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97" r:id="rId2"/>
    <p:sldId id="256" r:id="rId3"/>
    <p:sldId id="258" r:id="rId4"/>
    <p:sldId id="257" r:id="rId5"/>
    <p:sldId id="325" r:id="rId6"/>
    <p:sldId id="321" r:id="rId7"/>
    <p:sldId id="323" r:id="rId8"/>
    <p:sldId id="324" r:id="rId9"/>
    <p:sldId id="322" r:id="rId10"/>
    <p:sldId id="264" r:id="rId11"/>
    <p:sldId id="261" r:id="rId12"/>
    <p:sldId id="260" r:id="rId13"/>
    <p:sldId id="259" r:id="rId14"/>
    <p:sldId id="263" r:id="rId15"/>
    <p:sldId id="265" r:id="rId16"/>
    <p:sldId id="281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07" r:id="rId31"/>
    <p:sldId id="299" r:id="rId32"/>
    <p:sldId id="269" r:id="rId33"/>
    <p:sldId id="268" r:id="rId34"/>
    <p:sldId id="300" r:id="rId35"/>
    <p:sldId id="301" r:id="rId36"/>
    <p:sldId id="272" r:id="rId37"/>
    <p:sldId id="280" r:id="rId38"/>
    <p:sldId id="273" r:id="rId39"/>
    <p:sldId id="274" r:id="rId40"/>
    <p:sldId id="276" r:id="rId41"/>
    <p:sldId id="279" r:id="rId42"/>
    <p:sldId id="277" r:id="rId43"/>
    <p:sldId id="278" r:id="rId44"/>
    <p:sldId id="275" r:id="rId45"/>
    <p:sldId id="282" r:id="rId46"/>
    <p:sldId id="283" r:id="rId47"/>
    <p:sldId id="284" r:id="rId48"/>
    <p:sldId id="285" r:id="rId49"/>
    <p:sldId id="294" r:id="rId50"/>
    <p:sldId id="286" r:id="rId51"/>
    <p:sldId id="292" r:id="rId52"/>
    <p:sldId id="293" r:id="rId53"/>
    <p:sldId id="287" r:id="rId54"/>
    <p:sldId id="288" r:id="rId55"/>
    <p:sldId id="289" r:id="rId56"/>
    <p:sldId id="290" r:id="rId57"/>
    <p:sldId id="295" r:id="rId58"/>
    <p:sldId id="291" r:id="rId59"/>
    <p:sldId id="296" r:id="rId60"/>
    <p:sldId id="304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5964EB7-AA01-934B-B62A-6A6521BC60C2}">
          <p14:sldIdLst/>
        </p14:section>
        <p14:section name="Untitled Section" id="{302313D1-9648-704E-8DEE-C4DEF0F9984B}">
          <p14:sldIdLst>
            <p14:sldId id="297"/>
            <p14:sldId id="256"/>
            <p14:sldId id="258"/>
            <p14:sldId id="257"/>
            <p14:sldId id="325"/>
            <p14:sldId id="321"/>
            <p14:sldId id="323"/>
            <p14:sldId id="324"/>
            <p14:sldId id="322"/>
            <p14:sldId id="264"/>
            <p14:sldId id="261"/>
            <p14:sldId id="260"/>
            <p14:sldId id="259"/>
            <p14:sldId id="263"/>
            <p14:sldId id="265"/>
            <p14:sldId id="281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07"/>
            <p14:sldId id="299"/>
            <p14:sldId id="269"/>
            <p14:sldId id="268"/>
            <p14:sldId id="300"/>
            <p14:sldId id="301"/>
            <p14:sldId id="272"/>
            <p14:sldId id="280"/>
            <p14:sldId id="273"/>
            <p14:sldId id="274"/>
            <p14:sldId id="276"/>
            <p14:sldId id="279"/>
            <p14:sldId id="277"/>
            <p14:sldId id="278"/>
            <p14:sldId id="275"/>
            <p14:sldId id="282"/>
            <p14:sldId id="283"/>
            <p14:sldId id="284"/>
            <p14:sldId id="285"/>
            <p14:sldId id="294"/>
            <p14:sldId id="286"/>
            <p14:sldId id="292"/>
            <p14:sldId id="293"/>
            <p14:sldId id="287"/>
            <p14:sldId id="288"/>
            <p14:sldId id="289"/>
            <p14:sldId id="290"/>
            <p14:sldId id="295"/>
            <p14:sldId id="291"/>
            <p14:sldId id="296"/>
            <p14:sldId id="30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20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47777-B303-DF4D-8F97-8A88D2170B08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BE98-2C8F-D543-8AFF-3E95EFDF8C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87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http://basil2.math.uwaterloo.ca/~bingalls/Pubs/ScottFOSBE.pdf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C1DC-D84D-6C43-B550-13CD7BD4872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F39A331-D8A0-3B46-ABEC-1D098F0E7D22}" type="slidenum">
              <a:rPr lang="en-GB"/>
              <a:pPr/>
              <a:t>32</a:t>
            </a:fld>
            <a:endParaRPr lang="en-GB"/>
          </a:p>
        </p:txBody>
      </p:sp>
      <p:sp>
        <p:nvSpPr>
          <p:cNvPr id="29699" name="Text Box 1025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9700" name="Text Box 1026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4"/>
            <a:ext cx="5486681" cy="4115955"/>
          </a:xfrm>
          <a:noFill/>
          <a:ln/>
        </p:spPr>
        <p:txBody>
          <a:bodyPr wrap="none" anchor="ctr"/>
          <a:lstStyle/>
          <a:p>
            <a:r>
              <a:rPr lang="en-US" dirty="0" smtClean="0"/>
              <a:t>http://mic.sgmjournals.org/cgi/content/abstract/149/4/877</a:t>
            </a:r>
          </a:p>
          <a:p>
            <a:r>
              <a:rPr lang="en-US" dirty="0" smtClean="0"/>
              <a:t>http://www.ploscompbiol.org/article/info%3Adoi%2F10.1371%2Fjournal.pcbi.1000723</a:t>
            </a:r>
          </a:p>
          <a:p>
            <a:r>
              <a:rPr lang="en-US" dirty="0" smtClean="0"/>
              <a:t>http://jb.asm.org/cgi/reprint/190/10/3747</a:t>
            </a:r>
          </a:p>
          <a:p>
            <a:r>
              <a:rPr lang="en-US" dirty="0" smtClean="0"/>
              <a:t>http://www.physics.mcgill.ca/~peter/253/computation.pdf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http://basil2.math.uwaterloo.ca/~bingalls/Pubs/ScottFOSBE.pdf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9BC1DC-D84D-6C43-B550-13CD7BD48729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67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40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62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017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5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041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0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2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97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06C3C-E51B-3A48-95FD-BF02933DFA19}" type="datetimeFigureOut">
              <a:rPr lang="en-US" smtClean="0"/>
              <a:t>16/04/2012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D5BB8-FF53-6D40-BFA9-B8597855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8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2002"/>
            <a:ext cx="7772400" cy="1470025"/>
          </a:xfrm>
        </p:spPr>
        <p:txBody>
          <a:bodyPr/>
          <a:lstStyle/>
          <a:p>
            <a:r>
              <a:rPr lang="en-US" dirty="0" smtClean="0"/>
              <a:t>Speed of biological computers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618" y="1944500"/>
            <a:ext cx="6400800" cy="1752600"/>
          </a:xfrm>
        </p:spPr>
        <p:txBody>
          <a:bodyPr/>
          <a:lstStyle/>
          <a:p>
            <a:r>
              <a:rPr lang="en-US" dirty="0" smtClean="0"/>
              <a:t>Dominique Chu</a:t>
            </a:r>
          </a:p>
          <a:p>
            <a:r>
              <a:rPr lang="en-US" dirty="0" smtClean="0"/>
              <a:t>University of Kent</a:t>
            </a:r>
          </a:p>
          <a:p>
            <a:r>
              <a:rPr lang="en-US" dirty="0" smtClean="0"/>
              <a:t>Canterbury, 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46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5574802"/>
              </p:ext>
            </p:extLst>
          </p:nvPr>
        </p:nvGraphicFramePr>
        <p:xfrm>
          <a:off x="370310" y="2172495"/>
          <a:ext cx="3733800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10" y="2172495"/>
                        <a:ext cx="3733800" cy="2519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</a:t>
            </a:r>
            <a:br>
              <a:rPr lang="en-US" dirty="0" smtClean="0"/>
            </a:br>
            <a:r>
              <a:rPr lang="en-US" dirty="0"/>
              <a:t>R</a:t>
            </a:r>
            <a:r>
              <a:rPr lang="en-US" dirty="0" smtClean="0"/>
              <a:t>andom bit generator</a:t>
            </a:r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lum bright="-18000" contrast="24000"/>
          </a:blip>
          <a:srcRect l="11261" t="11244" r="28394" b="-6039"/>
          <a:stretch>
            <a:fillRect/>
          </a:stretch>
        </p:blipFill>
        <p:spPr bwMode="auto">
          <a:xfrm>
            <a:off x="4857752" y="2133600"/>
            <a:ext cx="3884613" cy="2808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2" name="Group 11"/>
          <p:cNvGrpSpPr/>
          <p:nvPr/>
        </p:nvGrpSpPr>
        <p:grpSpPr>
          <a:xfrm>
            <a:off x="4222079" y="3419848"/>
            <a:ext cx="564359" cy="146051"/>
            <a:chOff x="4425950" y="3429001"/>
            <a:chExt cx="357189" cy="146051"/>
          </a:xfrm>
        </p:grpSpPr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4471988" y="3429001"/>
              <a:ext cx="311151" cy="1588"/>
            </a:xfrm>
            <a:prstGeom prst="line">
              <a:avLst/>
            </a:prstGeom>
            <a:noFill/>
            <a:ln w="3816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4425950" y="3573464"/>
              <a:ext cx="311151" cy="1588"/>
            </a:xfrm>
            <a:prstGeom prst="line">
              <a:avLst/>
            </a:prstGeom>
            <a:noFill/>
            <a:ln w="38160">
              <a:solidFill>
                <a:schemeClr val="tx1"/>
              </a:solidFill>
              <a:miter lim="800000"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3412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79" y="1500700"/>
            <a:ext cx="8307877" cy="35223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5791200"/>
            <a:ext cx="5506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www.ou.edu/microarray/oumcf/diauxicgrowth.gif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0" y="4749284"/>
            <a:ext cx="649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Example </a:t>
            </a:r>
            <a:br>
              <a:rPr lang="en-US" dirty="0" smtClean="0"/>
            </a:br>
            <a:r>
              <a:rPr lang="en-US" dirty="0" err="1" smtClean="0"/>
              <a:t>Diauxic</a:t>
            </a:r>
            <a:r>
              <a:rPr lang="en-US" dirty="0" smtClean="0"/>
              <a:t> growth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33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925561" y="1732394"/>
            <a:ext cx="4991389" cy="4592078"/>
            <a:chOff x="4724400" y="1905000"/>
            <a:chExt cx="3810000" cy="3505200"/>
          </a:xfrm>
        </p:grpSpPr>
        <p:sp>
          <p:nvSpPr>
            <p:cNvPr id="45" name="Rounded Rectangle 44"/>
            <p:cNvSpPr/>
            <p:nvPr/>
          </p:nvSpPr>
          <p:spPr>
            <a:xfrm>
              <a:off x="4724400" y="1905000"/>
              <a:ext cx="3810000" cy="350520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5257800" y="3006813"/>
              <a:ext cx="2702139" cy="1338229"/>
            </a:xfrm>
            <a:custGeom>
              <a:avLst/>
              <a:gdLst>
                <a:gd name="connsiteX0" fmla="*/ 141794 w 2702139"/>
                <a:gd name="connsiteY0" fmla="*/ 175932 h 1338229"/>
                <a:gd name="connsiteX1" fmla="*/ 50489 w 2702139"/>
                <a:gd name="connsiteY1" fmla="*/ 317034 h 1338229"/>
                <a:gd name="connsiteX2" fmla="*/ 17287 w 2702139"/>
                <a:gd name="connsiteY2" fmla="*/ 400036 h 1338229"/>
                <a:gd name="connsiteX3" fmla="*/ 8987 w 2702139"/>
                <a:gd name="connsiteY3" fmla="*/ 424936 h 1338229"/>
                <a:gd name="connsiteX4" fmla="*/ 8987 w 2702139"/>
                <a:gd name="connsiteY4" fmla="*/ 433236 h 1338229"/>
                <a:gd name="connsiteX5" fmla="*/ 686 w 2702139"/>
                <a:gd name="connsiteY5" fmla="*/ 516238 h 1338229"/>
                <a:gd name="connsiteX6" fmla="*/ 17287 w 2702139"/>
                <a:gd name="connsiteY6" fmla="*/ 582639 h 1338229"/>
                <a:gd name="connsiteX7" fmla="*/ 17287 w 2702139"/>
                <a:gd name="connsiteY7" fmla="*/ 582639 h 1338229"/>
                <a:gd name="connsiteX8" fmla="*/ 67090 w 2702139"/>
                <a:gd name="connsiteY8" fmla="*/ 673941 h 1338229"/>
                <a:gd name="connsiteX9" fmla="*/ 83691 w 2702139"/>
                <a:gd name="connsiteY9" fmla="*/ 698841 h 1338229"/>
                <a:gd name="connsiteX10" fmla="*/ 108592 w 2702139"/>
                <a:gd name="connsiteY10" fmla="*/ 715441 h 1338229"/>
                <a:gd name="connsiteX11" fmla="*/ 174996 w 2702139"/>
                <a:gd name="connsiteY11" fmla="*/ 773542 h 1338229"/>
                <a:gd name="connsiteX12" fmla="*/ 199897 w 2702139"/>
                <a:gd name="connsiteY12" fmla="*/ 798443 h 1338229"/>
                <a:gd name="connsiteX13" fmla="*/ 291203 w 2702139"/>
                <a:gd name="connsiteY13" fmla="*/ 898045 h 1338229"/>
                <a:gd name="connsiteX14" fmla="*/ 332705 w 2702139"/>
                <a:gd name="connsiteY14" fmla="*/ 947846 h 1338229"/>
                <a:gd name="connsiteX15" fmla="*/ 357606 w 2702139"/>
                <a:gd name="connsiteY15" fmla="*/ 972746 h 1338229"/>
                <a:gd name="connsiteX16" fmla="*/ 341005 w 2702139"/>
                <a:gd name="connsiteY16" fmla="*/ 964446 h 1338229"/>
                <a:gd name="connsiteX17" fmla="*/ 424010 w 2702139"/>
                <a:gd name="connsiteY17" fmla="*/ 1022547 h 1338229"/>
                <a:gd name="connsiteX18" fmla="*/ 457212 w 2702139"/>
                <a:gd name="connsiteY18" fmla="*/ 1030847 h 1338229"/>
                <a:gd name="connsiteX19" fmla="*/ 440611 w 2702139"/>
                <a:gd name="connsiteY19" fmla="*/ 1030847 h 1338229"/>
                <a:gd name="connsiteX20" fmla="*/ 490414 w 2702139"/>
                <a:gd name="connsiteY20" fmla="*/ 1055748 h 1338229"/>
                <a:gd name="connsiteX21" fmla="*/ 515315 w 2702139"/>
                <a:gd name="connsiteY21" fmla="*/ 1072348 h 1338229"/>
                <a:gd name="connsiteX22" fmla="*/ 548517 w 2702139"/>
                <a:gd name="connsiteY22" fmla="*/ 1080648 h 1338229"/>
                <a:gd name="connsiteX23" fmla="*/ 847334 w 2702139"/>
                <a:gd name="connsiteY23" fmla="*/ 1163650 h 1338229"/>
                <a:gd name="connsiteX24" fmla="*/ 980141 w 2702139"/>
                <a:gd name="connsiteY24" fmla="*/ 1221751 h 1338229"/>
                <a:gd name="connsiteX25" fmla="*/ 1038244 w 2702139"/>
                <a:gd name="connsiteY25" fmla="*/ 1238351 h 1338229"/>
                <a:gd name="connsiteX26" fmla="*/ 1063146 w 2702139"/>
                <a:gd name="connsiteY26" fmla="*/ 1246651 h 1338229"/>
                <a:gd name="connsiteX27" fmla="*/ 1345362 w 2702139"/>
                <a:gd name="connsiteY27" fmla="*/ 1296452 h 1338229"/>
                <a:gd name="connsiteX28" fmla="*/ 1503071 w 2702139"/>
                <a:gd name="connsiteY28" fmla="*/ 1329653 h 1338229"/>
                <a:gd name="connsiteX29" fmla="*/ 1685681 w 2702139"/>
                <a:gd name="connsiteY29" fmla="*/ 1337953 h 1338229"/>
                <a:gd name="connsiteX30" fmla="*/ 1876591 w 2702139"/>
                <a:gd name="connsiteY30" fmla="*/ 1313052 h 1338229"/>
                <a:gd name="connsiteX31" fmla="*/ 1926394 w 2702139"/>
                <a:gd name="connsiteY31" fmla="*/ 1304752 h 1338229"/>
                <a:gd name="connsiteX32" fmla="*/ 2017699 w 2702139"/>
                <a:gd name="connsiteY32" fmla="*/ 1288152 h 1338229"/>
                <a:gd name="connsiteX33" fmla="*/ 2042601 w 2702139"/>
                <a:gd name="connsiteY33" fmla="*/ 1279852 h 1338229"/>
                <a:gd name="connsiteX34" fmla="*/ 2042601 w 2702139"/>
                <a:gd name="connsiteY34" fmla="*/ 1279852 h 1338229"/>
                <a:gd name="connsiteX35" fmla="*/ 2167108 w 2702139"/>
                <a:gd name="connsiteY35" fmla="*/ 1254951 h 1338229"/>
                <a:gd name="connsiteX36" fmla="*/ 2200310 w 2702139"/>
                <a:gd name="connsiteY36" fmla="*/ 1221751 h 1338229"/>
                <a:gd name="connsiteX37" fmla="*/ 2233511 w 2702139"/>
                <a:gd name="connsiteY37" fmla="*/ 1213450 h 1338229"/>
                <a:gd name="connsiteX38" fmla="*/ 2299915 w 2702139"/>
                <a:gd name="connsiteY38" fmla="*/ 1180250 h 1338229"/>
                <a:gd name="connsiteX39" fmla="*/ 2366319 w 2702139"/>
                <a:gd name="connsiteY39" fmla="*/ 1147049 h 1338229"/>
                <a:gd name="connsiteX40" fmla="*/ 2299915 w 2702139"/>
                <a:gd name="connsiteY40" fmla="*/ 1180250 h 1338229"/>
                <a:gd name="connsiteX41" fmla="*/ 2407821 w 2702139"/>
                <a:gd name="connsiteY41" fmla="*/ 1138749 h 1338229"/>
                <a:gd name="connsiteX42" fmla="*/ 2432723 w 2702139"/>
                <a:gd name="connsiteY42" fmla="*/ 1130449 h 1338229"/>
                <a:gd name="connsiteX43" fmla="*/ 2449324 w 2702139"/>
                <a:gd name="connsiteY43" fmla="*/ 1113849 h 1338229"/>
                <a:gd name="connsiteX44" fmla="*/ 2515727 w 2702139"/>
                <a:gd name="connsiteY44" fmla="*/ 1064048 h 1338229"/>
                <a:gd name="connsiteX45" fmla="*/ 2532328 w 2702139"/>
                <a:gd name="connsiteY45" fmla="*/ 1047447 h 1338229"/>
                <a:gd name="connsiteX46" fmla="*/ 2573831 w 2702139"/>
                <a:gd name="connsiteY46" fmla="*/ 1005947 h 1338229"/>
                <a:gd name="connsiteX47" fmla="*/ 2615333 w 2702139"/>
                <a:gd name="connsiteY47" fmla="*/ 972746 h 1338229"/>
                <a:gd name="connsiteX48" fmla="*/ 2631934 w 2702139"/>
                <a:gd name="connsiteY48" fmla="*/ 914645 h 1338229"/>
                <a:gd name="connsiteX49" fmla="*/ 2640234 w 2702139"/>
                <a:gd name="connsiteY49" fmla="*/ 889745 h 1338229"/>
                <a:gd name="connsiteX50" fmla="*/ 2656835 w 2702139"/>
                <a:gd name="connsiteY50" fmla="*/ 831644 h 1338229"/>
                <a:gd name="connsiteX51" fmla="*/ 2665136 w 2702139"/>
                <a:gd name="connsiteY51" fmla="*/ 798443 h 1338229"/>
                <a:gd name="connsiteX52" fmla="*/ 2681737 w 2702139"/>
                <a:gd name="connsiteY52" fmla="*/ 781843 h 1338229"/>
                <a:gd name="connsiteX53" fmla="*/ 2698338 w 2702139"/>
                <a:gd name="connsiteY53" fmla="*/ 682241 h 1338229"/>
                <a:gd name="connsiteX54" fmla="*/ 2698338 w 2702139"/>
                <a:gd name="connsiteY54" fmla="*/ 607539 h 1338229"/>
                <a:gd name="connsiteX55" fmla="*/ 2690037 w 2702139"/>
                <a:gd name="connsiteY55" fmla="*/ 524538 h 1338229"/>
                <a:gd name="connsiteX56" fmla="*/ 2673436 w 2702139"/>
                <a:gd name="connsiteY56" fmla="*/ 433236 h 1338229"/>
                <a:gd name="connsiteX57" fmla="*/ 2648535 w 2702139"/>
                <a:gd name="connsiteY57" fmla="*/ 408336 h 1338229"/>
                <a:gd name="connsiteX58" fmla="*/ 2640234 w 2702139"/>
                <a:gd name="connsiteY58" fmla="*/ 383435 h 1338229"/>
                <a:gd name="connsiteX59" fmla="*/ 2607032 w 2702139"/>
                <a:gd name="connsiteY59" fmla="*/ 358535 h 1338229"/>
                <a:gd name="connsiteX60" fmla="*/ 2515727 w 2702139"/>
                <a:gd name="connsiteY60" fmla="*/ 317034 h 1338229"/>
                <a:gd name="connsiteX61" fmla="*/ 2474225 w 2702139"/>
                <a:gd name="connsiteY61" fmla="*/ 292134 h 1338229"/>
                <a:gd name="connsiteX62" fmla="*/ 2499126 w 2702139"/>
                <a:gd name="connsiteY62" fmla="*/ 308734 h 1338229"/>
                <a:gd name="connsiteX63" fmla="*/ 2465924 w 2702139"/>
                <a:gd name="connsiteY63" fmla="*/ 283834 h 1338229"/>
                <a:gd name="connsiteX64" fmla="*/ 2432723 w 2702139"/>
                <a:gd name="connsiteY64" fmla="*/ 258933 h 1338229"/>
                <a:gd name="connsiteX65" fmla="*/ 2382920 w 2702139"/>
                <a:gd name="connsiteY65" fmla="*/ 234033 h 1338229"/>
                <a:gd name="connsiteX66" fmla="*/ 2324817 w 2702139"/>
                <a:gd name="connsiteY66" fmla="*/ 225732 h 1338229"/>
                <a:gd name="connsiteX67" fmla="*/ 2291615 w 2702139"/>
                <a:gd name="connsiteY67" fmla="*/ 217432 h 1338229"/>
                <a:gd name="connsiteX68" fmla="*/ 2183709 w 2702139"/>
                <a:gd name="connsiteY68" fmla="*/ 192532 h 1338229"/>
                <a:gd name="connsiteX69" fmla="*/ 1876591 w 2702139"/>
                <a:gd name="connsiteY69" fmla="*/ 151031 h 1338229"/>
                <a:gd name="connsiteX70" fmla="*/ 1810188 w 2702139"/>
                <a:gd name="connsiteY70" fmla="*/ 142731 h 1338229"/>
                <a:gd name="connsiteX71" fmla="*/ 1710582 w 2702139"/>
                <a:gd name="connsiteY71" fmla="*/ 126131 h 1338229"/>
                <a:gd name="connsiteX72" fmla="*/ 1685681 w 2702139"/>
                <a:gd name="connsiteY72" fmla="*/ 126131 h 1338229"/>
                <a:gd name="connsiteX73" fmla="*/ 1536272 w 2702139"/>
                <a:gd name="connsiteY73" fmla="*/ 109530 h 1338229"/>
                <a:gd name="connsiteX74" fmla="*/ 1378564 w 2702139"/>
                <a:gd name="connsiteY74" fmla="*/ 68030 h 1338229"/>
                <a:gd name="connsiteX75" fmla="*/ 1353662 w 2702139"/>
                <a:gd name="connsiteY75" fmla="*/ 59729 h 1338229"/>
                <a:gd name="connsiteX76" fmla="*/ 1378564 w 2702139"/>
                <a:gd name="connsiteY76" fmla="*/ 68030 h 1338229"/>
                <a:gd name="connsiteX77" fmla="*/ 1320460 w 2702139"/>
                <a:gd name="connsiteY77" fmla="*/ 51429 h 1338229"/>
                <a:gd name="connsiteX78" fmla="*/ 1237456 w 2702139"/>
                <a:gd name="connsiteY78" fmla="*/ 43129 h 1338229"/>
                <a:gd name="connsiteX79" fmla="*/ 1013343 w 2702139"/>
                <a:gd name="connsiteY79" fmla="*/ 18229 h 1338229"/>
                <a:gd name="connsiteX80" fmla="*/ 905437 w 2702139"/>
                <a:gd name="connsiteY80" fmla="*/ 1628 h 1338229"/>
                <a:gd name="connsiteX81" fmla="*/ 855634 w 2702139"/>
                <a:gd name="connsiteY81" fmla="*/ 1628 h 1338229"/>
                <a:gd name="connsiteX82" fmla="*/ 681324 w 2702139"/>
                <a:gd name="connsiteY82" fmla="*/ 9929 h 1338229"/>
                <a:gd name="connsiteX83" fmla="*/ 648123 w 2702139"/>
                <a:gd name="connsiteY83" fmla="*/ 18229 h 1338229"/>
                <a:gd name="connsiteX84" fmla="*/ 606620 w 2702139"/>
                <a:gd name="connsiteY84" fmla="*/ 26529 h 1338229"/>
                <a:gd name="connsiteX85" fmla="*/ 498714 w 2702139"/>
                <a:gd name="connsiteY85" fmla="*/ 26529 h 1338229"/>
                <a:gd name="connsiteX86" fmla="*/ 457212 w 2702139"/>
                <a:gd name="connsiteY86" fmla="*/ 34829 h 1338229"/>
                <a:gd name="connsiteX87" fmla="*/ 341005 w 2702139"/>
                <a:gd name="connsiteY87" fmla="*/ 34829 h 1338229"/>
                <a:gd name="connsiteX88" fmla="*/ 341005 w 2702139"/>
                <a:gd name="connsiteY88" fmla="*/ 34829 h 1338229"/>
                <a:gd name="connsiteX89" fmla="*/ 299503 w 2702139"/>
                <a:gd name="connsiteY89" fmla="*/ 43129 h 1338229"/>
                <a:gd name="connsiteX90" fmla="*/ 266301 w 2702139"/>
                <a:gd name="connsiteY90" fmla="*/ 59729 h 1338229"/>
                <a:gd name="connsiteX91" fmla="*/ 208198 w 2702139"/>
                <a:gd name="connsiteY91" fmla="*/ 84630 h 1338229"/>
                <a:gd name="connsiteX92" fmla="*/ 174996 w 2702139"/>
                <a:gd name="connsiteY92" fmla="*/ 92930 h 1338229"/>
                <a:gd name="connsiteX93" fmla="*/ 174996 w 2702139"/>
                <a:gd name="connsiteY93" fmla="*/ 92930 h 1338229"/>
                <a:gd name="connsiteX94" fmla="*/ 141794 w 2702139"/>
                <a:gd name="connsiteY94" fmla="*/ 175932 h 13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702139" h="1338229">
                  <a:moveTo>
                    <a:pt x="141794" y="175932"/>
                  </a:moveTo>
                  <a:cubicBezTo>
                    <a:pt x="47217" y="304896"/>
                    <a:pt x="50489" y="248970"/>
                    <a:pt x="50489" y="317034"/>
                  </a:cubicBezTo>
                  <a:cubicBezTo>
                    <a:pt x="39422" y="344701"/>
                    <a:pt x="27984" y="372224"/>
                    <a:pt x="17287" y="400036"/>
                  </a:cubicBezTo>
                  <a:cubicBezTo>
                    <a:pt x="14146" y="408202"/>
                    <a:pt x="11109" y="416448"/>
                    <a:pt x="8987" y="424936"/>
                  </a:cubicBezTo>
                  <a:cubicBezTo>
                    <a:pt x="8316" y="427620"/>
                    <a:pt x="8987" y="430469"/>
                    <a:pt x="8987" y="433236"/>
                  </a:cubicBezTo>
                  <a:cubicBezTo>
                    <a:pt x="0" y="505128"/>
                    <a:pt x="686" y="477331"/>
                    <a:pt x="686" y="516238"/>
                  </a:cubicBezTo>
                  <a:cubicBezTo>
                    <a:pt x="20370" y="565445"/>
                    <a:pt x="17287" y="542840"/>
                    <a:pt x="17287" y="582639"/>
                  </a:cubicBezTo>
                  <a:lnTo>
                    <a:pt x="17287" y="582639"/>
                  </a:lnTo>
                  <a:cubicBezTo>
                    <a:pt x="33888" y="613073"/>
                    <a:pt x="49890" y="643842"/>
                    <a:pt x="67090" y="673941"/>
                  </a:cubicBezTo>
                  <a:cubicBezTo>
                    <a:pt x="72039" y="682602"/>
                    <a:pt x="76637" y="691787"/>
                    <a:pt x="83691" y="698841"/>
                  </a:cubicBezTo>
                  <a:cubicBezTo>
                    <a:pt x="90745" y="705895"/>
                    <a:pt x="108592" y="715441"/>
                    <a:pt x="108592" y="715441"/>
                  </a:cubicBezTo>
                  <a:cubicBezTo>
                    <a:pt x="130727" y="734808"/>
                    <a:pt x="154199" y="752745"/>
                    <a:pt x="174996" y="773542"/>
                  </a:cubicBezTo>
                  <a:cubicBezTo>
                    <a:pt x="202200" y="800745"/>
                    <a:pt x="179106" y="798443"/>
                    <a:pt x="199897" y="798443"/>
                  </a:cubicBezTo>
                  <a:cubicBezTo>
                    <a:pt x="230332" y="831644"/>
                    <a:pt x="261279" y="864382"/>
                    <a:pt x="291203" y="898045"/>
                  </a:cubicBezTo>
                  <a:cubicBezTo>
                    <a:pt x="305560" y="914196"/>
                    <a:pt x="318348" y="931695"/>
                    <a:pt x="332705" y="947846"/>
                  </a:cubicBezTo>
                  <a:cubicBezTo>
                    <a:pt x="340504" y="956619"/>
                    <a:pt x="352357" y="962247"/>
                    <a:pt x="357606" y="972746"/>
                  </a:cubicBezTo>
                  <a:cubicBezTo>
                    <a:pt x="360373" y="978280"/>
                    <a:pt x="346539" y="967213"/>
                    <a:pt x="341005" y="964446"/>
                  </a:cubicBezTo>
                  <a:cubicBezTo>
                    <a:pt x="368673" y="983813"/>
                    <a:pt x="394686" y="1005791"/>
                    <a:pt x="424010" y="1022547"/>
                  </a:cubicBezTo>
                  <a:cubicBezTo>
                    <a:pt x="433915" y="1028207"/>
                    <a:pt x="447008" y="1025745"/>
                    <a:pt x="457212" y="1030847"/>
                  </a:cubicBezTo>
                  <a:cubicBezTo>
                    <a:pt x="462162" y="1033322"/>
                    <a:pt x="446145" y="1030847"/>
                    <a:pt x="440611" y="1030847"/>
                  </a:cubicBezTo>
                  <a:cubicBezTo>
                    <a:pt x="457212" y="1039147"/>
                    <a:pt x="474189" y="1046734"/>
                    <a:pt x="490414" y="1055748"/>
                  </a:cubicBezTo>
                  <a:cubicBezTo>
                    <a:pt x="499134" y="1060592"/>
                    <a:pt x="506146" y="1068419"/>
                    <a:pt x="515315" y="1072348"/>
                  </a:cubicBezTo>
                  <a:cubicBezTo>
                    <a:pt x="525801" y="1076842"/>
                    <a:pt x="548517" y="1080648"/>
                    <a:pt x="548517" y="1080648"/>
                  </a:cubicBezTo>
                  <a:cubicBezTo>
                    <a:pt x="830376" y="1166057"/>
                    <a:pt x="727027" y="1163650"/>
                    <a:pt x="847334" y="1163650"/>
                  </a:cubicBezTo>
                  <a:lnTo>
                    <a:pt x="980141" y="1221751"/>
                  </a:lnTo>
                  <a:cubicBezTo>
                    <a:pt x="1001144" y="1230594"/>
                    <a:pt x="1015748" y="1231924"/>
                    <a:pt x="1038244" y="1238351"/>
                  </a:cubicBezTo>
                  <a:cubicBezTo>
                    <a:pt x="1046657" y="1240755"/>
                    <a:pt x="1063146" y="1246651"/>
                    <a:pt x="1063146" y="1246651"/>
                  </a:cubicBezTo>
                  <a:cubicBezTo>
                    <a:pt x="1317406" y="1299255"/>
                    <a:pt x="1221922" y="1296452"/>
                    <a:pt x="1345362" y="1296452"/>
                  </a:cubicBezTo>
                  <a:cubicBezTo>
                    <a:pt x="1486222" y="1331666"/>
                    <a:pt x="1432538" y="1329653"/>
                    <a:pt x="1503071" y="1329653"/>
                  </a:cubicBezTo>
                  <a:cubicBezTo>
                    <a:pt x="1674607" y="1338229"/>
                    <a:pt x="1613675" y="1337953"/>
                    <a:pt x="1685681" y="1337953"/>
                  </a:cubicBezTo>
                  <a:lnTo>
                    <a:pt x="1876591" y="1313052"/>
                  </a:lnTo>
                  <a:cubicBezTo>
                    <a:pt x="1893263" y="1310752"/>
                    <a:pt x="1926394" y="1304752"/>
                    <a:pt x="1926394" y="1304752"/>
                  </a:cubicBezTo>
                  <a:cubicBezTo>
                    <a:pt x="1956829" y="1299219"/>
                    <a:pt x="1987452" y="1294633"/>
                    <a:pt x="2017699" y="1288152"/>
                  </a:cubicBezTo>
                  <a:cubicBezTo>
                    <a:pt x="2026254" y="1286319"/>
                    <a:pt x="2042601" y="1279852"/>
                    <a:pt x="2042601" y="1279852"/>
                  </a:cubicBezTo>
                  <a:lnTo>
                    <a:pt x="2042601" y="1279852"/>
                  </a:lnTo>
                  <a:cubicBezTo>
                    <a:pt x="2084103" y="1271552"/>
                    <a:pt x="2127393" y="1269582"/>
                    <a:pt x="2167108" y="1254951"/>
                  </a:cubicBezTo>
                  <a:cubicBezTo>
                    <a:pt x="2181794" y="1249541"/>
                    <a:pt x="2187038" y="1230046"/>
                    <a:pt x="2200310" y="1221751"/>
                  </a:cubicBezTo>
                  <a:cubicBezTo>
                    <a:pt x="2209984" y="1215705"/>
                    <a:pt x="2222981" y="1217837"/>
                    <a:pt x="2233511" y="1213450"/>
                  </a:cubicBezTo>
                  <a:cubicBezTo>
                    <a:pt x="2256354" y="1203932"/>
                    <a:pt x="2277780" y="1191317"/>
                    <a:pt x="2299915" y="1180250"/>
                  </a:cubicBezTo>
                  <a:lnTo>
                    <a:pt x="2366319" y="1147049"/>
                  </a:lnTo>
                  <a:lnTo>
                    <a:pt x="2299915" y="1180250"/>
                  </a:lnTo>
                  <a:lnTo>
                    <a:pt x="2407821" y="1138749"/>
                  </a:lnTo>
                  <a:cubicBezTo>
                    <a:pt x="2416014" y="1135677"/>
                    <a:pt x="2425220" y="1134950"/>
                    <a:pt x="2432723" y="1130449"/>
                  </a:cubicBezTo>
                  <a:cubicBezTo>
                    <a:pt x="2439433" y="1126423"/>
                    <a:pt x="2443790" y="1119382"/>
                    <a:pt x="2449324" y="1113849"/>
                  </a:cubicBezTo>
                  <a:cubicBezTo>
                    <a:pt x="2471458" y="1097249"/>
                    <a:pt x="2494122" y="1081332"/>
                    <a:pt x="2515727" y="1064048"/>
                  </a:cubicBezTo>
                  <a:cubicBezTo>
                    <a:pt x="2521838" y="1059159"/>
                    <a:pt x="2532328" y="1047447"/>
                    <a:pt x="2532328" y="1047447"/>
                  </a:cubicBezTo>
                  <a:cubicBezTo>
                    <a:pt x="2546162" y="1033614"/>
                    <a:pt x="2559107" y="1018830"/>
                    <a:pt x="2573831" y="1005947"/>
                  </a:cubicBezTo>
                  <a:cubicBezTo>
                    <a:pt x="2657594" y="932658"/>
                    <a:pt x="2550612" y="1037464"/>
                    <a:pt x="2615333" y="972746"/>
                  </a:cubicBezTo>
                  <a:cubicBezTo>
                    <a:pt x="2620867" y="953379"/>
                    <a:pt x="2626146" y="933938"/>
                    <a:pt x="2631934" y="914645"/>
                  </a:cubicBezTo>
                  <a:cubicBezTo>
                    <a:pt x="2634448" y="906265"/>
                    <a:pt x="2640234" y="889745"/>
                    <a:pt x="2640234" y="889745"/>
                  </a:cubicBezTo>
                  <a:cubicBezTo>
                    <a:pt x="2645768" y="870378"/>
                    <a:pt x="2651535" y="851076"/>
                    <a:pt x="2656835" y="831644"/>
                  </a:cubicBezTo>
                  <a:cubicBezTo>
                    <a:pt x="2659837" y="820638"/>
                    <a:pt x="2660034" y="808646"/>
                    <a:pt x="2665136" y="798443"/>
                  </a:cubicBezTo>
                  <a:cubicBezTo>
                    <a:pt x="2668636" y="791444"/>
                    <a:pt x="2676203" y="787376"/>
                    <a:pt x="2681737" y="781843"/>
                  </a:cubicBezTo>
                  <a:cubicBezTo>
                    <a:pt x="2702139" y="710441"/>
                    <a:pt x="2698338" y="743884"/>
                    <a:pt x="2698338" y="682241"/>
                  </a:cubicBezTo>
                  <a:lnTo>
                    <a:pt x="2698338" y="607539"/>
                  </a:lnTo>
                  <a:lnTo>
                    <a:pt x="2690037" y="524538"/>
                  </a:lnTo>
                  <a:cubicBezTo>
                    <a:pt x="2672236" y="444435"/>
                    <a:pt x="2673436" y="475345"/>
                    <a:pt x="2673436" y="433236"/>
                  </a:cubicBezTo>
                  <a:cubicBezTo>
                    <a:pt x="2665136" y="424936"/>
                    <a:pt x="2655046" y="418103"/>
                    <a:pt x="2648535" y="408336"/>
                  </a:cubicBezTo>
                  <a:cubicBezTo>
                    <a:pt x="2643682" y="401056"/>
                    <a:pt x="2645835" y="390156"/>
                    <a:pt x="2640234" y="383435"/>
                  </a:cubicBezTo>
                  <a:cubicBezTo>
                    <a:pt x="2631378" y="372808"/>
                    <a:pt x="2607032" y="358535"/>
                    <a:pt x="2607032" y="358535"/>
                  </a:cubicBezTo>
                  <a:cubicBezTo>
                    <a:pt x="2576597" y="344701"/>
                    <a:pt x="2545629" y="331985"/>
                    <a:pt x="2515727" y="317034"/>
                  </a:cubicBezTo>
                  <a:cubicBezTo>
                    <a:pt x="2501297" y="309819"/>
                    <a:pt x="2488655" y="299348"/>
                    <a:pt x="2474225" y="292134"/>
                  </a:cubicBezTo>
                  <a:cubicBezTo>
                    <a:pt x="2465302" y="287673"/>
                    <a:pt x="2490826" y="303201"/>
                    <a:pt x="2499126" y="308734"/>
                  </a:cubicBezTo>
                  <a:cubicBezTo>
                    <a:pt x="2488059" y="300434"/>
                    <a:pt x="2477181" y="291875"/>
                    <a:pt x="2465924" y="283834"/>
                  </a:cubicBezTo>
                  <a:cubicBezTo>
                    <a:pt x="2433078" y="260373"/>
                    <a:pt x="2449916" y="276126"/>
                    <a:pt x="2432723" y="258933"/>
                  </a:cubicBezTo>
                  <a:cubicBezTo>
                    <a:pt x="2416122" y="250633"/>
                    <a:pt x="2400528" y="239902"/>
                    <a:pt x="2382920" y="234033"/>
                  </a:cubicBezTo>
                  <a:cubicBezTo>
                    <a:pt x="2356652" y="225277"/>
                    <a:pt x="2345630" y="225732"/>
                    <a:pt x="2324817" y="225732"/>
                  </a:cubicBezTo>
                  <a:cubicBezTo>
                    <a:pt x="2313750" y="222965"/>
                    <a:pt x="2302801" y="219669"/>
                    <a:pt x="2291615" y="217432"/>
                  </a:cubicBezTo>
                  <a:cubicBezTo>
                    <a:pt x="2188321" y="196774"/>
                    <a:pt x="2229159" y="215256"/>
                    <a:pt x="2183709" y="192532"/>
                  </a:cubicBezTo>
                  <a:lnTo>
                    <a:pt x="1876591" y="151031"/>
                  </a:lnTo>
                  <a:cubicBezTo>
                    <a:pt x="1838566" y="138356"/>
                    <a:pt x="1860439" y="142731"/>
                    <a:pt x="1810188" y="142731"/>
                  </a:cubicBezTo>
                  <a:cubicBezTo>
                    <a:pt x="1771775" y="135049"/>
                    <a:pt x="1751763" y="130249"/>
                    <a:pt x="1710582" y="126131"/>
                  </a:cubicBezTo>
                  <a:cubicBezTo>
                    <a:pt x="1702323" y="125305"/>
                    <a:pt x="1693981" y="126131"/>
                    <a:pt x="1685681" y="126131"/>
                  </a:cubicBezTo>
                  <a:cubicBezTo>
                    <a:pt x="1592435" y="102819"/>
                    <a:pt x="1642093" y="109530"/>
                    <a:pt x="1536272" y="109530"/>
                  </a:cubicBezTo>
                  <a:cubicBezTo>
                    <a:pt x="1483703" y="95697"/>
                    <a:pt x="1430133" y="85220"/>
                    <a:pt x="1378564" y="68030"/>
                  </a:cubicBezTo>
                  <a:lnTo>
                    <a:pt x="1353662" y="59729"/>
                  </a:lnTo>
                  <a:lnTo>
                    <a:pt x="1378564" y="68030"/>
                  </a:lnTo>
                  <a:cubicBezTo>
                    <a:pt x="1359196" y="62496"/>
                    <a:pt x="1340297" y="54930"/>
                    <a:pt x="1320460" y="51429"/>
                  </a:cubicBezTo>
                  <a:cubicBezTo>
                    <a:pt x="1293077" y="46597"/>
                    <a:pt x="1237456" y="43129"/>
                    <a:pt x="1237456" y="43129"/>
                  </a:cubicBezTo>
                  <a:cubicBezTo>
                    <a:pt x="1046712" y="15881"/>
                    <a:pt x="1121839" y="18229"/>
                    <a:pt x="1013343" y="18229"/>
                  </a:cubicBezTo>
                  <a:cubicBezTo>
                    <a:pt x="922199" y="0"/>
                    <a:pt x="958554" y="1628"/>
                    <a:pt x="905437" y="1628"/>
                  </a:cubicBezTo>
                  <a:lnTo>
                    <a:pt x="855634" y="1628"/>
                  </a:lnTo>
                  <a:cubicBezTo>
                    <a:pt x="686861" y="10067"/>
                    <a:pt x="745030" y="9929"/>
                    <a:pt x="681324" y="9929"/>
                  </a:cubicBezTo>
                  <a:cubicBezTo>
                    <a:pt x="670257" y="12696"/>
                    <a:pt x="659259" y="15754"/>
                    <a:pt x="648123" y="18229"/>
                  </a:cubicBezTo>
                  <a:cubicBezTo>
                    <a:pt x="634351" y="21289"/>
                    <a:pt x="606620" y="26529"/>
                    <a:pt x="606620" y="26529"/>
                  </a:cubicBezTo>
                  <a:lnTo>
                    <a:pt x="498714" y="26529"/>
                  </a:lnTo>
                  <a:cubicBezTo>
                    <a:pt x="468563" y="36579"/>
                    <a:pt x="482562" y="34829"/>
                    <a:pt x="457212" y="34829"/>
                  </a:cubicBezTo>
                  <a:lnTo>
                    <a:pt x="341005" y="34829"/>
                  </a:lnTo>
                  <a:lnTo>
                    <a:pt x="341005" y="34829"/>
                  </a:lnTo>
                  <a:cubicBezTo>
                    <a:pt x="327171" y="37596"/>
                    <a:pt x="312713" y="38176"/>
                    <a:pt x="299503" y="43129"/>
                  </a:cubicBezTo>
                  <a:cubicBezTo>
                    <a:pt x="251141" y="61264"/>
                    <a:pt x="290446" y="59729"/>
                    <a:pt x="266301" y="59729"/>
                  </a:cubicBezTo>
                  <a:cubicBezTo>
                    <a:pt x="228393" y="85002"/>
                    <a:pt x="255098" y="71231"/>
                    <a:pt x="208198" y="84630"/>
                  </a:cubicBezTo>
                  <a:cubicBezTo>
                    <a:pt x="176084" y="93805"/>
                    <a:pt x="193497" y="92930"/>
                    <a:pt x="174996" y="92930"/>
                  </a:cubicBezTo>
                  <a:lnTo>
                    <a:pt x="174996" y="92930"/>
                  </a:lnTo>
                  <a:lnTo>
                    <a:pt x="141794" y="17593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03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3489" y="1593184"/>
            <a:ext cx="5786063" cy="4851286"/>
            <a:chOff x="1743489" y="1593184"/>
            <a:chExt cx="5786063" cy="4851286"/>
          </a:xfrm>
        </p:grpSpPr>
        <p:sp>
          <p:nvSpPr>
            <p:cNvPr id="5" name="Rounded Rectangle 4"/>
            <p:cNvSpPr/>
            <p:nvPr/>
          </p:nvSpPr>
          <p:spPr>
            <a:xfrm>
              <a:off x="1743489" y="1593184"/>
              <a:ext cx="5786063" cy="4851286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06017" y="3059875"/>
              <a:ext cx="1080065" cy="984319"/>
            </a:xfrm>
            <a:prstGeom prst="rect">
              <a:avLst/>
            </a:prstGeom>
          </p:spPr>
        </p:pic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5550955" y="1870962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5304358" y="5903136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3163372" y="2264847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2843202" y="1910667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2427889" y="4576859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3726628" y="2838902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7070110" y="4219215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2674486" y="5503360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2066370" y="2598629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6362783" y="2379607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Oval 42"/>
            <p:cNvSpPr>
              <a:spLocks noChangeAspect="1"/>
            </p:cNvSpPr>
            <p:nvPr/>
          </p:nvSpPr>
          <p:spPr>
            <a:xfrm>
              <a:off x="4217892" y="5159083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4" name="Oval 43"/>
            <p:cNvSpPr>
              <a:spLocks noChangeAspect="1"/>
            </p:cNvSpPr>
            <p:nvPr/>
          </p:nvSpPr>
          <p:spPr>
            <a:xfrm>
              <a:off x="4553547" y="3814675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6486082" y="5273842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2966502" y="2641773"/>
              <a:ext cx="4103608" cy="1852143"/>
            </a:xfrm>
            <a:custGeom>
              <a:avLst/>
              <a:gdLst>
                <a:gd name="connsiteX0" fmla="*/ 141794 w 2702139"/>
                <a:gd name="connsiteY0" fmla="*/ 175932 h 1338229"/>
                <a:gd name="connsiteX1" fmla="*/ 50489 w 2702139"/>
                <a:gd name="connsiteY1" fmla="*/ 317034 h 1338229"/>
                <a:gd name="connsiteX2" fmla="*/ 17287 w 2702139"/>
                <a:gd name="connsiteY2" fmla="*/ 400036 h 1338229"/>
                <a:gd name="connsiteX3" fmla="*/ 8987 w 2702139"/>
                <a:gd name="connsiteY3" fmla="*/ 424936 h 1338229"/>
                <a:gd name="connsiteX4" fmla="*/ 8987 w 2702139"/>
                <a:gd name="connsiteY4" fmla="*/ 433236 h 1338229"/>
                <a:gd name="connsiteX5" fmla="*/ 686 w 2702139"/>
                <a:gd name="connsiteY5" fmla="*/ 516238 h 1338229"/>
                <a:gd name="connsiteX6" fmla="*/ 17287 w 2702139"/>
                <a:gd name="connsiteY6" fmla="*/ 582639 h 1338229"/>
                <a:gd name="connsiteX7" fmla="*/ 17287 w 2702139"/>
                <a:gd name="connsiteY7" fmla="*/ 582639 h 1338229"/>
                <a:gd name="connsiteX8" fmla="*/ 67090 w 2702139"/>
                <a:gd name="connsiteY8" fmla="*/ 673941 h 1338229"/>
                <a:gd name="connsiteX9" fmla="*/ 83691 w 2702139"/>
                <a:gd name="connsiteY9" fmla="*/ 698841 h 1338229"/>
                <a:gd name="connsiteX10" fmla="*/ 108592 w 2702139"/>
                <a:gd name="connsiteY10" fmla="*/ 715441 h 1338229"/>
                <a:gd name="connsiteX11" fmla="*/ 174996 w 2702139"/>
                <a:gd name="connsiteY11" fmla="*/ 773542 h 1338229"/>
                <a:gd name="connsiteX12" fmla="*/ 199897 w 2702139"/>
                <a:gd name="connsiteY12" fmla="*/ 798443 h 1338229"/>
                <a:gd name="connsiteX13" fmla="*/ 291203 w 2702139"/>
                <a:gd name="connsiteY13" fmla="*/ 898045 h 1338229"/>
                <a:gd name="connsiteX14" fmla="*/ 332705 w 2702139"/>
                <a:gd name="connsiteY14" fmla="*/ 947846 h 1338229"/>
                <a:gd name="connsiteX15" fmla="*/ 357606 w 2702139"/>
                <a:gd name="connsiteY15" fmla="*/ 972746 h 1338229"/>
                <a:gd name="connsiteX16" fmla="*/ 341005 w 2702139"/>
                <a:gd name="connsiteY16" fmla="*/ 964446 h 1338229"/>
                <a:gd name="connsiteX17" fmla="*/ 424010 w 2702139"/>
                <a:gd name="connsiteY17" fmla="*/ 1022547 h 1338229"/>
                <a:gd name="connsiteX18" fmla="*/ 457212 w 2702139"/>
                <a:gd name="connsiteY18" fmla="*/ 1030847 h 1338229"/>
                <a:gd name="connsiteX19" fmla="*/ 440611 w 2702139"/>
                <a:gd name="connsiteY19" fmla="*/ 1030847 h 1338229"/>
                <a:gd name="connsiteX20" fmla="*/ 490414 w 2702139"/>
                <a:gd name="connsiteY20" fmla="*/ 1055748 h 1338229"/>
                <a:gd name="connsiteX21" fmla="*/ 515315 w 2702139"/>
                <a:gd name="connsiteY21" fmla="*/ 1072348 h 1338229"/>
                <a:gd name="connsiteX22" fmla="*/ 548517 w 2702139"/>
                <a:gd name="connsiteY22" fmla="*/ 1080648 h 1338229"/>
                <a:gd name="connsiteX23" fmla="*/ 847334 w 2702139"/>
                <a:gd name="connsiteY23" fmla="*/ 1163650 h 1338229"/>
                <a:gd name="connsiteX24" fmla="*/ 980141 w 2702139"/>
                <a:gd name="connsiteY24" fmla="*/ 1221751 h 1338229"/>
                <a:gd name="connsiteX25" fmla="*/ 1038244 w 2702139"/>
                <a:gd name="connsiteY25" fmla="*/ 1238351 h 1338229"/>
                <a:gd name="connsiteX26" fmla="*/ 1063146 w 2702139"/>
                <a:gd name="connsiteY26" fmla="*/ 1246651 h 1338229"/>
                <a:gd name="connsiteX27" fmla="*/ 1345362 w 2702139"/>
                <a:gd name="connsiteY27" fmla="*/ 1296452 h 1338229"/>
                <a:gd name="connsiteX28" fmla="*/ 1503071 w 2702139"/>
                <a:gd name="connsiteY28" fmla="*/ 1329653 h 1338229"/>
                <a:gd name="connsiteX29" fmla="*/ 1685681 w 2702139"/>
                <a:gd name="connsiteY29" fmla="*/ 1337953 h 1338229"/>
                <a:gd name="connsiteX30" fmla="*/ 1876591 w 2702139"/>
                <a:gd name="connsiteY30" fmla="*/ 1313052 h 1338229"/>
                <a:gd name="connsiteX31" fmla="*/ 1926394 w 2702139"/>
                <a:gd name="connsiteY31" fmla="*/ 1304752 h 1338229"/>
                <a:gd name="connsiteX32" fmla="*/ 2017699 w 2702139"/>
                <a:gd name="connsiteY32" fmla="*/ 1288152 h 1338229"/>
                <a:gd name="connsiteX33" fmla="*/ 2042601 w 2702139"/>
                <a:gd name="connsiteY33" fmla="*/ 1279852 h 1338229"/>
                <a:gd name="connsiteX34" fmla="*/ 2042601 w 2702139"/>
                <a:gd name="connsiteY34" fmla="*/ 1279852 h 1338229"/>
                <a:gd name="connsiteX35" fmla="*/ 2167108 w 2702139"/>
                <a:gd name="connsiteY35" fmla="*/ 1254951 h 1338229"/>
                <a:gd name="connsiteX36" fmla="*/ 2200310 w 2702139"/>
                <a:gd name="connsiteY36" fmla="*/ 1221751 h 1338229"/>
                <a:gd name="connsiteX37" fmla="*/ 2233511 w 2702139"/>
                <a:gd name="connsiteY37" fmla="*/ 1213450 h 1338229"/>
                <a:gd name="connsiteX38" fmla="*/ 2299915 w 2702139"/>
                <a:gd name="connsiteY38" fmla="*/ 1180250 h 1338229"/>
                <a:gd name="connsiteX39" fmla="*/ 2366319 w 2702139"/>
                <a:gd name="connsiteY39" fmla="*/ 1147049 h 1338229"/>
                <a:gd name="connsiteX40" fmla="*/ 2299915 w 2702139"/>
                <a:gd name="connsiteY40" fmla="*/ 1180250 h 1338229"/>
                <a:gd name="connsiteX41" fmla="*/ 2407821 w 2702139"/>
                <a:gd name="connsiteY41" fmla="*/ 1138749 h 1338229"/>
                <a:gd name="connsiteX42" fmla="*/ 2432723 w 2702139"/>
                <a:gd name="connsiteY42" fmla="*/ 1130449 h 1338229"/>
                <a:gd name="connsiteX43" fmla="*/ 2449324 w 2702139"/>
                <a:gd name="connsiteY43" fmla="*/ 1113849 h 1338229"/>
                <a:gd name="connsiteX44" fmla="*/ 2515727 w 2702139"/>
                <a:gd name="connsiteY44" fmla="*/ 1064048 h 1338229"/>
                <a:gd name="connsiteX45" fmla="*/ 2532328 w 2702139"/>
                <a:gd name="connsiteY45" fmla="*/ 1047447 h 1338229"/>
                <a:gd name="connsiteX46" fmla="*/ 2573831 w 2702139"/>
                <a:gd name="connsiteY46" fmla="*/ 1005947 h 1338229"/>
                <a:gd name="connsiteX47" fmla="*/ 2615333 w 2702139"/>
                <a:gd name="connsiteY47" fmla="*/ 972746 h 1338229"/>
                <a:gd name="connsiteX48" fmla="*/ 2631934 w 2702139"/>
                <a:gd name="connsiteY48" fmla="*/ 914645 h 1338229"/>
                <a:gd name="connsiteX49" fmla="*/ 2640234 w 2702139"/>
                <a:gd name="connsiteY49" fmla="*/ 889745 h 1338229"/>
                <a:gd name="connsiteX50" fmla="*/ 2656835 w 2702139"/>
                <a:gd name="connsiteY50" fmla="*/ 831644 h 1338229"/>
                <a:gd name="connsiteX51" fmla="*/ 2665136 w 2702139"/>
                <a:gd name="connsiteY51" fmla="*/ 798443 h 1338229"/>
                <a:gd name="connsiteX52" fmla="*/ 2681737 w 2702139"/>
                <a:gd name="connsiteY52" fmla="*/ 781843 h 1338229"/>
                <a:gd name="connsiteX53" fmla="*/ 2698338 w 2702139"/>
                <a:gd name="connsiteY53" fmla="*/ 682241 h 1338229"/>
                <a:gd name="connsiteX54" fmla="*/ 2698338 w 2702139"/>
                <a:gd name="connsiteY54" fmla="*/ 607539 h 1338229"/>
                <a:gd name="connsiteX55" fmla="*/ 2690037 w 2702139"/>
                <a:gd name="connsiteY55" fmla="*/ 524538 h 1338229"/>
                <a:gd name="connsiteX56" fmla="*/ 2673436 w 2702139"/>
                <a:gd name="connsiteY56" fmla="*/ 433236 h 1338229"/>
                <a:gd name="connsiteX57" fmla="*/ 2648535 w 2702139"/>
                <a:gd name="connsiteY57" fmla="*/ 408336 h 1338229"/>
                <a:gd name="connsiteX58" fmla="*/ 2640234 w 2702139"/>
                <a:gd name="connsiteY58" fmla="*/ 383435 h 1338229"/>
                <a:gd name="connsiteX59" fmla="*/ 2607032 w 2702139"/>
                <a:gd name="connsiteY59" fmla="*/ 358535 h 1338229"/>
                <a:gd name="connsiteX60" fmla="*/ 2515727 w 2702139"/>
                <a:gd name="connsiteY60" fmla="*/ 317034 h 1338229"/>
                <a:gd name="connsiteX61" fmla="*/ 2474225 w 2702139"/>
                <a:gd name="connsiteY61" fmla="*/ 292134 h 1338229"/>
                <a:gd name="connsiteX62" fmla="*/ 2499126 w 2702139"/>
                <a:gd name="connsiteY62" fmla="*/ 308734 h 1338229"/>
                <a:gd name="connsiteX63" fmla="*/ 2465924 w 2702139"/>
                <a:gd name="connsiteY63" fmla="*/ 283834 h 1338229"/>
                <a:gd name="connsiteX64" fmla="*/ 2432723 w 2702139"/>
                <a:gd name="connsiteY64" fmla="*/ 258933 h 1338229"/>
                <a:gd name="connsiteX65" fmla="*/ 2382920 w 2702139"/>
                <a:gd name="connsiteY65" fmla="*/ 234033 h 1338229"/>
                <a:gd name="connsiteX66" fmla="*/ 2324817 w 2702139"/>
                <a:gd name="connsiteY66" fmla="*/ 225732 h 1338229"/>
                <a:gd name="connsiteX67" fmla="*/ 2291615 w 2702139"/>
                <a:gd name="connsiteY67" fmla="*/ 217432 h 1338229"/>
                <a:gd name="connsiteX68" fmla="*/ 2183709 w 2702139"/>
                <a:gd name="connsiteY68" fmla="*/ 192532 h 1338229"/>
                <a:gd name="connsiteX69" fmla="*/ 1876591 w 2702139"/>
                <a:gd name="connsiteY69" fmla="*/ 151031 h 1338229"/>
                <a:gd name="connsiteX70" fmla="*/ 1810188 w 2702139"/>
                <a:gd name="connsiteY70" fmla="*/ 142731 h 1338229"/>
                <a:gd name="connsiteX71" fmla="*/ 1710582 w 2702139"/>
                <a:gd name="connsiteY71" fmla="*/ 126131 h 1338229"/>
                <a:gd name="connsiteX72" fmla="*/ 1685681 w 2702139"/>
                <a:gd name="connsiteY72" fmla="*/ 126131 h 1338229"/>
                <a:gd name="connsiteX73" fmla="*/ 1536272 w 2702139"/>
                <a:gd name="connsiteY73" fmla="*/ 109530 h 1338229"/>
                <a:gd name="connsiteX74" fmla="*/ 1378564 w 2702139"/>
                <a:gd name="connsiteY74" fmla="*/ 68030 h 1338229"/>
                <a:gd name="connsiteX75" fmla="*/ 1353662 w 2702139"/>
                <a:gd name="connsiteY75" fmla="*/ 59729 h 1338229"/>
                <a:gd name="connsiteX76" fmla="*/ 1378564 w 2702139"/>
                <a:gd name="connsiteY76" fmla="*/ 68030 h 1338229"/>
                <a:gd name="connsiteX77" fmla="*/ 1320460 w 2702139"/>
                <a:gd name="connsiteY77" fmla="*/ 51429 h 1338229"/>
                <a:gd name="connsiteX78" fmla="*/ 1237456 w 2702139"/>
                <a:gd name="connsiteY78" fmla="*/ 43129 h 1338229"/>
                <a:gd name="connsiteX79" fmla="*/ 1013343 w 2702139"/>
                <a:gd name="connsiteY79" fmla="*/ 18229 h 1338229"/>
                <a:gd name="connsiteX80" fmla="*/ 905437 w 2702139"/>
                <a:gd name="connsiteY80" fmla="*/ 1628 h 1338229"/>
                <a:gd name="connsiteX81" fmla="*/ 855634 w 2702139"/>
                <a:gd name="connsiteY81" fmla="*/ 1628 h 1338229"/>
                <a:gd name="connsiteX82" fmla="*/ 681324 w 2702139"/>
                <a:gd name="connsiteY82" fmla="*/ 9929 h 1338229"/>
                <a:gd name="connsiteX83" fmla="*/ 648123 w 2702139"/>
                <a:gd name="connsiteY83" fmla="*/ 18229 h 1338229"/>
                <a:gd name="connsiteX84" fmla="*/ 606620 w 2702139"/>
                <a:gd name="connsiteY84" fmla="*/ 26529 h 1338229"/>
                <a:gd name="connsiteX85" fmla="*/ 498714 w 2702139"/>
                <a:gd name="connsiteY85" fmla="*/ 26529 h 1338229"/>
                <a:gd name="connsiteX86" fmla="*/ 457212 w 2702139"/>
                <a:gd name="connsiteY86" fmla="*/ 34829 h 1338229"/>
                <a:gd name="connsiteX87" fmla="*/ 341005 w 2702139"/>
                <a:gd name="connsiteY87" fmla="*/ 34829 h 1338229"/>
                <a:gd name="connsiteX88" fmla="*/ 341005 w 2702139"/>
                <a:gd name="connsiteY88" fmla="*/ 34829 h 1338229"/>
                <a:gd name="connsiteX89" fmla="*/ 299503 w 2702139"/>
                <a:gd name="connsiteY89" fmla="*/ 43129 h 1338229"/>
                <a:gd name="connsiteX90" fmla="*/ 266301 w 2702139"/>
                <a:gd name="connsiteY90" fmla="*/ 59729 h 1338229"/>
                <a:gd name="connsiteX91" fmla="*/ 208198 w 2702139"/>
                <a:gd name="connsiteY91" fmla="*/ 84630 h 1338229"/>
                <a:gd name="connsiteX92" fmla="*/ 174996 w 2702139"/>
                <a:gd name="connsiteY92" fmla="*/ 92930 h 1338229"/>
                <a:gd name="connsiteX93" fmla="*/ 174996 w 2702139"/>
                <a:gd name="connsiteY93" fmla="*/ 92930 h 1338229"/>
                <a:gd name="connsiteX94" fmla="*/ 141794 w 2702139"/>
                <a:gd name="connsiteY94" fmla="*/ 175932 h 13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702139" h="1338229">
                  <a:moveTo>
                    <a:pt x="141794" y="175932"/>
                  </a:moveTo>
                  <a:cubicBezTo>
                    <a:pt x="47217" y="304896"/>
                    <a:pt x="50489" y="248970"/>
                    <a:pt x="50489" y="317034"/>
                  </a:cubicBezTo>
                  <a:cubicBezTo>
                    <a:pt x="39422" y="344701"/>
                    <a:pt x="27984" y="372224"/>
                    <a:pt x="17287" y="400036"/>
                  </a:cubicBezTo>
                  <a:cubicBezTo>
                    <a:pt x="14146" y="408202"/>
                    <a:pt x="11109" y="416448"/>
                    <a:pt x="8987" y="424936"/>
                  </a:cubicBezTo>
                  <a:cubicBezTo>
                    <a:pt x="8316" y="427620"/>
                    <a:pt x="8987" y="430469"/>
                    <a:pt x="8987" y="433236"/>
                  </a:cubicBezTo>
                  <a:cubicBezTo>
                    <a:pt x="0" y="505128"/>
                    <a:pt x="686" y="477331"/>
                    <a:pt x="686" y="516238"/>
                  </a:cubicBezTo>
                  <a:cubicBezTo>
                    <a:pt x="20370" y="565445"/>
                    <a:pt x="17287" y="542840"/>
                    <a:pt x="17287" y="582639"/>
                  </a:cubicBezTo>
                  <a:lnTo>
                    <a:pt x="17287" y="582639"/>
                  </a:lnTo>
                  <a:cubicBezTo>
                    <a:pt x="33888" y="613073"/>
                    <a:pt x="49890" y="643842"/>
                    <a:pt x="67090" y="673941"/>
                  </a:cubicBezTo>
                  <a:cubicBezTo>
                    <a:pt x="72039" y="682602"/>
                    <a:pt x="76637" y="691787"/>
                    <a:pt x="83691" y="698841"/>
                  </a:cubicBezTo>
                  <a:cubicBezTo>
                    <a:pt x="90745" y="705895"/>
                    <a:pt x="108592" y="715441"/>
                    <a:pt x="108592" y="715441"/>
                  </a:cubicBezTo>
                  <a:cubicBezTo>
                    <a:pt x="130727" y="734808"/>
                    <a:pt x="154199" y="752745"/>
                    <a:pt x="174996" y="773542"/>
                  </a:cubicBezTo>
                  <a:cubicBezTo>
                    <a:pt x="202200" y="800745"/>
                    <a:pt x="179106" y="798443"/>
                    <a:pt x="199897" y="798443"/>
                  </a:cubicBezTo>
                  <a:cubicBezTo>
                    <a:pt x="230332" y="831644"/>
                    <a:pt x="261279" y="864382"/>
                    <a:pt x="291203" y="898045"/>
                  </a:cubicBezTo>
                  <a:cubicBezTo>
                    <a:pt x="305560" y="914196"/>
                    <a:pt x="318348" y="931695"/>
                    <a:pt x="332705" y="947846"/>
                  </a:cubicBezTo>
                  <a:cubicBezTo>
                    <a:pt x="340504" y="956619"/>
                    <a:pt x="352357" y="962247"/>
                    <a:pt x="357606" y="972746"/>
                  </a:cubicBezTo>
                  <a:cubicBezTo>
                    <a:pt x="360373" y="978280"/>
                    <a:pt x="346539" y="967213"/>
                    <a:pt x="341005" y="964446"/>
                  </a:cubicBezTo>
                  <a:cubicBezTo>
                    <a:pt x="368673" y="983813"/>
                    <a:pt x="394686" y="1005791"/>
                    <a:pt x="424010" y="1022547"/>
                  </a:cubicBezTo>
                  <a:cubicBezTo>
                    <a:pt x="433915" y="1028207"/>
                    <a:pt x="447008" y="1025745"/>
                    <a:pt x="457212" y="1030847"/>
                  </a:cubicBezTo>
                  <a:cubicBezTo>
                    <a:pt x="462162" y="1033322"/>
                    <a:pt x="446145" y="1030847"/>
                    <a:pt x="440611" y="1030847"/>
                  </a:cubicBezTo>
                  <a:cubicBezTo>
                    <a:pt x="457212" y="1039147"/>
                    <a:pt x="474189" y="1046734"/>
                    <a:pt x="490414" y="1055748"/>
                  </a:cubicBezTo>
                  <a:cubicBezTo>
                    <a:pt x="499134" y="1060592"/>
                    <a:pt x="506146" y="1068419"/>
                    <a:pt x="515315" y="1072348"/>
                  </a:cubicBezTo>
                  <a:cubicBezTo>
                    <a:pt x="525801" y="1076842"/>
                    <a:pt x="548517" y="1080648"/>
                    <a:pt x="548517" y="1080648"/>
                  </a:cubicBezTo>
                  <a:cubicBezTo>
                    <a:pt x="830376" y="1166057"/>
                    <a:pt x="727027" y="1163650"/>
                    <a:pt x="847334" y="1163650"/>
                  </a:cubicBezTo>
                  <a:lnTo>
                    <a:pt x="980141" y="1221751"/>
                  </a:lnTo>
                  <a:cubicBezTo>
                    <a:pt x="1001144" y="1230594"/>
                    <a:pt x="1015748" y="1231924"/>
                    <a:pt x="1038244" y="1238351"/>
                  </a:cubicBezTo>
                  <a:cubicBezTo>
                    <a:pt x="1046657" y="1240755"/>
                    <a:pt x="1063146" y="1246651"/>
                    <a:pt x="1063146" y="1246651"/>
                  </a:cubicBezTo>
                  <a:cubicBezTo>
                    <a:pt x="1317406" y="1299255"/>
                    <a:pt x="1221922" y="1296452"/>
                    <a:pt x="1345362" y="1296452"/>
                  </a:cubicBezTo>
                  <a:cubicBezTo>
                    <a:pt x="1486222" y="1331666"/>
                    <a:pt x="1432538" y="1329653"/>
                    <a:pt x="1503071" y="1329653"/>
                  </a:cubicBezTo>
                  <a:cubicBezTo>
                    <a:pt x="1674607" y="1338229"/>
                    <a:pt x="1613675" y="1337953"/>
                    <a:pt x="1685681" y="1337953"/>
                  </a:cubicBezTo>
                  <a:lnTo>
                    <a:pt x="1876591" y="1313052"/>
                  </a:lnTo>
                  <a:cubicBezTo>
                    <a:pt x="1893263" y="1310752"/>
                    <a:pt x="1926394" y="1304752"/>
                    <a:pt x="1926394" y="1304752"/>
                  </a:cubicBezTo>
                  <a:cubicBezTo>
                    <a:pt x="1956829" y="1299219"/>
                    <a:pt x="1987452" y="1294633"/>
                    <a:pt x="2017699" y="1288152"/>
                  </a:cubicBezTo>
                  <a:cubicBezTo>
                    <a:pt x="2026254" y="1286319"/>
                    <a:pt x="2042601" y="1279852"/>
                    <a:pt x="2042601" y="1279852"/>
                  </a:cubicBezTo>
                  <a:lnTo>
                    <a:pt x="2042601" y="1279852"/>
                  </a:lnTo>
                  <a:cubicBezTo>
                    <a:pt x="2084103" y="1271552"/>
                    <a:pt x="2127393" y="1269582"/>
                    <a:pt x="2167108" y="1254951"/>
                  </a:cubicBezTo>
                  <a:cubicBezTo>
                    <a:pt x="2181794" y="1249541"/>
                    <a:pt x="2187038" y="1230046"/>
                    <a:pt x="2200310" y="1221751"/>
                  </a:cubicBezTo>
                  <a:cubicBezTo>
                    <a:pt x="2209984" y="1215705"/>
                    <a:pt x="2222981" y="1217837"/>
                    <a:pt x="2233511" y="1213450"/>
                  </a:cubicBezTo>
                  <a:cubicBezTo>
                    <a:pt x="2256354" y="1203932"/>
                    <a:pt x="2277780" y="1191317"/>
                    <a:pt x="2299915" y="1180250"/>
                  </a:cubicBezTo>
                  <a:lnTo>
                    <a:pt x="2366319" y="1147049"/>
                  </a:lnTo>
                  <a:lnTo>
                    <a:pt x="2299915" y="1180250"/>
                  </a:lnTo>
                  <a:lnTo>
                    <a:pt x="2407821" y="1138749"/>
                  </a:lnTo>
                  <a:cubicBezTo>
                    <a:pt x="2416014" y="1135677"/>
                    <a:pt x="2425220" y="1134950"/>
                    <a:pt x="2432723" y="1130449"/>
                  </a:cubicBezTo>
                  <a:cubicBezTo>
                    <a:pt x="2439433" y="1126423"/>
                    <a:pt x="2443790" y="1119382"/>
                    <a:pt x="2449324" y="1113849"/>
                  </a:cubicBezTo>
                  <a:cubicBezTo>
                    <a:pt x="2471458" y="1097249"/>
                    <a:pt x="2494122" y="1081332"/>
                    <a:pt x="2515727" y="1064048"/>
                  </a:cubicBezTo>
                  <a:cubicBezTo>
                    <a:pt x="2521838" y="1059159"/>
                    <a:pt x="2532328" y="1047447"/>
                    <a:pt x="2532328" y="1047447"/>
                  </a:cubicBezTo>
                  <a:cubicBezTo>
                    <a:pt x="2546162" y="1033614"/>
                    <a:pt x="2559107" y="1018830"/>
                    <a:pt x="2573831" y="1005947"/>
                  </a:cubicBezTo>
                  <a:cubicBezTo>
                    <a:pt x="2657594" y="932658"/>
                    <a:pt x="2550612" y="1037464"/>
                    <a:pt x="2615333" y="972746"/>
                  </a:cubicBezTo>
                  <a:cubicBezTo>
                    <a:pt x="2620867" y="953379"/>
                    <a:pt x="2626146" y="933938"/>
                    <a:pt x="2631934" y="914645"/>
                  </a:cubicBezTo>
                  <a:cubicBezTo>
                    <a:pt x="2634448" y="906265"/>
                    <a:pt x="2640234" y="889745"/>
                    <a:pt x="2640234" y="889745"/>
                  </a:cubicBezTo>
                  <a:cubicBezTo>
                    <a:pt x="2645768" y="870378"/>
                    <a:pt x="2651535" y="851076"/>
                    <a:pt x="2656835" y="831644"/>
                  </a:cubicBezTo>
                  <a:cubicBezTo>
                    <a:pt x="2659837" y="820638"/>
                    <a:pt x="2660034" y="808646"/>
                    <a:pt x="2665136" y="798443"/>
                  </a:cubicBezTo>
                  <a:cubicBezTo>
                    <a:pt x="2668636" y="791444"/>
                    <a:pt x="2676203" y="787376"/>
                    <a:pt x="2681737" y="781843"/>
                  </a:cubicBezTo>
                  <a:cubicBezTo>
                    <a:pt x="2702139" y="710441"/>
                    <a:pt x="2698338" y="743884"/>
                    <a:pt x="2698338" y="682241"/>
                  </a:cubicBezTo>
                  <a:lnTo>
                    <a:pt x="2698338" y="607539"/>
                  </a:lnTo>
                  <a:lnTo>
                    <a:pt x="2690037" y="524538"/>
                  </a:lnTo>
                  <a:cubicBezTo>
                    <a:pt x="2672236" y="444435"/>
                    <a:pt x="2673436" y="475345"/>
                    <a:pt x="2673436" y="433236"/>
                  </a:cubicBezTo>
                  <a:cubicBezTo>
                    <a:pt x="2665136" y="424936"/>
                    <a:pt x="2655046" y="418103"/>
                    <a:pt x="2648535" y="408336"/>
                  </a:cubicBezTo>
                  <a:cubicBezTo>
                    <a:pt x="2643682" y="401056"/>
                    <a:pt x="2645835" y="390156"/>
                    <a:pt x="2640234" y="383435"/>
                  </a:cubicBezTo>
                  <a:cubicBezTo>
                    <a:pt x="2631378" y="372808"/>
                    <a:pt x="2607032" y="358535"/>
                    <a:pt x="2607032" y="358535"/>
                  </a:cubicBezTo>
                  <a:cubicBezTo>
                    <a:pt x="2576597" y="344701"/>
                    <a:pt x="2545629" y="331985"/>
                    <a:pt x="2515727" y="317034"/>
                  </a:cubicBezTo>
                  <a:cubicBezTo>
                    <a:pt x="2501297" y="309819"/>
                    <a:pt x="2488655" y="299348"/>
                    <a:pt x="2474225" y="292134"/>
                  </a:cubicBezTo>
                  <a:cubicBezTo>
                    <a:pt x="2465302" y="287673"/>
                    <a:pt x="2490826" y="303201"/>
                    <a:pt x="2499126" y="308734"/>
                  </a:cubicBezTo>
                  <a:cubicBezTo>
                    <a:pt x="2488059" y="300434"/>
                    <a:pt x="2477181" y="291875"/>
                    <a:pt x="2465924" y="283834"/>
                  </a:cubicBezTo>
                  <a:cubicBezTo>
                    <a:pt x="2433078" y="260373"/>
                    <a:pt x="2449916" y="276126"/>
                    <a:pt x="2432723" y="258933"/>
                  </a:cubicBezTo>
                  <a:cubicBezTo>
                    <a:pt x="2416122" y="250633"/>
                    <a:pt x="2400528" y="239902"/>
                    <a:pt x="2382920" y="234033"/>
                  </a:cubicBezTo>
                  <a:cubicBezTo>
                    <a:pt x="2356652" y="225277"/>
                    <a:pt x="2345630" y="225732"/>
                    <a:pt x="2324817" y="225732"/>
                  </a:cubicBezTo>
                  <a:cubicBezTo>
                    <a:pt x="2313750" y="222965"/>
                    <a:pt x="2302801" y="219669"/>
                    <a:pt x="2291615" y="217432"/>
                  </a:cubicBezTo>
                  <a:cubicBezTo>
                    <a:pt x="2188321" y="196774"/>
                    <a:pt x="2229159" y="215256"/>
                    <a:pt x="2183709" y="192532"/>
                  </a:cubicBezTo>
                  <a:lnTo>
                    <a:pt x="1876591" y="151031"/>
                  </a:lnTo>
                  <a:cubicBezTo>
                    <a:pt x="1838566" y="138356"/>
                    <a:pt x="1860439" y="142731"/>
                    <a:pt x="1810188" y="142731"/>
                  </a:cubicBezTo>
                  <a:cubicBezTo>
                    <a:pt x="1771775" y="135049"/>
                    <a:pt x="1751763" y="130249"/>
                    <a:pt x="1710582" y="126131"/>
                  </a:cubicBezTo>
                  <a:cubicBezTo>
                    <a:pt x="1702323" y="125305"/>
                    <a:pt x="1693981" y="126131"/>
                    <a:pt x="1685681" y="126131"/>
                  </a:cubicBezTo>
                  <a:cubicBezTo>
                    <a:pt x="1592435" y="102819"/>
                    <a:pt x="1642093" y="109530"/>
                    <a:pt x="1536272" y="109530"/>
                  </a:cubicBezTo>
                  <a:cubicBezTo>
                    <a:pt x="1483703" y="95697"/>
                    <a:pt x="1430133" y="85220"/>
                    <a:pt x="1378564" y="68030"/>
                  </a:cubicBezTo>
                  <a:lnTo>
                    <a:pt x="1353662" y="59729"/>
                  </a:lnTo>
                  <a:lnTo>
                    <a:pt x="1378564" y="68030"/>
                  </a:lnTo>
                  <a:cubicBezTo>
                    <a:pt x="1359196" y="62496"/>
                    <a:pt x="1340297" y="54930"/>
                    <a:pt x="1320460" y="51429"/>
                  </a:cubicBezTo>
                  <a:cubicBezTo>
                    <a:pt x="1293077" y="46597"/>
                    <a:pt x="1237456" y="43129"/>
                    <a:pt x="1237456" y="43129"/>
                  </a:cubicBezTo>
                  <a:cubicBezTo>
                    <a:pt x="1046712" y="15881"/>
                    <a:pt x="1121839" y="18229"/>
                    <a:pt x="1013343" y="18229"/>
                  </a:cubicBezTo>
                  <a:cubicBezTo>
                    <a:pt x="922199" y="0"/>
                    <a:pt x="958554" y="1628"/>
                    <a:pt x="905437" y="1628"/>
                  </a:cubicBezTo>
                  <a:lnTo>
                    <a:pt x="855634" y="1628"/>
                  </a:lnTo>
                  <a:cubicBezTo>
                    <a:pt x="686861" y="10067"/>
                    <a:pt x="745030" y="9929"/>
                    <a:pt x="681324" y="9929"/>
                  </a:cubicBezTo>
                  <a:cubicBezTo>
                    <a:pt x="670257" y="12696"/>
                    <a:pt x="659259" y="15754"/>
                    <a:pt x="648123" y="18229"/>
                  </a:cubicBezTo>
                  <a:cubicBezTo>
                    <a:pt x="634351" y="21289"/>
                    <a:pt x="606620" y="26529"/>
                    <a:pt x="606620" y="26529"/>
                  </a:cubicBezTo>
                  <a:lnTo>
                    <a:pt x="498714" y="26529"/>
                  </a:lnTo>
                  <a:cubicBezTo>
                    <a:pt x="468563" y="36579"/>
                    <a:pt x="482562" y="34829"/>
                    <a:pt x="457212" y="34829"/>
                  </a:cubicBezTo>
                  <a:lnTo>
                    <a:pt x="341005" y="34829"/>
                  </a:lnTo>
                  <a:lnTo>
                    <a:pt x="341005" y="34829"/>
                  </a:lnTo>
                  <a:cubicBezTo>
                    <a:pt x="327171" y="37596"/>
                    <a:pt x="312713" y="38176"/>
                    <a:pt x="299503" y="43129"/>
                  </a:cubicBezTo>
                  <a:cubicBezTo>
                    <a:pt x="251141" y="61264"/>
                    <a:pt x="290446" y="59729"/>
                    <a:pt x="266301" y="59729"/>
                  </a:cubicBezTo>
                  <a:cubicBezTo>
                    <a:pt x="228393" y="85002"/>
                    <a:pt x="255098" y="71231"/>
                    <a:pt x="208198" y="84630"/>
                  </a:cubicBezTo>
                  <a:cubicBezTo>
                    <a:pt x="176084" y="93805"/>
                    <a:pt x="193497" y="92930"/>
                    <a:pt x="174996" y="92930"/>
                  </a:cubicBezTo>
                  <a:lnTo>
                    <a:pt x="174996" y="92930"/>
                  </a:lnTo>
                  <a:lnTo>
                    <a:pt x="141794" y="17593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</a:t>
            </a:r>
            <a:r>
              <a:rPr lang="en-US" b="1" i="1" dirty="0" smtClean="0">
                <a:latin typeface="Courier"/>
                <a:cs typeface="Courier"/>
              </a:rPr>
              <a:t>if-then</a:t>
            </a:r>
            <a:endParaRPr lang="en-US" b="1" i="1" dirty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694303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58718" y="1593893"/>
            <a:ext cx="5786063" cy="4851286"/>
            <a:chOff x="1758718" y="1593893"/>
            <a:chExt cx="5786063" cy="4851286"/>
          </a:xfrm>
        </p:grpSpPr>
        <p:sp>
          <p:nvSpPr>
            <p:cNvPr id="7" name="Rounded Rectangle 6"/>
            <p:cNvSpPr/>
            <p:nvPr/>
          </p:nvSpPr>
          <p:spPr>
            <a:xfrm>
              <a:off x="1758718" y="1593893"/>
              <a:ext cx="5786063" cy="4851286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21246" y="3060584"/>
              <a:ext cx="1080065" cy="984319"/>
            </a:xfrm>
            <a:prstGeom prst="rect">
              <a:avLst/>
            </a:prstGeom>
            <a:solidFill>
              <a:schemeClr val="accent2"/>
            </a:solidFill>
          </p:spPr>
        </p:pic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566184" y="1871671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5319587" y="5903845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3178601" y="2265556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2858431" y="1911376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2443118" y="4577568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3339798" y="4462809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7085339" y="4219924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2689715" y="5504069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2081599" y="2599338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6378012" y="2380316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4233121" y="5159792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4704121" y="4897644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6501311" y="5274551"/>
              <a:ext cx="246597" cy="229518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Oval 22"/>
            <p:cNvSpPr>
              <a:spLocks noChangeAspect="1"/>
            </p:cNvSpPr>
            <p:nvPr/>
          </p:nvSpPr>
          <p:spPr>
            <a:xfrm>
              <a:off x="2566416" y="2265557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5072990" y="2150798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2393244" y="3091637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5812781" y="5274551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501311" y="1911376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4109822" y="2954370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2161977" y="3815385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4445477" y="2036038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Oval 30"/>
            <p:cNvSpPr>
              <a:spLocks noChangeAspect="1"/>
            </p:cNvSpPr>
            <p:nvPr/>
          </p:nvSpPr>
          <p:spPr>
            <a:xfrm>
              <a:off x="3986524" y="5711965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4356419" y="3700626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2146647" y="5674327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>
            <a:xfrm>
              <a:off x="5072990" y="5313467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Oval 35"/>
            <p:cNvSpPr>
              <a:spLocks noChangeAspect="1"/>
            </p:cNvSpPr>
            <p:nvPr/>
          </p:nvSpPr>
          <p:spPr>
            <a:xfrm>
              <a:off x="7278410" y="3502147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1958300" y="4120184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2981731" y="5198497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4782962" y="3299907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6131415" y="4829165"/>
              <a:ext cx="246597" cy="22951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2981731" y="2642482"/>
              <a:ext cx="4103608" cy="1852143"/>
            </a:xfrm>
            <a:custGeom>
              <a:avLst/>
              <a:gdLst>
                <a:gd name="connsiteX0" fmla="*/ 141794 w 2702139"/>
                <a:gd name="connsiteY0" fmla="*/ 175932 h 1338229"/>
                <a:gd name="connsiteX1" fmla="*/ 50489 w 2702139"/>
                <a:gd name="connsiteY1" fmla="*/ 317034 h 1338229"/>
                <a:gd name="connsiteX2" fmla="*/ 17287 w 2702139"/>
                <a:gd name="connsiteY2" fmla="*/ 400036 h 1338229"/>
                <a:gd name="connsiteX3" fmla="*/ 8987 w 2702139"/>
                <a:gd name="connsiteY3" fmla="*/ 424936 h 1338229"/>
                <a:gd name="connsiteX4" fmla="*/ 8987 w 2702139"/>
                <a:gd name="connsiteY4" fmla="*/ 433236 h 1338229"/>
                <a:gd name="connsiteX5" fmla="*/ 686 w 2702139"/>
                <a:gd name="connsiteY5" fmla="*/ 516238 h 1338229"/>
                <a:gd name="connsiteX6" fmla="*/ 17287 w 2702139"/>
                <a:gd name="connsiteY6" fmla="*/ 582639 h 1338229"/>
                <a:gd name="connsiteX7" fmla="*/ 17287 w 2702139"/>
                <a:gd name="connsiteY7" fmla="*/ 582639 h 1338229"/>
                <a:gd name="connsiteX8" fmla="*/ 67090 w 2702139"/>
                <a:gd name="connsiteY8" fmla="*/ 673941 h 1338229"/>
                <a:gd name="connsiteX9" fmla="*/ 83691 w 2702139"/>
                <a:gd name="connsiteY9" fmla="*/ 698841 h 1338229"/>
                <a:gd name="connsiteX10" fmla="*/ 108592 w 2702139"/>
                <a:gd name="connsiteY10" fmla="*/ 715441 h 1338229"/>
                <a:gd name="connsiteX11" fmla="*/ 174996 w 2702139"/>
                <a:gd name="connsiteY11" fmla="*/ 773542 h 1338229"/>
                <a:gd name="connsiteX12" fmla="*/ 199897 w 2702139"/>
                <a:gd name="connsiteY12" fmla="*/ 798443 h 1338229"/>
                <a:gd name="connsiteX13" fmla="*/ 291203 w 2702139"/>
                <a:gd name="connsiteY13" fmla="*/ 898045 h 1338229"/>
                <a:gd name="connsiteX14" fmla="*/ 332705 w 2702139"/>
                <a:gd name="connsiteY14" fmla="*/ 947846 h 1338229"/>
                <a:gd name="connsiteX15" fmla="*/ 357606 w 2702139"/>
                <a:gd name="connsiteY15" fmla="*/ 972746 h 1338229"/>
                <a:gd name="connsiteX16" fmla="*/ 341005 w 2702139"/>
                <a:gd name="connsiteY16" fmla="*/ 964446 h 1338229"/>
                <a:gd name="connsiteX17" fmla="*/ 424010 w 2702139"/>
                <a:gd name="connsiteY17" fmla="*/ 1022547 h 1338229"/>
                <a:gd name="connsiteX18" fmla="*/ 457212 w 2702139"/>
                <a:gd name="connsiteY18" fmla="*/ 1030847 h 1338229"/>
                <a:gd name="connsiteX19" fmla="*/ 440611 w 2702139"/>
                <a:gd name="connsiteY19" fmla="*/ 1030847 h 1338229"/>
                <a:gd name="connsiteX20" fmla="*/ 490414 w 2702139"/>
                <a:gd name="connsiteY20" fmla="*/ 1055748 h 1338229"/>
                <a:gd name="connsiteX21" fmla="*/ 515315 w 2702139"/>
                <a:gd name="connsiteY21" fmla="*/ 1072348 h 1338229"/>
                <a:gd name="connsiteX22" fmla="*/ 548517 w 2702139"/>
                <a:gd name="connsiteY22" fmla="*/ 1080648 h 1338229"/>
                <a:gd name="connsiteX23" fmla="*/ 847334 w 2702139"/>
                <a:gd name="connsiteY23" fmla="*/ 1163650 h 1338229"/>
                <a:gd name="connsiteX24" fmla="*/ 980141 w 2702139"/>
                <a:gd name="connsiteY24" fmla="*/ 1221751 h 1338229"/>
                <a:gd name="connsiteX25" fmla="*/ 1038244 w 2702139"/>
                <a:gd name="connsiteY25" fmla="*/ 1238351 h 1338229"/>
                <a:gd name="connsiteX26" fmla="*/ 1063146 w 2702139"/>
                <a:gd name="connsiteY26" fmla="*/ 1246651 h 1338229"/>
                <a:gd name="connsiteX27" fmla="*/ 1345362 w 2702139"/>
                <a:gd name="connsiteY27" fmla="*/ 1296452 h 1338229"/>
                <a:gd name="connsiteX28" fmla="*/ 1503071 w 2702139"/>
                <a:gd name="connsiteY28" fmla="*/ 1329653 h 1338229"/>
                <a:gd name="connsiteX29" fmla="*/ 1685681 w 2702139"/>
                <a:gd name="connsiteY29" fmla="*/ 1337953 h 1338229"/>
                <a:gd name="connsiteX30" fmla="*/ 1876591 w 2702139"/>
                <a:gd name="connsiteY30" fmla="*/ 1313052 h 1338229"/>
                <a:gd name="connsiteX31" fmla="*/ 1926394 w 2702139"/>
                <a:gd name="connsiteY31" fmla="*/ 1304752 h 1338229"/>
                <a:gd name="connsiteX32" fmla="*/ 2017699 w 2702139"/>
                <a:gd name="connsiteY32" fmla="*/ 1288152 h 1338229"/>
                <a:gd name="connsiteX33" fmla="*/ 2042601 w 2702139"/>
                <a:gd name="connsiteY33" fmla="*/ 1279852 h 1338229"/>
                <a:gd name="connsiteX34" fmla="*/ 2042601 w 2702139"/>
                <a:gd name="connsiteY34" fmla="*/ 1279852 h 1338229"/>
                <a:gd name="connsiteX35" fmla="*/ 2167108 w 2702139"/>
                <a:gd name="connsiteY35" fmla="*/ 1254951 h 1338229"/>
                <a:gd name="connsiteX36" fmla="*/ 2200310 w 2702139"/>
                <a:gd name="connsiteY36" fmla="*/ 1221751 h 1338229"/>
                <a:gd name="connsiteX37" fmla="*/ 2233511 w 2702139"/>
                <a:gd name="connsiteY37" fmla="*/ 1213450 h 1338229"/>
                <a:gd name="connsiteX38" fmla="*/ 2299915 w 2702139"/>
                <a:gd name="connsiteY38" fmla="*/ 1180250 h 1338229"/>
                <a:gd name="connsiteX39" fmla="*/ 2366319 w 2702139"/>
                <a:gd name="connsiteY39" fmla="*/ 1147049 h 1338229"/>
                <a:gd name="connsiteX40" fmla="*/ 2299915 w 2702139"/>
                <a:gd name="connsiteY40" fmla="*/ 1180250 h 1338229"/>
                <a:gd name="connsiteX41" fmla="*/ 2407821 w 2702139"/>
                <a:gd name="connsiteY41" fmla="*/ 1138749 h 1338229"/>
                <a:gd name="connsiteX42" fmla="*/ 2432723 w 2702139"/>
                <a:gd name="connsiteY42" fmla="*/ 1130449 h 1338229"/>
                <a:gd name="connsiteX43" fmla="*/ 2449324 w 2702139"/>
                <a:gd name="connsiteY43" fmla="*/ 1113849 h 1338229"/>
                <a:gd name="connsiteX44" fmla="*/ 2515727 w 2702139"/>
                <a:gd name="connsiteY44" fmla="*/ 1064048 h 1338229"/>
                <a:gd name="connsiteX45" fmla="*/ 2532328 w 2702139"/>
                <a:gd name="connsiteY45" fmla="*/ 1047447 h 1338229"/>
                <a:gd name="connsiteX46" fmla="*/ 2573831 w 2702139"/>
                <a:gd name="connsiteY46" fmla="*/ 1005947 h 1338229"/>
                <a:gd name="connsiteX47" fmla="*/ 2615333 w 2702139"/>
                <a:gd name="connsiteY47" fmla="*/ 972746 h 1338229"/>
                <a:gd name="connsiteX48" fmla="*/ 2631934 w 2702139"/>
                <a:gd name="connsiteY48" fmla="*/ 914645 h 1338229"/>
                <a:gd name="connsiteX49" fmla="*/ 2640234 w 2702139"/>
                <a:gd name="connsiteY49" fmla="*/ 889745 h 1338229"/>
                <a:gd name="connsiteX50" fmla="*/ 2656835 w 2702139"/>
                <a:gd name="connsiteY50" fmla="*/ 831644 h 1338229"/>
                <a:gd name="connsiteX51" fmla="*/ 2665136 w 2702139"/>
                <a:gd name="connsiteY51" fmla="*/ 798443 h 1338229"/>
                <a:gd name="connsiteX52" fmla="*/ 2681737 w 2702139"/>
                <a:gd name="connsiteY52" fmla="*/ 781843 h 1338229"/>
                <a:gd name="connsiteX53" fmla="*/ 2698338 w 2702139"/>
                <a:gd name="connsiteY53" fmla="*/ 682241 h 1338229"/>
                <a:gd name="connsiteX54" fmla="*/ 2698338 w 2702139"/>
                <a:gd name="connsiteY54" fmla="*/ 607539 h 1338229"/>
                <a:gd name="connsiteX55" fmla="*/ 2690037 w 2702139"/>
                <a:gd name="connsiteY55" fmla="*/ 524538 h 1338229"/>
                <a:gd name="connsiteX56" fmla="*/ 2673436 w 2702139"/>
                <a:gd name="connsiteY56" fmla="*/ 433236 h 1338229"/>
                <a:gd name="connsiteX57" fmla="*/ 2648535 w 2702139"/>
                <a:gd name="connsiteY57" fmla="*/ 408336 h 1338229"/>
                <a:gd name="connsiteX58" fmla="*/ 2640234 w 2702139"/>
                <a:gd name="connsiteY58" fmla="*/ 383435 h 1338229"/>
                <a:gd name="connsiteX59" fmla="*/ 2607032 w 2702139"/>
                <a:gd name="connsiteY59" fmla="*/ 358535 h 1338229"/>
                <a:gd name="connsiteX60" fmla="*/ 2515727 w 2702139"/>
                <a:gd name="connsiteY60" fmla="*/ 317034 h 1338229"/>
                <a:gd name="connsiteX61" fmla="*/ 2474225 w 2702139"/>
                <a:gd name="connsiteY61" fmla="*/ 292134 h 1338229"/>
                <a:gd name="connsiteX62" fmla="*/ 2499126 w 2702139"/>
                <a:gd name="connsiteY62" fmla="*/ 308734 h 1338229"/>
                <a:gd name="connsiteX63" fmla="*/ 2465924 w 2702139"/>
                <a:gd name="connsiteY63" fmla="*/ 283834 h 1338229"/>
                <a:gd name="connsiteX64" fmla="*/ 2432723 w 2702139"/>
                <a:gd name="connsiteY64" fmla="*/ 258933 h 1338229"/>
                <a:gd name="connsiteX65" fmla="*/ 2382920 w 2702139"/>
                <a:gd name="connsiteY65" fmla="*/ 234033 h 1338229"/>
                <a:gd name="connsiteX66" fmla="*/ 2324817 w 2702139"/>
                <a:gd name="connsiteY66" fmla="*/ 225732 h 1338229"/>
                <a:gd name="connsiteX67" fmla="*/ 2291615 w 2702139"/>
                <a:gd name="connsiteY67" fmla="*/ 217432 h 1338229"/>
                <a:gd name="connsiteX68" fmla="*/ 2183709 w 2702139"/>
                <a:gd name="connsiteY68" fmla="*/ 192532 h 1338229"/>
                <a:gd name="connsiteX69" fmla="*/ 1876591 w 2702139"/>
                <a:gd name="connsiteY69" fmla="*/ 151031 h 1338229"/>
                <a:gd name="connsiteX70" fmla="*/ 1810188 w 2702139"/>
                <a:gd name="connsiteY70" fmla="*/ 142731 h 1338229"/>
                <a:gd name="connsiteX71" fmla="*/ 1710582 w 2702139"/>
                <a:gd name="connsiteY71" fmla="*/ 126131 h 1338229"/>
                <a:gd name="connsiteX72" fmla="*/ 1685681 w 2702139"/>
                <a:gd name="connsiteY72" fmla="*/ 126131 h 1338229"/>
                <a:gd name="connsiteX73" fmla="*/ 1536272 w 2702139"/>
                <a:gd name="connsiteY73" fmla="*/ 109530 h 1338229"/>
                <a:gd name="connsiteX74" fmla="*/ 1378564 w 2702139"/>
                <a:gd name="connsiteY74" fmla="*/ 68030 h 1338229"/>
                <a:gd name="connsiteX75" fmla="*/ 1353662 w 2702139"/>
                <a:gd name="connsiteY75" fmla="*/ 59729 h 1338229"/>
                <a:gd name="connsiteX76" fmla="*/ 1378564 w 2702139"/>
                <a:gd name="connsiteY76" fmla="*/ 68030 h 1338229"/>
                <a:gd name="connsiteX77" fmla="*/ 1320460 w 2702139"/>
                <a:gd name="connsiteY77" fmla="*/ 51429 h 1338229"/>
                <a:gd name="connsiteX78" fmla="*/ 1237456 w 2702139"/>
                <a:gd name="connsiteY78" fmla="*/ 43129 h 1338229"/>
                <a:gd name="connsiteX79" fmla="*/ 1013343 w 2702139"/>
                <a:gd name="connsiteY79" fmla="*/ 18229 h 1338229"/>
                <a:gd name="connsiteX80" fmla="*/ 905437 w 2702139"/>
                <a:gd name="connsiteY80" fmla="*/ 1628 h 1338229"/>
                <a:gd name="connsiteX81" fmla="*/ 855634 w 2702139"/>
                <a:gd name="connsiteY81" fmla="*/ 1628 h 1338229"/>
                <a:gd name="connsiteX82" fmla="*/ 681324 w 2702139"/>
                <a:gd name="connsiteY82" fmla="*/ 9929 h 1338229"/>
                <a:gd name="connsiteX83" fmla="*/ 648123 w 2702139"/>
                <a:gd name="connsiteY83" fmla="*/ 18229 h 1338229"/>
                <a:gd name="connsiteX84" fmla="*/ 606620 w 2702139"/>
                <a:gd name="connsiteY84" fmla="*/ 26529 h 1338229"/>
                <a:gd name="connsiteX85" fmla="*/ 498714 w 2702139"/>
                <a:gd name="connsiteY85" fmla="*/ 26529 h 1338229"/>
                <a:gd name="connsiteX86" fmla="*/ 457212 w 2702139"/>
                <a:gd name="connsiteY86" fmla="*/ 34829 h 1338229"/>
                <a:gd name="connsiteX87" fmla="*/ 341005 w 2702139"/>
                <a:gd name="connsiteY87" fmla="*/ 34829 h 1338229"/>
                <a:gd name="connsiteX88" fmla="*/ 341005 w 2702139"/>
                <a:gd name="connsiteY88" fmla="*/ 34829 h 1338229"/>
                <a:gd name="connsiteX89" fmla="*/ 299503 w 2702139"/>
                <a:gd name="connsiteY89" fmla="*/ 43129 h 1338229"/>
                <a:gd name="connsiteX90" fmla="*/ 266301 w 2702139"/>
                <a:gd name="connsiteY90" fmla="*/ 59729 h 1338229"/>
                <a:gd name="connsiteX91" fmla="*/ 208198 w 2702139"/>
                <a:gd name="connsiteY91" fmla="*/ 84630 h 1338229"/>
                <a:gd name="connsiteX92" fmla="*/ 174996 w 2702139"/>
                <a:gd name="connsiteY92" fmla="*/ 92930 h 1338229"/>
                <a:gd name="connsiteX93" fmla="*/ 174996 w 2702139"/>
                <a:gd name="connsiteY93" fmla="*/ 92930 h 1338229"/>
                <a:gd name="connsiteX94" fmla="*/ 141794 w 2702139"/>
                <a:gd name="connsiteY94" fmla="*/ 175932 h 13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702139" h="1338229">
                  <a:moveTo>
                    <a:pt x="141794" y="175932"/>
                  </a:moveTo>
                  <a:cubicBezTo>
                    <a:pt x="47217" y="304896"/>
                    <a:pt x="50489" y="248970"/>
                    <a:pt x="50489" y="317034"/>
                  </a:cubicBezTo>
                  <a:cubicBezTo>
                    <a:pt x="39422" y="344701"/>
                    <a:pt x="27984" y="372224"/>
                    <a:pt x="17287" y="400036"/>
                  </a:cubicBezTo>
                  <a:cubicBezTo>
                    <a:pt x="14146" y="408202"/>
                    <a:pt x="11109" y="416448"/>
                    <a:pt x="8987" y="424936"/>
                  </a:cubicBezTo>
                  <a:cubicBezTo>
                    <a:pt x="8316" y="427620"/>
                    <a:pt x="8987" y="430469"/>
                    <a:pt x="8987" y="433236"/>
                  </a:cubicBezTo>
                  <a:cubicBezTo>
                    <a:pt x="0" y="505128"/>
                    <a:pt x="686" y="477331"/>
                    <a:pt x="686" y="516238"/>
                  </a:cubicBezTo>
                  <a:cubicBezTo>
                    <a:pt x="20370" y="565445"/>
                    <a:pt x="17287" y="542840"/>
                    <a:pt x="17287" y="582639"/>
                  </a:cubicBezTo>
                  <a:lnTo>
                    <a:pt x="17287" y="582639"/>
                  </a:lnTo>
                  <a:cubicBezTo>
                    <a:pt x="33888" y="613073"/>
                    <a:pt x="49890" y="643842"/>
                    <a:pt x="67090" y="673941"/>
                  </a:cubicBezTo>
                  <a:cubicBezTo>
                    <a:pt x="72039" y="682602"/>
                    <a:pt x="76637" y="691787"/>
                    <a:pt x="83691" y="698841"/>
                  </a:cubicBezTo>
                  <a:cubicBezTo>
                    <a:pt x="90745" y="705895"/>
                    <a:pt x="108592" y="715441"/>
                    <a:pt x="108592" y="715441"/>
                  </a:cubicBezTo>
                  <a:cubicBezTo>
                    <a:pt x="130727" y="734808"/>
                    <a:pt x="154199" y="752745"/>
                    <a:pt x="174996" y="773542"/>
                  </a:cubicBezTo>
                  <a:cubicBezTo>
                    <a:pt x="202200" y="800745"/>
                    <a:pt x="179106" y="798443"/>
                    <a:pt x="199897" y="798443"/>
                  </a:cubicBezTo>
                  <a:cubicBezTo>
                    <a:pt x="230332" y="831644"/>
                    <a:pt x="261279" y="864382"/>
                    <a:pt x="291203" y="898045"/>
                  </a:cubicBezTo>
                  <a:cubicBezTo>
                    <a:pt x="305560" y="914196"/>
                    <a:pt x="318348" y="931695"/>
                    <a:pt x="332705" y="947846"/>
                  </a:cubicBezTo>
                  <a:cubicBezTo>
                    <a:pt x="340504" y="956619"/>
                    <a:pt x="352357" y="962247"/>
                    <a:pt x="357606" y="972746"/>
                  </a:cubicBezTo>
                  <a:cubicBezTo>
                    <a:pt x="360373" y="978280"/>
                    <a:pt x="346539" y="967213"/>
                    <a:pt x="341005" y="964446"/>
                  </a:cubicBezTo>
                  <a:cubicBezTo>
                    <a:pt x="368673" y="983813"/>
                    <a:pt x="394686" y="1005791"/>
                    <a:pt x="424010" y="1022547"/>
                  </a:cubicBezTo>
                  <a:cubicBezTo>
                    <a:pt x="433915" y="1028207"/>
                    <a:pt x="447008" y="1025745"/>
                    <a:pt x="457212" y="1030847"/>
                  </a:cubicBezTo>
                  <a:cubicBezTo>
                    <a:pt x="462162" y="1033322"/>
                    <a:pt x="446145" y="1030847"/>
                    <a:pt x="440611" y="1030847"/>
                  </a:cubicBezTo>
                  <a:cubicBezTo>
                    <a:pt x="457212" y="1039147"/>
                    <a:pt x="474189" y="1046734"/>
                    <a:pt x="490414" y="1055748"/>
                  </a:cubicBezTo>
                  <a:cubicBezTo>
                    <a:pt x="499134" y="1060592"/>
                    <a:pt x="506146" y="1068419"/>
                    <a:pt x="515315" y="1072348"/>
                  </a:cubicBezTo>
                  <a:cubicBezTo>
                    <a:pt x="525801" y="1076842"/>
                    <a:pt x="548517" y="1080648"/>
                    <a:pt x="548517" y="1080648"/>
                  </a:cubicBezTo>
                  <a:cubicBezTo>
                    <a:pt x="830376" y="1166057"/>
                    <a:pt x="727027" y="1163650"/>
                    <a:pt x="847334" y="1163650"/>
                  </a:cubicBezTo>
                  <a:lnTo>
                    <a:pt x="980141" y="1221751"/>
                  </a:lnTo>
                  <a:cubicBezTo>
                    <a:pt x="1001144" y="1230594"/>
                    <a:pt x="1015748" y="1231924"/>
                    <a:pt x="1038244" y="1238351"/>
                  </a:cubicBezTo>
                  <a:cubicBezTo>
                    <a:pt x="1046657" y="1240755"/>
                    <a:pt x="1063146" y="1246651"/>
                    <a:pt x="1063146" y="1246651"/>
                  </a:cubicBezTo>
                  <a:cubicBezTo>
                    <a:pt x="1317406" y="1299255"/>
                    <a:pt x="1221922" y="1296452"/>
                    <a:pt x="1345362" y="1296452"/>
                  </a:cubicBezTo>
                  <a:cubicBezTo>
                    <a:pt x="1486222" y="1331666"/>
                    <a:pt x="1432538" y="1329653"/>
                    <a:pt x="1503071" y="1329653"/>
                  </a:cubicBezTo>
                  <a:cubicBezTo>
                    <a:pt x="1674607" y="1338229"/>
                    <a:pt x="1613675" y="1337953"/>
                    <a:pt x="1685681" y="1337953"/>
                  </a:cubicBezTo>
                  <a:lnTo>
                    <a:pt x="1876591" y="1313052"/>
                  </a:lnTo>
                  <a:cubicBezTo>
                    <a:pt x="1893263" y="1310752"/>
                    <a:pt x="1926394" y="1304752"/>
                    <a:pt x="1926394" y="1304752"/>
                  </a:cubicBezTo>
                  <a:cubicBezTo>
                    <a:pt x="1956829" y="1299219"/>
                    <a:pt x="1987452" y="1294633"/>
                    <a:pt x="2017699" y="1288152"/>
                  </a:cubicBezTo>
                  <a:cubicBezTo>
                    <a:pt x="2026254" y="1286319"/>
                    <a:pt x="2042601" y="1279852"/>
                    <a:pt x="2042601" y="1279852"/>
                  </a:cubicBezTo>
                  <a:lnTo>
                    <a:pt x="2042601" y="1279852"/>
                  </a:lnTo>
                  <a:cubicBezTo>
                    <a:pt x="2084103" y="1271552"/>
                    <a:pt x="2127393" y="1269582"/>
                    <a:pt x="2167108" y="1254951"/>
                  </a:cubicBezTo>
                  <a:cubicBezTo>
                    <a:pt x="2181794" y="1249541"/>
                    <a:pt x="2187038" y="1230046"/>
                    <a:pt x="2200310" y="1221751"/>
                  </a:cubicBezTo>
                  <a:cubicBezTo>
                    <a:pt x="2209984" y="1215705"/>
                    <a:pt x="2222981" y="1217837"/>
                    <a:pt x="2233511" y="1213450"/>
                  </a:cubicBezTo>
                  <a:cubicBezTo>
                    <a:pt x="2256354" y="1203932"/>
                    <a:pt x="2277780" y="1191317"/>
                    <a:pt x="2299915" y="1180250"/>
                  </a:cubicBezTo>
                  <a:lnTo>
                    <a:pt x="2366319" y="1147049"/>
                  </a:lnTo>
                  <a:lnTo>
                    <a:pt x="2299915" y="1180250"/>
                  </a:lnTo>
                  <a:lnTo>
                    <a:pt x="2407821" y="1138749"/>
                  </a:lnTo>
                  <a:cubicBezTo>
                    <a:pt x="2416014" y="1135677"/>
                    <a:pt x="2425220" y="1134950"/>
                    <a:pt x="2432723" y="1130449"/>
                  </a:cubicBezTo>
                  <a:cubicBezTo>
                    <a:pt x="2439433" y="1126423"/>
                    <a:pt x="2443790" y="1119382"/>
                    <a:pt x="2449324" y="1113849"/>
                  </a:cubicBezTo>
                  <a:cubicBezTo>
                    <a:pt x="2471458" y="1097249"/>
                    <a:pt x="2494122" y="1081332"/>
                    <a:pt x="2515727" y="1064048"/>
                  </a:cubicBezTo>
                  <a:cubicBezTo>
                    <a:pt x="2521838" y="1059159"/>
                    <a:pt x="2532328" y="1047447"/>
                    <a:pt x="2532328" y="1047447"/>
                  </a:cubicBezTo>
                  <a:cubicBezTo>
                    <a:pt x="2546162" y="1033614"/>
                    <a:pt x="2559107" y="1018830"/>
                    <a:pt x="2573831" y="1005947"/>
                  </a:cubicBezTo>
                  <a:cubicBezTo>
                    <a:pt x="2657594" y="932658"/>
                    <a:pt x="2550612" y="1037464"/>
                    <a:pt x="2615333" y="972746"/>
                  </a:cubicBezTo>
                  <a:cubicBezTo>
                    <a:pt x="2620867" y="953379"/>
                    <a:pt x="2626146" y="933938"/>
                    <a:pt x="2631934" y="914645"/>
                  </a:cubicBezTo>
                  <a:cubicBezTo>
                    <a:pt x="2634448" y="906265"/>
                    <a:pt x="2640234" y="889745"/>
                    <a:pt x="2640234" y="889745"/>
                  </a:cubicBezTo>
                  <a:cubicBezTo>
                    <a:pt x="2645768" y="870378"/>
                    <a:pt x="2651535" y="851076"/>
                    <a:pt x="2656835" y="831644"/>
                  </a:cubicBezTo>
                  <a:cubicBezTo>
                    <a:pt x="2659837" y="820638"/>
                    <a:pt x="2660034" y="808646"/>
                    <a:pt x="2665136" y="798443"/>
                  </a:cubicBezTo>
                  <a:cubicBezTo>
                    <a:pt x="2668636" y="791444"/>
                    <a:pt x="2676203" y="787376"/>
                    <a:pt x="2681737" y="781843"/>
                  </a:cubicBezTo>
                  <a:cubicBezTo>
                    <a:pt x="2702139" y="710441"/>
                    <a:pt x="2698338" y="743884"/>
                    <a:pt x="2698338" y="682241"/>
                  </a:cubicBezTo>
                  <a:lnTo>
                    <a:pt x="2698338" y="607539"/>
                  </a:lnTo>
                  <a:lnTo>
                    <a:pt x="2690037" y="524538"/>
                  </a:lnTo>
                  <a:cubicBezTo>
                    <a:pt x="2672236" y="444435"/>
                    <a:pt x="2673436" y="475345"/>
                    <a:pt x="2673436" y="433236"/>
                  </a:cubicBezTo>
                  <a:cubicBezTo>
                    <a:pt x="2665136" y="424936"/>
                    <a:pt x="2655046" y="418103"/>
                    <a:pt x="2648535" y="408336"/>
                  </a:cubicBezTo>
                  <a:cubicBezTo>
                    <a:pt x="2643682" y="401056"/>
                    <a:pt x="2645835" y="390156"/>
                    <a:pt x="2640234" y="383435"/>
                  </a:cubicBezTo>
                  <a:cubicBezTo>
                    <a:pt x="2631378" y="372808"/>
                    <a:pt x="2607032" y="358535"/>
                    <a:pt x="2607032" y="358535"/>
                  </a:cubicBezTo>
                  <a:cubicBezTo>
                    <a:pt x="2576597" y="344701"/>
                    <a:pt x="2545629" y="331985"/>
                    <a:pt x="2515727" y="317034"/>
                  </a:cubicBezTo>
                  <a:cubicBezTo>
                    <a:pt x="2501297" y="309819"/>
                    <a:pt x="2488655" y="299348"/>
                    <a:pt x="2474225" y="292134"/>
                  </a:cubicBezTo>
                  <a:cubicBezTo>
                    <a:pt x="2465302" y="287673"/>
                    <a:pt x="2490826" y="303201"/>
                    <a:pt x="2499126" y="308734"/>
                  </a:cubicBezTo>
                  <a:cubicBezTo>
                    <a:pt x="2488059" y="300434"/>
                    <a:pt x="2477181" y="291875"/>
                    <a:pt x="2465924" y="283834"/>
                  </a:cubicBezTo>
                  <a:cubicBezTo>
                    <a:pt x="2433078" y="260373"/>
                    <a:pt x="2449916" y="276126"/>
                    <a:pt x="2432723" y="258933"/>
                  </a:cubicBezTo>
                  <a:cubicBezTo>
                    <a:pt x="2416122" y="250633"/>
                    <a:pt x="2400528" y="239902"/>
                    <a:pt x="2382920" y="234033"/>
                  </a:cubicBezTo>
                  <a:cubicBezTo>
                    <a:pt x="2356652" y="225277"/>
                    <a:pt x="2345630" y="225732"/>
                    <a:pt x="2324817" y="225732"/>
                  </a:cubicBezTo>
                  <a:cubicBezTo>
                    <a:pt x="2313750" y="222965"/>
                    <a:pt x="2302801" y="219669"/>
                    <a:pt x="2291615" y="217432"/>
                  </a:cubicBezTo>
                  <a:cubicBezTo>
                    <a:pt x="2188321" y="196774"/>
                    <a:pt x="2229159" y="215256"/>
                    <a:pt x="2183709" y="192532"/>
                  </a:cubicBezTo>
                  <a:lnTo>
                    <a:pt x="1876591" y="151031"/>
                  </a:lnTo>
                  <a:cubicBezTo>
                    <a:pt x="1838566" y="138356"/>
                    <a:pt x="1860439" y="142731"/>
                    <a:pt x="1810188" y="142731"/>
                  </a:cubicBezTo>
                  <a:cubicBezTo>
                    <a:pt x="1771775" y="135049"/>
                    <a:pt x="1751763" y="130249"/>
                    <a:pt x="1710582" y="126131"/>
                  </a:cubicBezTo>
                  <a:cubicBezTo>
                    <a:pt x="1702323" y="125305"/>
                    <a:pt x="1693981" y="126131"/>
                    <a:pt x="1685681" y="126131"/>
                  </a:cubicBezTo>
                  <a:cubicBezTo>
                    <a:pt x="1592435" y="102819"/>
                    <a:pt x="1642093" y="109530"/>
                    <a:pt x="1536272" y="109530"/>
                  </a:cubicBezTo>
                  <a:cubicBezTo>
                    <a:pt x="1483703" y="95697"/>
                    <a:pt x="1430133" y="85220"/>
                    <a:pt x="1378564" y="68030"/>
                  </a:cubicBezTo>
                  <a:lnTo>
                    <a:pt x="1353662" y="59729"/>
                  </a:lnTo>
                  <a:lnTo>
                    <a:pt x="1378564" y="68030"/>
                  </a:lnTo>
                  <a:cubicBezTo>
                    <a:pt x="1359196" y="62496"/>
                    <a:pt x="1340297" y="54930"/>
                    <a:pt x="1320460" y="51429"/>
                  </a:cubicBezTo>
                  <a:cubicBezTo>
                    <a:pt x="1293077" y="46597"/>
                    <a:pt x="1237456" y="43129"/>
                    <a:pt x="1237456" y="43129"/>
                  </a:cubicBezTo>
                  <a:cubicBezTo>
                    <a:pt x="1046712" y="15881"/>
                    <a:pt x="1121839" y="18229"/>
                    <a:pt x="1013343" y="18229"/>
                  </a:cubicBezTo>
                  <a:cubicBezTo>
                    <a:pt x="922199" y="0"/>
                    <a:pt x="958554" y="1628"/>
                    <a:pt x="905437" y="1628"/>
                  </a:cubicBezTo>
                  <a:lnTo>
                    <a:pt x="855634" y="1628"/>
                  </a:lnTo>
                  <a:cubicBezTo>
                    <a:pt x="686861" y="10067"/>
                    <a:pt x="745030" y="9929"/>
                    <a:pt x="681324" y="9929"/>
                  </a:cubicBezTo>
                  <a:cubicBezTo>
                    <a:pt x="670257" y="12696"/>
                    <a:pt x="659259" y="15754"/>
                    <a:pt x="648123" y="18229"/>
                  </a:cubicBezTo>
                  <a:cubicBezTo>
                    <a:pt x="634351" y="21289"/>
                    <a:pt x="606620" y="26529"/>
                    <a:pt x="606620" y="26529"/>
                  </a:cubicBezTo>
                  <a:lnTo>
                    <a:pt x="498714" y="26529"/>
                  </a:lnTo>
                  <a:cubicBezTo>
                    <a:pt x="468563" y="36579"/>
                    <a:pt x="482562" y="34829"/>
                    <a:pt x="457212" y="34829"/>
                  </a:cubicBezTo>
                  <a:lnTo>
                    <a:pt x="341005" y="34829"/>
                  </a:lnTo>
                  <a:lnTo>
                    <a:pt x="341005" y="34829"/>
                  </a:lnTo>
                  <a:cubicBezTo>
                    <a:pt x="327171" y="37596"/>
                    <a:pt x="312713" y="38176"/>
                    <a:pt x="299503" y="43129"/>
                  </a:cubicBezTo>
                  <a:cubicBezTo>
                    <a:pt x="251141" y="61264"/>
                    <a:pt x="290446" y="59729"/>
                    <a:pt x="266301" y="59729"/>
                  </a:cubicBezTo>
                  <a:cubicBezTo>
                    <a:pt x="228393" y="85002"/>
                    <a:pt x="255098" y="71231"/>
                    <a:pt x="208198" y="84630"/>
                  </a:cubicBezTo>
                  <a:cubicBezTo>
                    <a:pt x="176084" y="93805"/>
                    <a:pt x="193497" y="92930"/>
                    <a:pt x="174996" y="92930"/>
                  </a:cubicBezTo>
                  <a:lnTo>
                    <a:pt x="174996" y="92930"/>
                  </a:lnTo>
                  <a:lnTo>
                    <a:pt x="141794" y="17593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4009367" y="750452"/>
            <a:ext cx="246597" cy="229518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" name="Oval 43"/>
          <p:cNvSpPr>
            <a:spLocks noChangeAspect="1"/>
          </p:cNvSpPr>
          <p:nvPr/>
        </p:nvSpPr>
        <p:spPr>
          <a:xfrm>
            <a:off x="4827419" y="750452"/>
            <a:ext cx="246597" cy="229518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9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239" y="1446627"/>
            <a:ext cx="8624706" cy="5120897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if (glucose) </a:t>
            </a:r>
            <a:r>
              <a:rPr lang="en-US" dirty="0" smtClean="0">
                <a:latin typeface="Courier"/>
                <a:cs typeface="Courier"/>
              </a:rPr>
              <a:t>then</a:t>
            </a: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	</a:t>
            </a:r>
            <a:r>
              <a:rPr lang="en-US" dirty="0" smtClean="0">
                <a:latin typeface="Courier"/>
                <a:cs typeface="Courier"/>
              </a:rPr>
              <a:t>		</a:t>
            </a:r>
            <a:r>
              <a:rPr lang="en-US" dirty="0" err="1" smtClean="0">
                <a:latin typeface="Courier"/>
                <a:cs typeface="Courier"/>
              </a:rPr>
              <a:t>switchOnMetabolism</a:t>
            </a:r>
            <a:r>
              <a:rPr lang="en-US" dirty="0" smtClean="0">
                <a:latin typeface="Courier"/>
                <a:cs typeface="Courier"/>
              </a:rPr>
              <a:t>(glucose)</a:t>
            </a:r>
            <a:endParaRPr lang="en-US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 fi;</a:t>
            </a:r>
          </a:p>
          <a:p>
            <a:pPr marL="0" indent="0">
              <a:buNone/>
            </a:pPr>
            <a:endParaRPr lang="en-US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>
                <a:latin typeface="Courier"/>
                <a:cs typeface="Courier"/>
              </a:rPr>
              <a:t>e</a:t>
            </a:r>
            <a:r>
              <a:rPr lang="en-US" dirty="0" smtClean="0">
                <a:latin typeface="Courier"/>
                <a:cs typeface="Courier"/>
              </a:rPr>
              <a:t>lse</a:t>
            </a:r>
          </a:p>
          <a:p>
            <a:pPr marL="0" indent="0">
              <a:buNone/>
            </a:pPr>
            <a:endParaRPr lang="en-US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if </a:t>
            </a:r>
            <a:r>
              <a:rPr lang="en-US" dirty="0" smtClean="0">
                <a:latin typeface="Courier"/>
                <a:cs typeface="Courier"/>
              </a:rPr>
              <a:t>(lactose) </a:t>
            </a:r>
            <a:r>
              <a:rPr lang="en-US" dirty="0" smtClean="0">
                <a:latin typeface="Courier"/>
                <a:cs typeface="Courier"/>
              </a:rPr>
              <a:t>then</a:t>
            </a:r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		</a:t>
            </a:r>
            <a:r>
              <a:rPr lang="en-US" dirty="0" err="1" smtClean="0">
                <a:latin typeface="Courier"/>
                <a:cs typeface="Courier"/>
              </a:rPr>
              <a:t>switchOnMetabolism</a:t>
            </a:r>
            <a:r>
              <a:rPr lang="en-US" dirty="0" smtClean="0">
                <a:latin typeface="Courier"/>
                <a:cs typeface="Courier"/>
              </a:rPr>
              <a:t>(lactose)</a:t>
            </a:r>
            <a:r>
              <a:rPr lang="en-US" dirty="0" smtClean="0">
                <a:latin typeface="Courier"/>
                <a:cs typeface="Courier"/>
              </a:rPr>
              <a:t>;</a:t>
            </a:r>
            <a:endParaRPr lang="en-US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dirty="0" smtClean="0">
                <a:latin typeface="Courier"/>
                <a:cs typeface="Courier"/>
              </a:rPr>
              <a:t>	</a:t>
            </a:r>
            <a:r>
              <a:rPr lang="en-US" dirty="0" smtClean="0">
                <a:latin typeface="Courier"/>
                <a:cs typeface="Courier"/>
              </a:rPr>
              <a:t>fi;</a:t>
            </a:r>
            <a:endParaRPr lang="en-US" dirty="0" smtClean="0"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10844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Simplest possible model system:</a:t>
            </a:r>
            <a:br>
              <a:rPr lang="en-US" dirty="0" smtClean="0"/>
            </a:br>
            <a:r>
              <a:rPr lang="en-US" dirty="0" smtClean="0"/>
              <a:t>binary Gene</a:t>
            </a:r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28907" y="3259739"/>
            <a:ext cx="2765295" cy="3033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628907" y="3817650"/>
            <a:ext cx="2765295" cy="3033"/>
          </a:xfrm>
          <a:prstGeom prst="line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733800" y="2912736"/>
            <a:ext cx="1140078" cy="1164336"/>
          </a:xfrm>
          <a:prstGeom prst="ellipse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Z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257800" y="3262772"/>
            <a:ext cx="1295400" cy="242428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0088" y="3240088"/>
            <a:ext cx="1193800" cy="304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1013" y="2850403"/>
            <a:ext cx="533400" cy="3048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3975100"/>
            <a:ext cx="457200" cy="304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955" y="5061767"/>
            <a:ext cx="5216941" cy="14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4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94" y="1330402"/>
            <a:ext cx="7315200" cy="449334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 rot="5400000">
            <a:off x="2019299" y="5295900"/>
            <a:ext cx="304800" cy="1600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7135" y="6304002"/>
            <a:ext cx="184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to switch on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6406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Deterministic model: </a:t>
            </a:r>
            <a:r>
              <a:rPr lang="en-US" dirty="0"/>
              <a:t>o</a:t>
            </a:r>
            <a:r>
              <a:rPr lang="en-US" dirty="0" smtClean="0"/>
              <a:t>utput signal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77408" y="3370842"/>
            <a:ext cx="33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Concentration of output particles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861219" y="3711575"/>
            <a:ext cx="422275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006" y="1308894"/>
            <a:ext cx="508000" cy="2921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48" y="2901077"/>
            <a:ext cx="5216941" cy="14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51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66" y="788194"/>
            <a:ext cx="8197919" cy="503555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 rot="5400000">
            <a:off x="2095499" y="5219699"/>
            <a:ext cx="304800" cy="175260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7135" y="630400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to switch off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6406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Deterministic </a:t>
            </a:r>
            <a:r>
              <a:rPr lang="en-US" dirty="0"/>
              <a:t>m</a:t>
            </a:r>
            <a:r>
              <a:rPr lang="en-US" dirty="0" smtClean="0"/>
              <a:t>odel: </a:t>
            </a:r>
            <a:r>
              <a:rPr lang="en-US" dirty="0"/>
              <a:t>o</a:t>
            </a:r>
            <a:r>
              <a:rPr lang="en-US" dirty="0" smtClean="0"/>
              <a:t>utput signal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77408" y="3370842"/>
            <a:ext cx="33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Concentration of output particles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344737" y="5045869"/>
            <a:ext cx="155733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0" y="5162550"/>
            <a:ext cx="431800" cy="292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59" y="1944623"/>
            <a:ext cx="5216941" cy="14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5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66" y="788194"/>
            <a:ext cx="8197919" cy="503555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 rot="5400000">
            <a:off x="2095499" y="5219699"/>
            <a:ext cx="304800" cy="175260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7135" y="630400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to switch off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6406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Deterministic </a:t>
            </a:r>
            <a:r>
              <a:rPr lang="en-US" dirty="0"/>
              <a:t>m</a:t>
            </a:r>
            <a:r>
              <a:rPr lang="en-US" dirty="0" smtClean="0"/>
              <a:t>odel: </a:t>
            </a:r>
            <a:r>
              <a:rPr lang="en-US" dirty="0"/>
              <a:t>o</a:t>
            </a:r>
            <a:r>
              <a:rPr lang="en-US" dirty="0" smtClean="0"/>
              <a:t>utput signal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77408" y="3370842"/>
            <a:ext cx="33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Concentration of output particles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344737" y="5045869"/>
            <a:ext cx="155733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0" y="5162550"/>
            <a:ext cx="431800" cy="29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698" y="897559"/>
            <a:ext cx="8901987" cy="588117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33" y="1969431"/>
            <a:ext cx="5711311" cy="12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523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d188803sd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39" y="1988686"/>
            <a:ext cx="5147578" cy="425430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computer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28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Noise/stochastic fluctuations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2" y="3103102"/>
            <a:ext cx="5415691" cy="155985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Noise calculated at steady state.</a:t>
            </a:r>
          </a:p>
          <a:p>
            <a:r>
              <a:rPr lang="en-US" dirty="0" err="1" smtClean="0"/>
              <a:t>Normalised</a:t>
            </a:r>
            <a:r>
              <a:rPr lang="en-US" dirty="0" smtClean="0"/>
              <a:t> by the mean value.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90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7914" y="150934"/>
            <a:ext cx="8229600" cy="1143000"/>
          </a:xfrm>
        </p:spPr>
        <p:txBody>
          <a:bodyPr/>
          <a:lstStyle/>
          <a:p>
            <a:r>
              <a:rPr lang="en-US" dirty="0" smtClean="0"/>
              <a:t>Steady state                                    </a:t>
            </a:r>
            <a:endParaRPr lang="en-US" dirty="0"/>
          </a:p>
        </p:txBody>
      </p:sp>
      <p:pic>
        <p:nvPicPr>
          <p:cNvPr id="3" name="Picture 2" descr="pic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59" y="630993"/>
            <a:ext cx="8875059" cy="6858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07" y="518520"/>
            <a:ext cx="1583276" cy="61468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542" y="2488165"/>
            <a:ext cx="864515" cy="47548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81" y="5554008"/>
            <a:ext cx="734837" cy="4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36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8259" y="137114"/>
            <a:ext cx="8229600" cy="1143000"/>
          </a:xfrm>
        </p:spPr>
        <p:txBody>
          <a:bodyPr/>
          <a:lstStyle/>
          <a:p>
            <a:r>
              <a:rPr lang="en-US" dirty="0" smtClean="0"/>
              <a:t>Steady state</a:t>
            </a:r>
            <a:endParaRPr lang="en-US" dirty="0"/>
          </a:p>
        </p:txBody>
      </p:sp>
      <p:pic>
        <p:nvPicPr>
          <p:cNvPr id="3" name="Picture 2" descr="pic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59" y="598634"/>
            <a:ext cx="8875059" cy="6858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17" y="510428"/>
            <a:ext cx="1843186" cy="590535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03" y="3466315"/>
            <a:ext cx="864515" cy="47548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09" y="5320420"/>
            <a:ext cx="734837" cy="4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3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h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47447"/>
            <a:ext cx="7924800" cy="489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Noise/stochastic fluctuations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906191" y="5504543"/>
            <a:ext cx="6088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5868591" y="5504543"/>
            <a:ext cx="6088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 rot="5400000">
            <a:off x="4040188" y="4114800"/>
            <a:ext cx="304800" cy="3962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29000" y="6368534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87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62865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04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Noise-</a:t>
            </a:r>
            <a:r>
              <a:rPr lang="en-US" dirty="0"/>
              <a:t>t</a:t>
            </a:r>
            <a:r>
              <a:rPr lang="en-US" dirty="0" smtClean="0"/>
              <a:t>ime trade-off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0575" y="3357204"/>
            <a:ext cx="8229600" cy="2048980"/>
          </a:xfrm>
        </p:spPr>
        <p:txBody>
          <a:bodyPr/>
          <a:lstStyle/>
          <a:p>
            <a:r>
              <a:rPr lang="en-US" dirty="0" smtClean="0"/>
              <a:t>We have ignored cost so far.</a:t>
            </a:r>
          </a:p>
          <a:p>
            <a:r>
              <a:rPr lang="en-US" dirty="0" smtClean="0"/>
              <a:t>Define as the number of molecules produced per time unit (at maximum).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33400" y="1143000"/>
            <a:ext cx="786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1 gene case:</a:t>
            </a:r>
            <a:endParaRPr lang="en-US" sz="3600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876" y="2017324"/>
            <a:ext cx="1270000" cy="1028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873" y="2305055"/>
            <a:ext cx="1333500" cy="4572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43" y="5266988"/>
            <a:ext cx="4189594" cy="116825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146757" y="5266988"/>
            <a:ext cx="2345912" cy="1431241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81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2602" y="274638"/>
            <a:ext cx="8229600" cy="1143000"/>
          </a:xfrm>
        </p:spPr>
        <p:txBody>
          <a:bodyPr/>
          <a:lstStyle/>
          <a:p>
            <a:r>
              <a:rPr lang="en-US" dirty="0" smtClean="0"/>
              <a:t>Noise-time-cost </a:t>
            </a:r>
            <a:r>
              <a:rPr lang="en-US" dirty="0"/>
              <a:t>t</a:t>
            </a:r>
            <a:r>
              <a:rPr lang="en-US" dirty="0" smtClean="0"/>
              <a:t>rade-off</a:t>
            </a:r>
            <a:endParaRPr lang="en-US" dirty="0"/>
          </a:p>
        </p:txBody>
      </p:sp>
      <p:pic>
        <p:nvPicPr>
          <p:cNvPr id="6" name="Picture 5" descr="tradeoff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8" y="427038"/>
            <a:ext cx="9207968" cy="64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56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genes</a:t>
            </a:r>
            <a:endParaRPr lang="en-US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2294156" y="1496678"/>
            <a:ext cx="4733967" cy="4803160"/>
            <a:chOff x="2590800" y="2116435"/>
            <a:chExt cx="3310467" cy="3358853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590800" y="2576512"/>
              <a:ext cx="1447800" cy="1588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90800" y="2868612"/>
              <a:ext cx="1447800" cy="1588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4514850" y="2362200"/>
              <a:ext cx="1386417" cy="3113088"/>
              <a:chOff x="4502150" y="2578100"/>
              <a:chExt cx="1386417" cy="3113088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502150" y="2578100"/>
                <a:ext cx="596900" cy="609600"/>
              </a:xfrm>
              <a:prstGeom prst="ellipse">
                <a:avLst/>
              </a:prstGeom>
              <a:solidFill>
                <a:srgbClr val="CCFFCC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Y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502150" y="5081588"/>
                <a:ext cx="609600" cy="609600"/>
              </a:xfrm>
              <a:prstGeom prst="ellipse">
                <a:avLst/>
              </a:prstGeom>
              <a:solidFill>
                <a:srgbClr val="CCFFCC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Z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5130800" y="2857500"/>
                <a:ext cx="757767" cy="2400300"/>
              </a:xfrm>
              <a:custGeom>
                <a:avLst/>
                <a:gdLst>
                  <a:gd name="connsiteX0" fmla="*/ 0 w 757767"/>
                  <a:gd name="connsiteY0" fmla="*/ 0 h 2400300"/>
                  <a:gd name="connsiteX1" fmla="*/ 749300 w 757767"/>
                  <a:gd name="connsiteY1" fmla="*/ 1257300 h 2400300"/>
                  <a:gd name="connsiteX2" fmla="*/ 50800 w 757767"/>
                  <a:gd name="connsiteY2" fmla="*/ 24003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7767" h="2400300">
                    <a:moveTo>
                      <a:pt x="0" y="0"/>
                    </a:moveTo>
                    <a:cubicBezTo>
                      <a:pt x="370416" y="428625"/>
                      <a:pt x="740833" y="857250"/>
                      <a:pt x="749300" y="1257300"/>
                    </a:cubicBezTo>
                    <a:cubicBezTo>
                      <a:pt x="757767" y="1657350"/>
                      <a:pt x="50800" y="2400300"/>
                      <a:pt x="50800" y="2400300"/>
                    </a:cubicBezTo>
                  </a:path>
                </a:pathLst>
              </a:custGeom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086609" y="2116435"/>
              <a:ext cx="509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xH</a:t>
              </a:r>
              <a:endParaRPr 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86610" y="2868612"/>
              <a:ext cx="9519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xL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973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3400" y="3962400"/>
            <a:ext cx="7861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B) </a:t>
            </a:r>
            <a:br>
              <a:rPr lang="en-US" sz="3600" dirty="0" smtClean="0"/>
            </a:br>
            <a:r>
              <a:rPr lang="en-US" sz="3600" dirty="0" smtClean="0"/>
              <a:t>There is an optimal       for time and noise respectively</a:t>
            </a:r>
          </a:p>
          <a:p>
            <a:endParaRPr lang="en-US" sz="3600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Noise-time </a:t>
            </a:r>
            <a:r>
              <a:rPr lang="en-US" dirty="0"/>
              <a:t>t</a:t>
            </a:r>
            <a:r>
              <a:rPr lang="en-US" dirty="0" smtClean="0"/>
              <a:t>rade-off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33400" y="1143000"/>
            <a:ext cx="7861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A)</a:t>
            </a:r>
          </a:p>
          <a:p>
            <a:r>
              <a:rPr lang="en-US" sz="3600" dirty="0" smtClean="0"/>
              <a:t>As in the 1 gene case:</a:t>
            </a:r>
            <a:endParaRPr lang="en-US" sz="3600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5" y="2658215"/>
            <a:ext cx="1270000" cy="1028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95600"/>
            <a:ext cx="1333500" cy="4572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85800" y="5713171"/>
            <a:ext cx="8229600" cy="866971"/>
            <a:chOff x="457200" y="5459217"/>
            <a:chExt cx="8229600" cy="866971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57200" y="6324600"/>
              <a:ext cx="8229600" cy="1588"/>
            </a:xfrm>
            <a:prstGeom prst="line">
              <a:avLst/>
            </a:prstGeom>
            <a:ln w="5715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Left Bracket 17"/>
            <p:cNvSpPr/>
            <p:nvPr/>
          </p:nvSpPr>
          <p:spPr>
            <a:xfrm rot="16200000">
              <a:off x="2743204" y="6019798"/>
              <a:ext cx="228601" cy="381002"/>
            </a:xfrm>
            <a:prstGeom prst="leftBracke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ket 18"/>
            <p:cNvSpPr/>
            <p:nvPr/>
          </p:nvSpPr>
          <p:spPr>
            <a:xfrm rot="16200000">
              <a:off x="2247903" y="6021386"/>
              <a:ext cx="228601" cy="381002"/>
            </a:xfrm>
            <a:prstGeom prst="leftBracke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ket 19"/>
            <p:cNvSpPr/>
            <p:nvPr/>
          </p:nvSpPr>
          <p:spPr>
            <a:xfrm rot="16200000">
              <a:off x="3238507" y="6021386"/>
              <a:ext cx="228601" cy="381002"/>
            </a:xfrm>
            <a:prstGeom prst="leftBracke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 Bracket 20"/>
            <p:cNvSpPr/>
            <p:nvPr/>
          </p:nvSpPr>
          <p:spPr>
            <a:xfrm rot="16200000">
              <a:off x="3810001" y="6019799"/>
              <a:ext cx="228601" cy="381002"/>
            </a:xfrm>
            <a:prstGeom prst="leftBracke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43206" y="6021388"/>
              <a:ext cx="304800" cy="3048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905250" y="5459217"/>
              <a:ext cx="304800" cy="3048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355311" y="5764017"/>
              <a:ext cx="560348" cy="382640"/>
            </a:xfrm>
            <a:custGeom>
              <a:avLst/>
              <a:gdLst>
                <a:gd name="connsiteX0" fmla="*/ 560348 w 560348"/>
                <a:gd name="connsiteY0" fmla="*/ 0 h 382640"/>
                <a:gd name="connsiteX1" fmla="*/ 397535 w 560348"/>
                <a:gd name="connsiteY1" fmla="*/ 65130 h 382640"/>
                <a:gd name="connsiteX2" fmla="*/ 251003 w 560348"/>
                <a:gd name="connsiteY2" fmla="*/ 105837 h 382640"/>
                <a:gd name="connsiteX3" fmla="*/ 96330 w 560348"/>
                <a:gd name="connsiteY3" fmla="*/ 154684 h 382640"/>
                <a:gd name="connsiteX4" fmla="*/ 14924 w 560348"/>
                <a:gd name="connsiteY4" fmla="*/ 284945 h 382640"/>
                <a:gd name="connsiteX5" fmla="*/ 6783 w 560348"/>
                <a:gd name="connsiteY5" fmla="*/ 382640 h 38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348" h="382640">
                  <a:moveTo>
                    <a:pt x="560348" y="0"/>
                  </a:moveTo>
                  <a:cubicBezTo>
                    <a:pt x="504720" y="23745"/>
                    <a:pt x="449092" y="47491"/>
                    <a:pt x="397535" y="65130"/>
                  </a:cubicBezTo>
                  <a:cubicBezTo>
                    <a:pt x="345978" y="82769"/>
                    <a:pt x="301204" y="90911"/>
                    <a:pt x="251003" y="105837"/>
                  </a:cubicBezTo>
                  <a:cubicBezTo>
                    <a:pt x="200802" y="120763"/>
                    <a:pt x="135676" y="124833"/>
                    <a:pt x="96330" y="154684"/>
                  </a:cubicBezTo>
                  <a:cubicBezTo>
                    <a:pt x="56984" y="184535"/>
                    <a:pt x="29849" y="246952"/>
                    <a:pt x="14924" y="284945"/>
                  </a:cubicBezTo>
                  <a:cubicBezTo>
                    <a:pt x="0" y="322938"/>
                    <a:pt x="3391" y="352789"/>
                    <a:pt x="6783" y="382640"/>
                  </a:cubicBezTo>
                </a:path>
              </a:pathLst>
            </a:cu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16200000" flipV="1">
              <a:off x="2576415" y="5702203"/>
              <a:ext cx="562171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3749" y="5561013"/>
              <a:ext cx="289560" cy="266700"/>
            </a:xfrm>
            <a:prstGeom prst="rect">
              <a:avLst/>
            </a:prstGeom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2223" y="5629593"/>
              <a:ext cx="289560" cy="198120"/>
            </a:xfrm>
            <a:prstGeom prst="rect">
              <a:avLst/>
            </a:prstGeom>
          </p:spPr>
        </p:pic>
      </p:grp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180" y="4495800"/>
            <a:ext cx="391160" cy="73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84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Speed of bio-computers is a valid question with tangible biological consequences.</a:t>
            </a:r>
          </a:p>
          <a:p>
            <a:r>
              <a:rPr lang="en-US" dirty="0" smtClean="0"/>
              <a:t>Speed depends on a number of aspects, but also on the parameter values. </a:t>
            </a:r>
          </a:p>
          <a:p>
            <a:r>
              <a:rPr lang="en-US" dirty="0" smtClean="0"/>
              <a:t>Biological computers cannot be understood without also understanding accuracy and the metabolic costs.</a:t>
            </a:r>
          </a:p>
          <a:p>
            <a:r>
              <a:rPr lang="en-US" dirty="0" smtClean="0"/>
              <a:t>A thorough analysis of real systems is </a:t>
            </a:r>
            <a:r>
              <a:rPr lang="en-US" b="1" dirty="0" smtClean="0"/>
              <a:t>very</a:t>
            </a:r>
            <a:r>
              <a:rPr lang="en-US" dirty="0" smtClean="0"/>
              <a:t> complicated. However, I conjecture that the speed-accuracy-cost trade-off </a:t>
            </a:r>
            <a:r>
              <a:rPr lang="en-US" dirty="0" err="1" smtClean="0"/>
              <a:t>generalises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38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Computers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995" y="1283946"/>
            <a:ext cx="7368669" cy="552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4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7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0"/>
            <a:ext cx="591838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4788" y="1962727"/>
            <a:ext cx="2016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Otmar</a:t>
            </a:r>
            <a:r>
              <a:rPr lang="en-US" dirty="0" smtClean="0"/>
              <a:t> Lendl,</a:t>
            </a:r>
          </a:p>
          <a:p>
            <a:r>
              <a:rPr lang="en-US" dirty="0" err="1" smtClean="0"/>
              <a:t>Mersenne</a:t>
            </a:r>
            <a:r>
              <a:rPr lang="en-US" dirty="0" smtClean="0"/>
              <a:t> Twister</a:t>
            </a:r>
          </a:p>
        </p:txBody>
      </p:sp>
    </p:spTree>
    <p:extLst>
      <p:ext uri="{BB962C8B-B14F-4D97-AF65-F5344CB8AC3E}">
        <p14:creationId xmlns:p14="http://schemas.microsoft.com/office/powerpoint/2010/main" val="1217438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716955" y="2142045"/>
            <a:ext cx="375514" cy="3558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lnSpc>
                <a:spcPct val="97000"/>
              </a:lnSpc>
              <a:buClr>
                <a:srgbClr val="FFFFFF"/>
              </a:buClr>
            </a:pPr>
            <a:r>
              <a:rPr lang="en-GB" i="1" dirty="0">
                <a:solidFill>
                  <a:srgbClr val="000000"/>
                </a:solidFill>
                <a:latin typeface="Lucida Sans" charset="0"/>
              </a:rPr>
              <a:t>C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430186" y="2748095"/>
            <a:ext cx="716916" cy="35580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prstTxWarp prst="textNoShape">
              <a:avLst/>
            </a:prstTxWarp>
            <a:spAutoFit/>
          </a:bodyPr>
          <a:lstStyle/>
          <a:p>
            <a:pPr>
              <a:lnSpc>
                <a:spcPct val="97000"/>
              </a:lnSpc>
              <a:buClr>
                <a:srgbClr val="FFFFFF"/>
              </a:buClr>
              <a:tabLst>
                <a:tab pos="656650" algn="l"/>
              </a:tabLst>
            </a:pPr>
            <a:r>
              <a:rPr lang="en-GB" i="1" dirty="0" err="1">
                <a:solidFill>
                  <a:srgbClr val="000000"/>
                </a:solidFill>
                <a:latin typeface="Lucida Sans" charset="0"/>
              </a:rPr>
              <a:t>fimS</a:t>
            </a:r>
            <a:endParaRPr lang="en-GB" i="1" dirty="0">
              <a:solidFill>
                <a:srgbClr val="000000"/>
              </a:solidFill>
              <a:latin typeface="Lucida Sans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9701" y="1451063"/>
            <a:ext cx="7641607" cy="1358932"/>
            <a:chOff x="576" y="1008"/>
            <a:chExt cx="5305" cy="944"/>
          </a:xfrm>
        </p:grpSpPr>
        <p:sp>
          <p:nvSpPr>
            <p:cNvPr id="28696" name="Line 5"/>
            <p:cNvSpPr>
              <a:spLocks noChangeShapeType="1"/>
            </p:cNvSpPr>
            <p:nvPr/>
          </p:nvSpPr>
          <p:spPr bwMode="auto">
            <a:xfrm>
              <a:off x="576" y="1865"/>
              <a:ext cx="5305" cy="1"/>
            </a:xfrm>
            <a:prstGeom prst="line">
              <a:avLst/>
            </a:prstGeom>
            <a:noFill/>
            <a:ln w="57240">
              <a:solidFill>
                <a:srgbClr val="4F81BD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697" name="Rectangle 6"/>
            <p:cNvSpPr>
              <a:spLocks noChangeArrowheads="1"/>
            </p:cNvSpPr>
            <p:nvPr/>
          </p:nvSpPr>
          <p:spPr bwMode="auto">
            <a:xfrm>
              <a:off x="1309" y="1792"/>
              <a:ext cx="423" cy="159"/>
            </a:xfrm>
            <a:prstGeom prst="rect">
              <a:avLst/>
            </a:prstGeom>
            <a:gradFill rotWithShape="0">
              <a:gsLst>
                <a:gs pos="0">
                  <a:srgbClr val="7AA0BC"/>
                </a:gs>
                <a:gs pos="50000">
                  <a:srgbClr val="E2EAF0"/>
                </a:gs>
                <a:gs pos="100000">
                  <a:srgbClr val="7AA0BC"/>
                </a:gs>
              </a:gsLst>
              <a:lin ang="5400000" scaled="1"/>
            </a:gradFill>
            <a:ln w="936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698" name="Text Box 7"/>
            <p:cNvSpPr txBox="1">
              <a:spLocks noChangeArrowheads="1"/>
            </p:cNvSpPr>
            <p:nvPr/>
          </p:nvSpPr>
          <p:spPr bwMode="auto">
            <a:xfrm>
              <a:off x="1708" y="1488"/>
              <a:ext cx="569" cy="2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7000"/>
                </a:lnSpc>
                <a:buClr>
                  <a:srgbClr val="FFFFFF"/>
                </a:buClr>
                <a:tabLst>
                  <a:tab pos="656650" algn="l"/>
                </a:tabLst>
              </a:pPr>
              <a:r>
                <a:rPr lang="en-GB" i="1" dirty="0" err="1">
                  <a:solidFill>
                    <a:srgbClr val="000000"/>
                  </a:solidFill>
                  <a:latin typeface="Lucida Sans" charset="0"/>
                </a:rPr>
                <a:t>nanC</a:t>
              </a:r>
              <a:endParaRPr lang="en-GB" i="1" dirty="0">
                <a:solidFill>
                  <a:srgbClr val="000000"/>
                </a:solidFill>
                <a:latin typeface="Lucida Sans" charset="0"/>
              </a:endParaRPr>
            </a:p>
          </p:txBody>
        </p:sp>
        <p:sp>
          <p:nvSpPr>
            <p:cNvPr id="28699" name="Rectangle 8"/>
            <p:cNvSpPr>
              <a:spLocks noChangeArrowheads="1"/>
            </p:cNvSpPr>
            <p:nvPr/>
          </p:nvSpPr>
          <p:spPr bwMode="auto">
            <a:xfrm>
              <a:off x="1807" y="1785"/>
              <a:ext cx="317" cy="159"/>
            </a:xfrm>
            <a:prstGeom prst="rect">
              <a:avLst/>
            </a:prstGeom>
            <a:gradFill rotWithShape="0">
              <a:gsLst>
                <a:gs pos="0">
                  <a:srgbClr val="7AA0BC"/>
                </a:gs>
                <a:gs pos="50000">
                  <a:srgbClr val="E2EAF0"/>
                </a:gs>
                <a:gs pos="100000">
                  <a:srgbClr val="7AA0BC"/>
                </a:gs>
              </a:gsLst>
              <a:lin ang="5400000" scaled="1"/>
            </a:gradFill>
            <a:ln w="936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700" name="AutoShape 9"/>
            <p:cNvSpPr>
              <a:spLocks noChangeArrowheads="1"/>
            </p:cNvSpPr>
            <p:nvPr/>
          </p:nvSpPr>
          <p:spPr bwMode="auto">
            <a:xfrm>
              <a:off x="2158" y="1251"/>
              <a:ext cx="1478" cy="106"/>
            </a:xfrm>
            <a:prstGeom prst="leftRightArrow">
              <a:avLst>
                <a:gd name="adj1" fmla="val 50000"/>
                <a:gd name="adj2" fmla="val 277577"/>
              </a:avLst>
            </a:prstGeom>
            <a:solidFill>
              <a:srgbClr val="7AA0BC"/>
            </a:solidFill>
            <a:ln w="936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701" name="Text Box 10"/>
            <p:cNvSpPr txBox="1">
              <a:spLocks noChangeArrowheads="1"/>
            </p:cNvSpPr>
            <p:nvPr/>
          </p:nvSpPr>
          <p:spPr bwMode="auto">
            <a:xfrm>
              <a:off x="2626" y="1008"/>
              <a:ext cx="607" cy="253"/>
            </a:xfrm>
            <a:prstGeom prst="rect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7000"/>
                </a:lnSpc>
                <a:buClr>
                  <a:srgbClr val="FFFFFF"/>
                </a:buClr>
                <a:tabLst>
                  <a:tab pos="656650" algn="l"/>
                </a:tabLst>
              </a:pPr>
              <a:r>
                <a:rPr lang="en-GB" i="1" dirty="0">
                  <a:solidFill>
                    <a:srgbClr val="000000"/>
                  </a:solidFill>
                  <a:latin typeface="Lucida Sans" charset="0"/>
                </a:rPr>
                <a:t>1.4kb</a:t>
              </a:r>
            </a:p>
          </p:txBody>
        </p:sp>
        <p:sp>
          <p:nvSpPr>
            <p:cNvPr id="28702" name="Text Box 11"/>
            <p:cNvSpPr txBox="1">
              <a:spLocks noChangeArrowheads="1"/>
            </p:cNvSpPr>
            <p:nvPr/>
          </p:nvSpPr>
          <p:spPr bwMode="auto">
            <a:xfrm>
              <a:off x="3554" y="1476"/>
              <a:ext cx="516" cy="2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7000"/>
                </a:lnSpc>
                <a:buClr>
                  <a:srgbClr val="FFFFFF"/>
                </a:buClr>
                <a:tabLst>
                  <a:tab pos="656650" algn="l"/>
                </a:tabLst>
              </a:pPr>
              <a:r>
                <a:rPr lang="en-GB" i="1" dirty="0" err="1">
                  <a:solidFill>
                    <a:srgbClr val="000000"/>
                  </a:solidFill>
                  <a:latin typeface="Lucida Sans" charset="0"/>
                </a:rPr>
                <a:t>fimB</a:t>
              </a:r>
              <a:endParaRPr lang="en-GB" i="1" dirty="0">
                <a:solidFill>
                  <a:srgbClr val="000000"/>
                </a:solidFill>
                <a:latin typeface="Lucida Sans" charset="0"/>
              </a:endParaRPr>
            </a:p>
          </p:txBody>
        </p:sp>
        <p:sp>
          <p:nvSpPr>
            <p:cNvPr id="28703" name="Text Box 12"/>
            <p:cNvSpPr txBox="1">
              <a:spLocks noChangeArrowheads="1"/>
            </p:cNvSpPr>
            <p:nvPr/>
          </p:nvSpPr>
          <p:spPr bwMode="auto">
            <a:xfrm>
              <a:off x="4221" y="1494"/>
              <a:ext cx="633" cy="2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7000"/>
                </a:lnSpc>
                <a:buClr>
                  <a:srgbClr val="FFFFFF"/>
                </a:buClr>
                <a:tabLst>
                  <a:tab pos="656650" algn="l"/>
                </a:tabLst>
              </a:pPr>
              <a:r>
                <a:rPr lang="en-GB" i="1" dirty="0">
                  <a:solidFill>
                    <a:srgbClr val="000000"/>
                  </a:solidFill>
                  <a:latin typeface="Lucida Sans" charset="0"/>
                </a:rPr>
                <a:t>E</a:t>
              </a:r>
            </a:p>
          </p:txBody>
        </p:sp>
        <p:sp>
          <p:nvSpPr>
            <p:cNvPr id="28704" name="Text Box 13"/>
            <p:cNvSpPr txBox="1">
              <a:spLocks noChangeArrowheads="1"/>
            </p:cNvSpPr>
            <p:nvPr/>
          </p:nvSpPr>
          <p:spPr bwMode="auto">
            <a:xfrm>
              <a:off x="4829" y="1476"/>
              <a:ext cx="274" cy="2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7000"/>
                </a:lnSpc>
                <a:buClr>
                  <a:srgbClr val="FFFFFF"/>
                </a:buClr>
              </a:pPr>
              <a:r>
                <a:rPr lang="en-GB" i="1" dirty="0">
                  <a:solidFill>
                    <a:srgbClr val="000000"/>
                  </a:solidFill>
                  <a:latin typeface="Lucida Sans" charset="0"/>
                </a:rPr>
                <a:t>A</a:t>
              </a:r>
            </a:p>
          </p:txBody>
        </p:sp>
        <p:sp>
          <p:nvSpPr>
            <p:cNvPr id="28705" name="Rectangle 14"/>
            <p:cNvSpPr>
              <a:spLocks noChangeArrowheads="1"/>
            </p:cNvSpPr>
            <p:nvPr/>
          </p:nvSpPr>
          <p:spPr bwMode="auto">
            <a:xfrm>
              <a:off x="3634" y="1785"/>
              <a:ext cx="371" cy="159"/>
            </a:xfrm>
            <a:prstGeom prst="rect">
              <a:avLst/>
            </a:prstGeom>
            <a:gradFill rotWithShape="0">
              <a:gsLst>
                <a:gs pos="0">
                  <a:srgbClr val="7AA0BC"/>
                </a:gs>
                <a:gs pos="50000">
                  <a:srgbClr val="E2EAF0"/>
                </a:gs>
                <a:gs pos="100000">
                  <a:srgbClr val="7AA0BC"/>
                </a:gs>
              </a:gsLst>
              <a:lin ang="5400000" scaled="1"/>
            </a:gradFill>
            <a:ln w="936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706" name="Rectangle 15"/>
            <p:cNvSpPr>
              <a:spLocks noChangeArrowheads="1"/>
            </p:cNvSpPr>
            <p:nvPr/>
          </p:nvSpPr>
          <p:spPr bwMode="auto">
            <a:xfrm>
              <a:off x="4137" y="1785"/>
              <a:ext cx="371" cy="159"/>
            </a:xfrm>
            <a:prstGeom prst="rect">
              <a:avLst/>
            </a:prstGeom>
            <a:gradFill rotWithShape="0">
              <a:gsLst>
                <a:gs pos="0">
                  <a:srgbClr val="7AA0BC"/>
                </a:gs>
                <a:gs pos="50000">
                  <a:srgbClr val="E2EAF0"/>
                </a:gs>
                <a:gs pos="100000">
                  <a:srgbClr val="7AA0BC"/>
                </a:gs>
              </a:gsLst>
              <a:lin ang="5400000" scaled="1"/>
            </a:gradFill>
            <a:ln w="936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707" name="Rectangle 16"/>
            <p:cNvSpPr>
              <a:spLocks noChangeArrowheads="1"/>
            </p:cNvSpPr>
            <p:nvPr/>
          </p:nvSpPr>
          <p:spPr bwMode="auto">
            <a:xfrm>
              <a:off x="4851" y="1785"/>
              <a:ext cx="212" cy="159"/>
            </a:xfrm>
            <a:prstGeom prst="rect">
              <a:avLst/>
            </a:prstGeom>
            <a:gradFill rotWithShape="0">
              <a:gsLst>
                <a:gs pos="0">
                  <a:srgbClr val="7AA0BC"/>
                </a:gs>
                <a:gs pos="50000">
                  <a:srgbClr val="E2EAF0"/>
                </a:gs>
                <a:gs pos="100000">
                  <a:srgbClr val="7AA0BC"/>
                </a:gs>
              </a:gsLst>
              <a:lin ang="5400000" scaled="1"/>
            </a:gradFill>
            <a:ln w="936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708" name="Rectangle 17"/>
            <p:cNvSpPr>
              <a:spLocks noChangeArrowheads="1"/>
            </p:cNvSpPr>
            <p:nvPr/>
          </p:nvSpPr>
          <p:spPr bwMode="auto">
            <a:xfrm>
              <a:off x="5301" y="1785"/>
              <a:ext cx="317" cy="159"/>
            </a:xfrm>
            <a:prstGeom prst="rect">
              <a:avLst/>
            </a:prstGeom>
            <a:gradFill rotWithShape="0">
              <a:gsLst>
                <a:gs pos="0">
                  <a:srgbClr val="7AA0BC"/>
                </a:gs>
                <a:gs pos="50000">
                  <a:srgbClr val="E2EAF0"/>
                </a:gs>
                <a:gs pos="100000">
                  <a:srgbClr val="7AA0BC"/>
                </a:gs>
              </a:gsLst>
              <a:lin ang="5400000" scaled="1"/>
            </a:gradFill>
            <a:ln w="936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709" name="Rectangle 18"/>
            <p:cNvSpPr>
              <a:spLocks noChangeArrowheads="1"/>
            </p:cNvSpPr>
            <p:nvPr/>
          </p:nvSpPr>
          <p:spPr bwMode="auto">
            <a:xfrm>
              <a:off x="5100" y="1784"/>
              <a:ext cx="152" cy="165"/>
            </a:xfrm>
            <a:prstGeom prst="rect">
              <a:avLst/>
            </a:prstGeom>
            <a:gradFill rotWithShape="0">
              <a:gsLst>
                <a:gs pos="0">
                  <a:srgbClr val="7AA0BC"/>
                </a:gs>
                <a:gs pos="50000">
                  <a:srgbClr val="E2EAF0"/>
                </a:gs>
                <a:gs pos="100000">
                  <a:srgbClr val="7AA0BC"/>
                </a:gs>
              </a:gsLst>
              <a:lin ang="5400000" scaled="1"/>
            </a:gradFill>
            <a:ln w="936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710" name="Text Box 19"/>
            <p:cNvSpPr txBox="1">
              <a:spLocks noChangeArrowheads="1"/>
            </p:cNvSpPr>
            <p:nvPr/>
          </p:nvSpPr>
          <p:spPr bwMode="auto">
            <a:xfrm>
              <a:off x="5100" y="1476"/>
              <a:ext cx="210" cy="2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7000"/>
                </a:lnSpc>
                <a:buClr>
                  <a:srgbClr val="FFFFFF"/>
                </a:buClr>
              </a:pPr>
              <a:r>
                <a:rPr lang="en-GB" i="1" dirty="0">
                  <a:solidFill>
                    <a:srgbClr val="000000"/>
                  </a:solidFill>
                  <a:latin typeface="Lucida Sans" charset="0"/>
                </a:rPr>
                <a:t>I</a:t>
              </a:r>
            </a:p>
          </p:txBody>
        </p:sp>
        <p:sp>
          <p:nvSpPr>
            <p:cNvPr id="28711" name="Rectangle 20"/>
            <p:cNvSpPr>
              <a:spLocks noChangeArrowheads="1"/>
            </p:cNvSpPr>
            <p:nvPr/>
          </p:nvSpPr>
          <p:spPr bwMode="auto">
            <a:xfrm>
              <a:off x="815" y="1793"/>
              <a:ext cx="423" cy="159"/>
            </a:xfrm>
            <a:prstGeom prst="rect">
              <a:avLst/>
            </a:prstGeom>
            <a:gradFill rotWithShape="0">
              <a:gsLst>
                <a:gs pos="0">
                  <a:srgbClr val="7AA0BC"/>
                </a:gs>
                <a:gs pos="50000">
                  <a:srgbClr val="E2EAF0"/>
                </a:gs>
                <a:gs pos="100000">
                  <a:srgbClr val="7AA0BC"/>
                </a:gs>
              </a:gsLst>
              <a:lin ang="5400000" scaled="1"/>
            </a:gradFill>
            <a:ln w="9360">
              <a:solidFill>
                <a:srgbClr val="4F81BD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712" name="Text Box 21"/>
            <p:cNvSpPr txBox="1">
              <a:spLocks noChangeArrowheads="1"/>
            </p:cNvSpPr>
            <p:nvPr/>
          </p:nvSpPr>
          <p:spPr bwMode="auto">
            <a:xfrm>
              <a:off x="1242" y="1494"/>
              <a:ext cx="585" cy="2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7000"/>
                </a:lnSpc>
                <a:buClr>
                  <a:srgbClr val="FFFFFF"/>
                </a:buClr>
                <a:tabLst>
                  <a:tab pos="656650" algn="l"/>
                </a:tabLst>
              </a:pPr>
              <a:r>
                <a:rPr lang="en-GB" i="1" dirty="0" err="1">
                  <a:solidFill>
                    <a:srgbClr val="000000"/>
                  </a:solidFill>
                  <a:latin typeface="Lucida Sans" charset="0"/>
                </a:rPr>
                <a:t>yjhT</a:t>
              </a:r>
              <a:endParaRPr lang="en-GB" i="1" dirty="0">
                <a:solidFill>
                  <a:srgbClr val="000000"/>
                </a:solidFill>
                <a:latin typeface="Lucida Sans" charset="0"/>
              </a:endParaRPr>
            </a:p>
          </p:txBody>
        </p:sp>
        <p:sp>
          <p:nvSpPr>
            <p:cNvPr id="28713" name="Text Box 22"/>
            <p:cNvSpPr txBox="1">
              <a:spLocks noChangeArrowheads="1"/>
            </p:cNvSpPr>
            <p:nvPr/>
          </p:nvSpPr>
          <p:spPr bwMode="auto">
            <a:xfrm>
              <a:off x="781" y="1488"/>
              <a:ext cx="492" cy="2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7000"/>
                </a:lnSpc>
                <a:buClr>
                  <a:srgbClr val="FFFFFF"/>
                </a:buClr>
                <a:tabLst>
                  <a:tab pos="656650" algn="l"/>
                </a:tabLst>
              </a:pPr>
              <a:r>
                <a:rPr lang="en-GB" i="1" dirty="0" err="1">
                  <a:solidFill>
                    <a:srgbClr val="000000"/>
                  </a:solidFill>
                  <a:latin typeface="Lucida Sans" charset="0"/>
                </a:rPr>
                <a:t>yjhS</a:t>
              </a:r>
              <a:endParaRPr lang="en-GB" i="1" dirty="0">
                <a:solidFill>
                  <a:srgbClr val="000000"/>
                </a:solidFill>
                <a:latin typeface="Lucida Sans" charset="0"/>
              </a:endParaRPr>
            </a:p>
          </p:txBody>
        </p:sp>
      </p:grpSp>
      <p:sp>
        <p:nvSpPr>
          <p:cNvPr id="28677" name="Text Box 23"/>
          <p:cNvSpPr txBox="1">
            <a:spLocks noChangeArrowheads="1"/>
          </p:cNvSpPr>
          <p:nvPr/>
        </p:nvSpPr>
        <p:spPr bwMode="auto">
          <a:xfrm>
            <a:off x="0" y="6380071"/>
            <a:ext cx="2133312" cy="4764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78" name="Text Box 24"/>
          <p:cNvSpPr txBox="1">
            <a:spLocks noChangeArrowheads="1"/>
          </p:cNvSpPr>
          <p:nvPr/>
        </p:nvSpPr>
        <p:spPr bwMode="auto">
          <a:xfrm>
            <a:off x="5959157" y="6380071"/>
            <a:ext cx="2895312" cy="47649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685" name="Text Box 35"/>
          <p:cNvSpPr txBox="1">
            <a:spLocks noChangeArrowheads="1"/>
          </p:cNvSpPr>
          <p:nvPr/>
        </p:nvSpPr>
        <p:spPr bwMode="auto">
          <a:xfrm>
            <a:off x="3442685" y="2280242"/>
            <a:ext cx="1329539" cy="322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buClr>
                <a:srgbClr val="FFFFFF"/>
              </a:buClr>
              <a:tabLst>
                <a:tab pos="656650" algn="l"/>
                <a:tab pos="1313299" algn="l"/>
              </a:tabLst>
            </a:pPr>
            <a:r>
              <a:rPr lang="en-GB" b="0" dirty="0">
                <a:solidFill>
                  <a:srgbClr val="000000"/>
                </a:solidFill>
              </a:rPr>
              <a:t>-- </a:t>
            </a:r>
            <a:r>
              <a:rPr lang="en-GB" b="0" dirty="0" err="1">
                <a:solidFill>
                  <a:srgbClr val="000000"/>
                </a:solidFill>
              </a:rPr>
              <a:t>NagC</a:t>
            </a:r>
            <a:r>
              <a:rPr lang="en-GB" b="0" dirty="0">
                <a:solidFill>
                  <a:srgbClr val="000000"/>
                </a:solidFill>
              </a:rPr>
              <a:t> ++</a:t>
            </a:r>
          </a:p>
        </p:txBody>
      </p:sp>
      <p:sp>
        <p:nvSpPr>
          <p:cNvPr id="28686" name="Text Box 36"/>
          <p:cNvSpPr txBox="1">
            <a:spLocks noChangeArrowheads="1"/>
          </p:cNvSpPr>
          <p:nvPr/>
        </p:nvSpPr>
        <p:spPr bwMode="auto">
          <a:xfrm>
            <a:off x="3428280" y="2694831"/>
            <a:ext cx="1329539" cy="3224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40820" rIns="81639" bIns="40820">
            <a:prstTxWarp prst="textNoShape">
              <a:avLst/>
            </a:prstTxWarp>
          </a:bodyPr>
          <a:lstStyle/>
          <a:p>
            <a:pPr>
              <a:buClr>
                <a:srgbClr val="FFFFFF"/>
              </a:buClr>
              <a:tabLst>
                <a:tab pos="656650" algn="l"/>
                <a:tab pos="1313299" algn="l"/>
              </a:tabLst>
            </a:pPr>
            <a:r>
              <a:rPr lang="en-GB" b="0" dirty="0">
                <a:solidFill>
                  <a:srgbClr val="000000"/>
                </a:solidFill>
              </a:rPr>
              <a:t>-- </a:t>
            </a:r>
            <a:r>
              <a:rPr lang="en-GB" b="0" dirty="0" err="1">
                <a:solidFill>
                  <a:srgbClr val="000000"/>
                </a:solidFill>
              </a:rPr>
              <a:t>NanR</a:t>
            </a:r>
            <a:r>
              <a:rPr lang="en-GB" b="0" dirty="0">
                <a:solidFill>
                  <a:srgbClr val="000000"/>
                </a:solidFill>
              </a:rPr>
              <a:t> ++</a:t>
            </a:r>
          </a:p>
        </p:txBody>
      </p:sp>
      <p:sp>
        <p:nvSpPr>
          <p:cNvPr id="28689" name="Rectangle 40"/>
          <p:cNvSpPr>
            <a:spLocks noChangeArrowheads="1"/>
          </p:cNvSpPr>
          <p:nvPr/>
        </p:nvSpPr>
        <p:spPr bwMode="auto">
          <a:xfrm>
            <a:off x="3428280" y="2277363"/>
            <a:ext cx="167510" cy="6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algn="ctr">
              <a:buClr>
                <a:srgbClr val="FFFFFF"/>
              </a:buClr>
            </a:pP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28690" name="Rectangle 42"/>
          <p:cNvSpPr>
            <a:spLocks noChangeArrowheads="1"/>
          </p:cNvSpPr>
          <p:nvPr/>
        </p:nvSpPr>
        <p:spPr bwMode="auto">
          <a:xfrm>
            <a:off x="3428280" y="2277363"/>
            <a:ext cx="167510" cy="6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algn="ctr">
              <a:buClr>
                <a:srgbClr val="FFFFFF"/>
              </a:buClr>
            </a:pP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28691" name="Rectangle 44"/>
          <p:cNvSpPr>
            <a:spLocks noGrp="1" noChangeArrowheads="1"/>
          </p:cNvSpPr>
          <p:nvPr>
            <p:ph type="title"/>
          </p:nvPr>
        </p:nvSpPr>
        <p:spPr>
          <a:xfrm>
            <a:off x="542484" y="276393"/>
            <a:ext cx="8227871" cy="1143000"/>
          </a:xfrm>
        </p:spPr>
        <p:txBody>
          <a:bodyPr/>
          <a:lstStyle/>
          <a:p>
            <a:pPr eaLnBrk="1"/>
            <a:r>
              <a:rPr lang="en-GB" sz="3300" dirty="0" smtClean="0"/>
              <a:t>Organisation of the </a:t>
            </a:r>
            <a:r>
              <a:rPr lang="en-GB" sz="3300" i="1" dirty="0" err="1" smtClean="0"/>
              <a:t>fim</a:t>
            </a:r>
            <a:r>
              <a:rPr lang="en-GB" sz="3300" dirty="0" err="1" smtClean="0"/>
              <a:t>/</a:t>
            </a:r>
            <a:r>
              <a:rPr lang="en-GB" sz="3300" i="1" dirty="0" err="1" smtClean="0"/>
              <a:t>nan</a:t>
            </a:r>
            <a:r>
              <a:rPr lang="en-GB" sz="3300" dirty="0" err="1" smtClean="0"/>
              <a:t>/</a:t>
            </a:r>
            <a:r>
              <a:rPr lang="en-GB" sz="3300" i="1" dirty="0" err="1" smtClean="0"/>
              <a:t>nag</a:t>
            </a:r>
            <a:r>
              <a:rPr lang="en-GB" sz="3300" dirty="0" smtClean="0"/>
              <a:t> </a:t>
            </a:r>
            <a:r>
              <a:rPr lang="en-GB" sz="3300" dirty="0" err="1" smtClean="0"/>
              <a:t>operons</a:t>
            </a:r>
            <a:endParaRPr lang="en-US" sz="3300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5063329" y="3478325"/>
            <a:ext cx="582211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SlyA</a:t>
            </a:r>
            <a:endParaRPr lang="en-US" dirty="0" smtClean="0"/>
          </a:p>
          <a:p>
            <a:r>
              <a:rPr lang="en-US" dirty="0" smtClean="0"/>
              <a:t>IHF</a:t>
            </a:r>
          </a:p>
          <a:p>
            <a:r>
              <a:rPr lang="en-US" dirty="0" err="1" smtClean="0"/>
              <a:t>Lrp</a:t>
            </a:r>
            <a:endParaRPr lang="en-US" dirty="0"/>
          </a:p>
        </p:txBody>
      </p:sp>
      <p:sp>
        <p:nvSpPr>
          <p:cNvPr id="44" name="Bent Arrow 43"/>
          <p:cNvSpPr/>
          <p:nvPr/>
        </p:nvSpPr>
        <p:spPr>
          <a:xfrm rot="16200000" flipV="1">
            <a:off x="6086991" y="3052254"/>
            <a:ext cx="835764" cy="1284455"/>
          </a:xfrm>
          <a:prstGeom prst="bentArrow">
            <a:avLst>
              <a:gd name="adj1" fmla="val 25000"/>
              <a:gd name="adj2" fmla="val 16106"/>
              <a:gd name="adj3" fmla="val 25000"/>
              <a:gd name="adj4" fmla="val 49087"/>
            </a:avLst>
          </a:prstGeom>
          <a:solidFill>
            <a:schemeClr val="tx1"/>
          </a:solidFill>
          <a:ln cap="flat">
            <a:rou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29701" y="4724400"/>
            <a:ext cx="7461673" cy="138499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The system is integrating a number of environmental cues and adjusts the fimbriation probability accordingly.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230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</a:t>
            </a:r>
            <a:endParaRPr lang="en-US" dirty="0"/>
          </a:p>
        </p:txBody>
      </p:sp>
      <p:pic>
        <p:nvPicPr>
          <p:cNvPr id="4" name="Picture 3" descr="skd188803sd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08" y="1927042"/>
            <a:ext cx="1908676" cy="15774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96246" y="2564430"/>
            <a:ext cx="363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GHz, memory, HD/SSD type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0000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define the computational speed of biological computers?</a:t>
            </a:r>
          </a:p>
          <a:p>
            <a:r>
              <a:rPr lang="en-US" dirty="0" smtClean="0"/>
              <a:t>What does it depend on?</a:t>
            </a:r>
          </a:p>
          <a:p>
            <a:r>
              <a:rPr lang="en-US" dirty="0" smtClean="0"/>
              <a:t>Does this tell us anything about real biology?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2558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</a:t>
            </a:r>
            <a:endParaRPr lang="en-US" dirty="0"/>
          </a:p>
        </p:txBody>
      </p:sp>
      <p:pic>
        <p:nvPicPr>
          <p:cNvPr id="4" name="Picture 3" descr="skd188803sd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08" y="1927042"/>
            <a:ext cx="1908676" cy="1577460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765880" y="4265829"/>
            <a:ext cx="3403223" cy="2218649"/>
            <a:chOff x="114300" y="782862"/>
            <a:chExt cx="8902700" cy="58039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300" y="782862"/>
              <a:ext cx="8902700" cy="58039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14300" y="2046611"/>
              <a:ext cx="2894142" cy="1984968"/>
              <a:chOff x="114300" y="2046611"/>
              <a:chExt cx="2894142" cy="198496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14300" y="2046611"/>
                <a:ext cx="2894142" cy="94933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009737" y="2262369"/>
                <a:ext cx="949385" cy="176921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4796246" y="2564430"/>
            <a:ext cx="3637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GHz, memory, HD/SSD type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4796246" y="4518088"/>
            <a:ext cx="3561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dissipation per step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0651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            ?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75425"/>
          </a:xfrm>
        </p:spPr>
        <p:txBody>
          <a:bodyPr>
            <a:normAutofit/>
          </a:bodyPr>
          <a:lstStyle/>
          <a:p>
            <a:r>
              <a:rPr lang="en-US" dirty="0" smtClean="0"/>
              <a:t>In essence bio-chemical networks.</a:t>
            </a:r>
          </a:p>
          <a:p>
            <a:r>
              <a:rPr lang="en-US" dirty="0" smtClean="0"/>
              <a:t>How about the speed of these systems?</a:t>
            </a:r>
          </a:p>
          <a:p>
            <a:r>
              <a:rPr lang="en-US" dirty="0" smtClean="0"/>
              <a:t>Structure </a:t>
            </a:r>
            <a:r>
              <a:rPr lang="en-US" dirty="0" err="1" smtClean="0"/>
              <a:t>vs</a:t>
            </a:r>
            <a:r>
              <a:rPr lang="en-US" dirty="0" smtClean="0"/>
              <a:t> parameter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130120" y="445163"/>
            <a:ext cx="1186147" cy="994517"/>
            <a:chOff x="304800" y="1905000"/>
            <a:chExt cx="3810000" cy="3505200"/>
          </a:xfrm>
        </p:grpSpPr>
        <p:sp>
          <p:nvSpPr>
            <p:cNvPr id="4" name="Rounded Rectangle 3"/>
            <p:cNvSpPr/>
            <p:nvPr/>
          </p:nvSpPr>
          <p:spPr>
            <a:xfrm>
              <a:off x="304800" y="1905000"/>
              <a:ext cx="3810000" cy="3505200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16497" y="2964728"/>
              <a:ext cx="711200" cy="711200"/>
            </a:xfrm>
            <a:prstGeom prst="rect">
              <a:avLst/>
            </a:prstGeom>
          </p:spPr>
        </p:pic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2811936" y="2105703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2649557" y="5019070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1239763" y="2390297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1028938" y="2134391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755463" y="4060795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1610655" y="2805069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3812267" y="3802386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917842" y="4730220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517410" y="2631464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3346507" y="2473214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1934142" y="4481469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2155164" y="3510094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427697" y="4564386"/>
              <a:ext cx="162379" cy="165834"/>
            </a:xfrm>
            <a:prstGeom prst="ellipse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1110128" y="2662637"/>
              <a:ext cx="2702139" cy="1338229"/>
            </a:xfrm>
            <a:custGeom>
              <a:avLst/>
              <a:gdLst>
                <a:gd name="connsiteX0" fmla="*/ 141794 w 2702139"/>
                <a:gd name="connsiteY0" fmla="*/ 175932 h 1338229"/>
                <a:gd name="connsiteX1" fmla="*/ 50489 w 2702139"/>
                <a:gd name="connsiteY1" fmla="*/ 317034 h 1338229"/>
                <a:gd name="connsiteX2" fmla="*/ 17287 w 2702139"/>
                <a:gd name="connsiteY2" fmla="*/ 400036 h 1338229"/>
                <a:gd name="connsiteX3" fmla="*/ 8987 w 2702139"/>
                <a:gd name="connsiteY3" fmla="*/ 424936 h 1338229"/>
                <a:gd name="connsiteX4" fmla="*/ 8987 w 2702139"/>
                <a:gd name="connsiteY4" fmla="*/ 433236 h 1338229"/>
                <a:gd name="connsiteX5" fmla="*/ 686 w 2702139"/>
                <a:gd name="connsiteY5" fmla="*/ 516238 h 1338229"/>
                <a:gd name="connsiteX6" fmla="*/ 17287 w 2702139"/>
                <a:gd name="connsiteY6" fmla="*/ 582639 h 1338229"/>
                <a:gd name="connsiteX7" fmla="*/ 17287 w 2702139"/>
                <a:gd name="connsiteY7" fmla="*/ 582639 h 1338229"/>
                <a:gd name="connsiteX8" fmla="*/ 67090 w 2702139"/>
                <a:gd name="connsiteY8" fmla="*/ 673941 h 1338229"/>
                <a:gd name="connsiteX9" fmla="*/ 83691 w 2702139"/>
                <a:gd name="connsiteY9" fmla="*/ 698841 h 1338229"/>
                <a:gd name="connsiteX10" fmla="*/ 108592 w 2702139"/>
                <a:gd name="connsiteY10" fmla="*/ 715441 h 1338229"/>
                <a:gd name="connsiteX11" fmla="*/ 174996 w 2702139"/>
                <a:gd name="connsiteY11" fmla="*/ 773542 h 1338229"/>
                <a:gd name="connsiteX12" fmla="*/ 199897 w 2702139"/>
                <a:gd name="connsiteY12" fmla="*/ 798443 h 1338229"/>
                <a:gd name="connsiteX13" fmla="*/ 291203 w 2702139"/>
                <a:gd name="connsiteY13" fmla="*/ 898045 h 1338229"/>
                <a:gd name="connsiteX14" fmla="*/ 332705 w 2702139"/>
                <a:gd name="connsiteY14" fmla="*/ 947846 h 1338229"/>
                <a:gd name="connsiteX15" fmla="*/ 357606 w 2702139"/>
                <a:gd name="connsiteY15" fmla="*/ 972746 h 1338229"/>
                <a:gd name="connsiteX16" fmla="*/ 341005 w 2702139"/>
                <a:gd name="connsiteY16" fmla="*/ 964446 h 1338229"/>
                <a:gd name="connsiteX17" fmla="*/ 424010 w 2702139"/>
                <a:gd name="connsiteY17" fmla="*/ 1022547 h 1338229"/>
                <a:gd name="connsiteX18" fmla="*/ 457212 w 2702139"/>
                <a:gd name="connsiteY18" fmla="*/ 1030847 h 1338229"/>
                <a:gd name="connsiteX19" fmla="*/ 440611 w 2702139"/>
                <a:gd name="connsiteY19" fmla="*/ 1030847 h 1338229"/>
                <a:gd name="connsiteX20" fmla="*/ 490414 w 2702139"/>
                <a:gd name="connsiteY20" fmla="*/ 1055748 h 1338229"/>
                <a:gd name="connsiteX21" fmla="*/ 515315 w 2702139"/>
                <a:gd name="connsiteY21" fmla="*/ 1072348 h 1338229"/>
                <a:gd name="connsiteX22" fmla="*/ 548517 w 2702139"/>
                <a:gd name="connsiteY22" fmla="*/ 1080648 h 1338229"/>
                <a:gd name="connsiteX23" fmla="*/ 847334 w 2702139"/>
                <a:gd name="connsiteY23" fmla="*/ 1163650 h 1338229"/>
                <a:gd name="connsiteX24" fmla="*/ 980141 w 2702139"/>
                <a:gd name="connsiteY24" fmla="*/ 1221751 h 1338229"/>
                <a:gd name="connsiteX25" fmla="*/ 1038244 w 2702139"/>
                <a:gd name="connsiteY25" fmla="*/ 1238351 h 1338229"/>
                <a:gd name="connsiteX26" fmla="*/ 1063146 w 2702139"/>
                <a:gd name="connsiteY26" fmla="*/ 1246651 h 1338229"/>
                <a:gd name="connsiteX27" fmla="*/ 1345362 w 2702139"/>
                <a:gd name="connsiteY27" fmla="*/ 1296452 h 1338229"/>
                <a:gd name="connsiteX28" fmla="*/ 1503071 w 2702139"/>
                <a:gd name="connsiteY28" fmla="*/ 1329653 h 1338229"/>
                <a:gd name="connsiteX29" fmla="*/ 1685681 w 2702139"/>
                <a:gd name="connsiteY29" fmla="*/ 1337953 h 1338229"/>
                <a:gd name="connsiteX30" fmla="*/ 1876591 w 2702139"/>
                <a:gd name="connsiteY30" fmla="*/ 1313052 h 1338229"/>
                <a:gd name="connsiteX31" fmla="*/ 1926394 w 2702139"/>
                <a:gd name="connsiteY31" fmla="*/ 1304752 h 1338229"/>
                <a:gd name="connsiteX32" fmla="*/ 2017699 w 2702139"/>
                <a:gd name="connsiteY32" fmla="*/ 1288152 h 1338229"/>
                <a:gd name="connsiteX33" fmla="*/ 2042601 w 2702139"/>
                <a:gd name="connsiteY33" fmla="*/ 1279852 h 1338229"/>
                <a:gd name="connsiteX34" fmla="*/ 2042601 w 2702139"/>
                <a:gd name="connsiteY34" fmla="*/ 1279852 h 1338229"/>
                <a:gd name="connsiteX35" fmla="*/ 2167108 w 2702139"/>
                <a:gd name="connsiteY35" fmla="*/ 1254951 h 1338229"/>
                <a:gd name="connsiteX36" fmla="*/ 2200310 w 2702139"/>
                <a:gd name="connsiteY36" fmla="*/ 1221751 h 1338229"/>
                <a:gd name="connsiteX37" fmla="*/ 2233511 w 2702139"/>
                <a:gd name="connsiteY37" fmla="*/ 1213450 h 1338229"/>
                <a:gd name="connsiteX38" fmla="*/ 2299915 w 2702139"/>
                <a:gd name="connsiteY38" fmla="*/ 1180250 h 1338229"/>
                <a:gd name="connsiteX39" fmla="*/ 2366319 w 2702139"/>
                <a:gd name="connsiteY39" fmla="*/ 1147049 h 1338229"/>
                <a:gd name="connsiteX40" fmla="*/ 2299915 w 2702139"/>
                <a:gd name="connsiteY40" fmla="*/ 1180250 h 1338229"/>
                <a:gd name="connsiteX41" fmla="*/ 2407821 w 2702139"/>
                <a:gd name="connsiteY41" fmla="*/ 1138749 h 1338229"/>
                <a:gd name="connsiteX42" fmla="*/ 2432723 w 2702139"/>
                <a:gd name="connsiteY42" fmla="*/ 1130449 h 1338229"/>
                <a:gd name="connsiteX43" fmla="*/ 2449324 w 2702139"/>
                <a:gd name="connsiteY43" fmla="*/ 1113849 h 1338229"/>
                <a:gd name="connsiteX44" fmla="*/ 2515727 w 2702139"/>
                <a:gd name="connsiteY44" fmla="*/ 1064048 h 1338229"/>
                <a:gd name="connsiteX45" fmla="*/ 2532328 w 2702139"/>
                <a:gd name="connsiteY45" fmla="*/ 1047447 h 1338229"/>
                <a:gd name="connsiteX46" fmla="*/ 2573831 w 2702139"/>
                <a:gd name="connsiteY46" fmla="*/ 1005947 h 1338229"/>
                <a:gd name="connsiteX47" fmla="*/ 2615333 w 2702139"/>
                <a:gd name="connsiteY47" fmla="*/ 972746 h 1338229"/>
                <a:gd name="connsiteX48" fmla="*/ 2631934 w 2702139"/>
                <a:gd name="connsiteY48" fmla="*/ 914645 h 1338229"/>
                <a:gd name="connsiteX49" fmla="*/ 2640234 w 2702139"/>
                <a:gd name="connsiteY49" fmla="*/ 889745 h 1338229"/>
                <a:gd name="connsiteX50" fmla="*/ 2656835 w 2702139"/>
                <a:gd name="connsiteY50" fmla="*/ 831644 h 1338229"/>
                <a:gd name="connsiteX51" fmla="*/ 2665136 w 2702139"/>
                <a:gd name="connsiteY51" fmla="*/ 798443 h 1338229"/>
                <a:gd name="connsiteX52" fmla="*/ 2681737 w 2702139"/>
                <a:gd name="connsiteY52" fmla="*/ 781843 h 1338229"/>
                <a:gd name="connsiteX53" fmla="*/ 2698338 w 2702139"/>
                <a:gd name="connsiteY53" fmla="*/ 682241 h 1338229"/>
                <a:gd name="connsiteX54" fmla="*/ 2698338 w 2702139"/>
                <a:gd name="connsiteY54" fmla="*/ 607539 h 1338229"/>
                <a:gd name="connsiteX55" fmla="*/ 2690037 w 2702139"/>
                <a:gd name="connsiteY55" fmla="*/ 524538 h 1338229"/>
                <a:gd name="connsiteX56" fmla="*/ 2673436 w 2702139"/>
                <a:gd name="connsiteY56" fmla="*/ 433236 h 1338229"/>
                <a:gd name="connsiteX57" fmla="*/ 2648535 w 2702139"/>
                <a:gd name="connsiteY57" fmla="*/ 408336 h 1338229"/>
                <a:gd name="connsiteX58" fmla="*/ 2640234 w 2702139"/>
                <a:gd name="connsiteY58" fmla="*/ 383435 h 1338229"/>
                <a:gd name="connsiteX59" fmla="*/ 2607032 w 2702139"/>
                <a:gd name="connsiteY59" fmla="*/ 358535 h 1338229"/>
                <a:gd name="connsiteX60" fmla="*/ 2515727 w 2702139"/>
                <a:gd name="connsiteY60" fmla="*/ 317034 h 1338229"/>
                <a:gd name="connsiteX61" fmla="*/ 2474225 w 2702139"/>
                <a:gd name="connsiteY61" fmla="*/ 292134 h 1338229"/>
                <a:gd name="connsiteX62" fmla="*/ 2499126 w 2702139"/>
                <a:gd name="connsiteY62" fmla="*/ 308734 h 1338229"/>
                <a:gd name="connsiteX63" fmla="*/ 2465924 w 2702139"/>
                <a:gd name="connsiteY63" fmla="*/ 283834 h 1338229"/>
                <a:gd name="connsiteX64" fmla="*/ 2432723 w 2702139"/>
                <a:gd name="connsiteY64" fmla="*/ 258933 h 1338229"/>
                <a:gd name="connsiteX65" fmla="*/ 2382920 w 2702139"/>
                <a:gd name="connsiteY65" fmla="*/ 234033 h 1338229"/>
                <a:gd name="connsiteX66" fmla="*/ 2324817 w 2702139"/>
                <a:gd name="connsiteY66" fmla="*/ 225732 h 1338229"/>
                <a:gd name="connsiteX67" fmla="*/ 2291615 w 2702139"/>
                <a:gd name="connsiteY67" fmla="*/ 217432 h 1338229"/>
                <a:gd name="connsiteX68" fmla="*/ 2183709 w 2702139"/>
                <a:gd name="connsiteY68" fmla="*/ 192532 h 1338229"/>
                <a:gd name="connsiteX69" fmla="*/ 1876591 w 2702139"/>
                <a:gd name="connsiteY69" fmla="*/ 151031 h 1338229"/>
                <a:gd name="connsiteX70" fmla="*/ 1810188 w 2702139"/>
                <a:gd name="connsiteY70" fmla="*/ 142731 h 1338229"/>
                <a:gd name="connsiteX71" fmla="*/ 1710582 w 2702139"/>
                <a:gd name="connsiteY71" fmla="*/ 126131 h 1338229"/>
                <a:gd name="connsiteX72" fmla="*/ 1685681 w 2702139"/>
                <a:gd name="connsiteY72" fmla="*/ 126131 h 1338229"/>
                <a:gd name="connsiteX73" fmla="*/ 1536272 w 2702139"/>
                <a:gd name="connsiteY73" fmla="*/ 109530 h 1338229"/>
                <a:gd name="connsiteX74" fmla="*/ 1378564 w 2702139"/>
                <a:gd name="connsiteY74" fmla="*/ 68030 h 1338229"/>
                <a:gd name="connsiteX75" fmla="*/ 1353662 w 2702139"/>
                <a:gd name="connsiteY75" fmla="*/ 59729 h 1338229"/>
                <a:gd name="connsiteX76" fmla="*/ 1378564 w 2702139"/>
                <a:gd name="connsiteY76" fmla="*/ 68030 h 1338229"/>
                <a:gd name="connsiteX77" fmla="*/ 1320460 w 2702139"/>
                <a:gd name="connsiteY77" fmla="*/ 51429 h 1338229"/>
                <a:gd name="connsiteX78" fmla="*/ 1237456 w 2702139"/>
                <a:gd name="connsiteY78" fmla="*/ 43129 h 1338229"/>
                <a:gd name="connsiteX79" fmla="*/ 1013343 w 2702139"/>
                <a:gd name="connsiteY79" fmla="*/ 18229 h 1338229"/>
                <a:gd name="connsiteX80" fmla="*/ 905437 w 2702139"/>
                <a:gd name="connsiteY80" fmla="*/ 1628 h 1338229"/>
                <a:gd name="connsiteX81" fmla="*/ 855634 w 2702139"/>
                <a:gd name="connsiteY81" fmla="*/ 1628 h 1338229"/>
                <a:gd name="connsiteX82" fmla="*/ 681324 w 2702139"/>
                <a:gd name="connsiteY82" fmla="*/ 9929 h 1338229"/>
                <a:gd name="connsiteX83" fmla="*/ 648123 w 2702139"/>
                <a:gd name="connsiteY83" fmla="*/ 18229 h 1338229"/>
                <a:gd name="connsiteX84" fmla="*/ 606620 w 2702139"/>
                <a:gd name="connsiteY84" fmla="*/ 26529 h 1338229"/>
                <a:gd name="connsiteX85" fmla="*/ 498714 w 2702139"/>
                <a:gd name="connsiteY85" fmla="*/ 26529 h 1338229"/>
                <a:gd name="connsiteX86" fmla="*/ 457212 w 2702139"/>
                <a:gd name="connsiteY86" fmla="*/ 34829 h 1338229"/>
                <a:gd name="connsiteX87" fmla="*/ 341005 w 2702139"/>
                <a:gd name="connsiteY87" fmla="*/ 34829 h 1338229"/>
                <a:gd name="connsiteX88" fmla="*/ 341005 w 2702139"/>
                <a:gd name="connsiteY88" fmla="*/ 34829 h 1338229"/>
                <a:gd name="connsiteX89" fmla="*/ 299503 w 2702139"/>
                <a:gd name="connsiteY89" fmla="*/ 43129 h 1338229"/>
                <a:gd name="connsiteX90" fmla="*/ 266301 w 2702139"/>
                <a:gd name="connsiteY90" fmla="*/ 59729 h 1338229"/>
                <a:gd name="connsiteX91" fmla="*/ 208198 w 2702139"/>
                <a:gd name="connsiteY91" fmla="*/ 84630 h 1338229"/>
                <a:gd name="connsiteX92" fmla="*/ 174996 w 2702139"/>
                <a:gd name="connsiteY92" fmla="*/ 92930 h 1338229"/>
                <a:gd name="connsiteX93" fmla="*/ 174996 w 2702139"/>
                <a:gd name="connsiteY93" fmla="*/ 92930 h 1338229"/>
                <a:gd name="connsiteX94" fmla="*/ 141794 w 2702139"/>
                <a:gd name="connsiteY94" fmla="*/ 175932 h 133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2702139" h="1338229">
                  <a:moveTo>
                    <a:pt x="141794" y="175932"/>
                  </a:moveTo>
                  <a:cubicBezTo>
                    <a:pt x="47217" y="304896"/>
                    <a:pt x="50489" y="248970"/>
                    <a:pt x="50489" y="317034"/>
                  </a:cubicBezTo>
                  <a:cubicBezTo>
                    <a:pt x="39422" y="344701"/>
                    <a:pt x="27984" y="372224"/>
                    <a:pt x="17287" y="400036"/>
                  </a:cubicBezTo>
                  <a:cubicBezTo>
                    <a:pt x="14146" y="408202"/>
                    <a:pt x="11109" y="416448"/>
                    <a:pt x="8987" y="424936"/>
                  </a:cubicBezTo>
                  <a:cubicBezTo>
                    <a:pt x="8316" y="427620"/>
                    <a:pt x="8987" y="430469"/>
                    <a:pt x="8987" y="433236"/>
                  </a:cubicBezTo>
                  <a:cubicBezTo>
                    <a:pt x="0" y="505128"/>
                    <a:pt x="686" y="477331"/>
                    <a:pt x="686" y="516238"/>
                  </a:cubicBezTo>
                  <a:cubicBezTo>
                    <a:pt x="20370" y="565445"/>
                    <a:pt x="17287" y="542840"/>
                    <a:pt x="17287" y="582639"/>
                  </a:cubicBezTo>
                  <a:lnTo>
                    <a:pt x="17287" y="582639"/>
                  </a:lnTo>
                  <a:cubicBezTo>
                    <a:pt x="33888" y="613073"/>
                    <a:pt x="49890" y="643842"/>
                    <a:pt x="67090" y="673941"/>
                  </a:cubicBezTo>
                  <a:cubicBezTo>
                    <a:pt x="72039" y="682602"/>
                    <a:pt x="76637" y="691787"/>
                    <a:pt x="83691" y="698841"/>
                  </a:cubicBezTo>
                  <a:cubicBezTo>
                    <a:pt x="90745" y="705895"/>
                    <a:pt x="108592" y="715441"/>
                    <a:pt x="108592" y="715441"/>
                  </a:cubicBezTo>
                  <a:cubicBezTo>
                    <a:pt x="130727" y="734808"/>
                    <a:pt x="154199" y="752745"/>
                    <a:pt x="174996" y="773542"/>
                  </a:cubicBezTo>
                  <a:cubicBezTo>
                    <a:pt x="202200" y="800745"/>
                    <a:pt x="179106" y="798443"/>
                    <a:pt x="199897" y="798443"/>
                  </a:cubicBezTo>
                  <a:cubicBezTo>
                    <a:pt x="230332" y="831644"/>
                    <a:pt x="261279" y="864382"/>
                    <a:pt x="291203" y="898045"/>
                  </a:cubicBezTo>
                  <a:cubicBezTo>
                    <a:pt x="305560" y="914196"/>
                    <a:pt x="318348" y="931695"/>
                    <a:pt x="332705" y="947846"/>
                  </a:cubicBezTo>
                  <a:cubicBezTo>
                    <a:pt x="340504" y="956619"/>
                    <a:pt x="352357" y="962247"/>
                    <a:pt x="357606" y="972746"/>
                  </a:cubicBezTo>
                  <a:cubicBezTo>
                    <a:pt x="360373" y="978280"/>
                    <a:pt x="346539" y="967213"/>
                    <a:pt x="341005" y="964446"/>
                  </a:cubicBezTo>
                  <a:cubicBezTo>
                    <a:pt x="368673" y="983813"/>
                    <a:pt x="394686" y="1005791"/>
                    <a:pt x="424010" y="1022547"/>
                  </a:cubicBezTo>
                  <a:cubicBezTo>
                    <a:pt x="433915" y="1028207"/>
                    <a:pt x="447008" y="1025745"/>
                    <a:pt x="457212" y="1030847"/>
                  </a:cubicBezTo>
                  <a:cubicBezTo>
                    <a:pt x="462162" y="1033322"/>
                    <a:pt x="446145" y="1030847"/>
                    <a:pt x="440611" y="1030847"/>
                  </a:cubicBezTo>
                  <a:cubicBezTo>
                    <a:pt x="457212" y="1039147"/>
                    <a:pt x="474189" y="1046734"/>
                    <a:pt x="490414" y="1055748"/>
                  </a:cubicBezTo>
                  <a:cubicBezTo>
                    <a:pt x="499134" y="1060592"/>
                    <a:pt x="506146" y="1068419"/>
                    <a:pt x="515315" y="1072348"/>
                  </a:cubicBezTo>
                  <a:cubicBezTo>
                    <a:pt x="525801" y="1076842"/>
                    <a:pt x="548517" y="1080648"/>
                    <a:pt x="548517" y="1080648"/>
                  </a:cubicBezTo>
                  <a:cubicBezTo>
                    <a:pt x="830376" y="1166057"/>
                    <a:pt x="727027" y="1163650"/>
                    <a:pt x="847334" y="1163650"/>
                  </a:cubicBezTo>
                  <a:lnTo>
                    <a:pt x="980141" y="1221751"/>
                  </a:lnTo>
                  <a:cubicBezTo>
                    <a:pt x="1001144" y="1230594"/>
                    <a:pt x="1015748" y="1231924"/>
                    <a:pt x="1038244" y="1238351"/>
                  </a:cubicBezTo>
                  <a:cubicBezTo>
                    <a:pt x="1046657" y="1240755"/>
                    <a:pt x="1063146" y="1246651"/>
                    <a:pt x="1063146" y="1246651"/>
                  </a:cubicBezTo>
                  <a:cubicBezTo>
                    <a:pt x="1317406" y="1299255"/>
                    <a:pt x="1221922" y="1296452"/>
                    <a:pt x="1345362" y="1296452"/>
                  </a:cubicBezTo>
                  <a:cubicBezTo>
                    <a:pt x="1486222" y="1331666"/>
                    <a:pt x="1432538" y="1329653"/>
                    <a:pt x="1503071" y="1329653"/>
                  </a:cubicBezTo>
                  <a:cubicBezTo>
                    <a:pt x="1674607" y="1338229"/>
                    <a:pt x="1613675" y="1337953"/>
                    <a:pt x="1685681" y="1337953"/>
                  </a:cubicBezTo>
                  <a:lnTo>
                    <a:pt x="1876591" y="1313052"/>
                  </a:lnTo>
                  <a:cubicBezTo>
                    <a:pt x="1893263" y="1310752"/>
                    <a:pt x="1926394" y="1304752"/>
                    <a:pt x="1926394" y="1304752"/>
                  </a:cubicBezTo>
                  <a:cubicBezTo>
                    <a:pt x="1956829" y="1299219"/>
                    <a:pt x="1987452" y="1294633"/>
                    <a:pt x="2017699" y="1288152"/>
                  </a:cubicBezTo>
                  <a:cubicBezTo>
                    <a:pt x="2026254" y="1286319"/>
                    <a:pt x="2042601" y="1279852"/>
                    <a:pt x="2042601" y="1279852"/>
                  </a:cubicBezTo>
                  <a:lnTo>
                    <a:pt x="2042601" y="1279852"/>
                  </a:lnTo>
                  <a:cubicBezTo>
                    <a:pt x="2084103" y="1271552"/>
                    <a:pt x="2127393" y="1269582"/>
                    <a:pt x="2167108" y="1254951"/>
                  </a:cubicBezTo>
                  <a:cubicBezTo>
                    <a:pt x="2181794" y="1249541"/>
                    <a:pt x="2187038" y="1230046"/>
                    <a:pt x="2200310" y="1221751"/>
                  </a:cubicBezTo>
                  <a:cubicBezTo>
                    <a:pt x="2209984" y="1215705"/>
                    <a:pt x="2222981" y="1217837"/>
                    <a:pt x="2233511" y="1213450"/>
                  </a:cubicBezTo>
                  <a:cubicBezTo>
                    <a:pt x="2256354" y="1203932"/>
                    <a:pt x="2277780" y="1191317"/>
                    <a:pt x="2299915" y="1180250"/>
                  </a:cubicBezTo>
                  <a:lnTo>
                    <a:pt x="2366319" y="1147049"/>
                  </a:lnTo>
                  <a:lnTo>
                    <a:pt x="2299915" y="1180250"/>
                  </a:lnTo>
                  <a:lnTo>
                    <a:pt x="2407821" y="1138749"/>
                  </a:lnTo>
                  <a:cubicBezTo>
                    <a:pt x="2416014" y="1135677"/>
                    <a:pt x="2425220" y="1134950"/>
                    <a:pt x="2432723" y="1130449"/>
                  </a:cubicBezTo>
                  <a:cubicBezTo>
                    <a:pt x="2439433" y="1126423"/>
                    <a:pt x="2443790" y="1119382"/>
                    <a:pt x="2449324" y="1113849"/>
                  </a:cubicBezTo>
                  <a:cubicBezTo>
                    <a:pt x="2471458" y="1097249"/>
                    <a:pt x="2494122" y="1081332"/>
                    <a:pt x="2515727" y="1064048"/>
                  </a:cubicBezTo>
                  <a:cubicBezTo>
                    <a:pt x="2521838" y="1059159"/>
                    <a:pt x="2532328" y="1047447"/>
                    <a:pt x="2532328" y="1047447"/>
                  </a:cubicBezTo>
                  <a:cubicBezTo>
                    <a:pt x="2546162" y="1033614"/>
                    <a:pt x="2559107" y="1018830"/>
                    <a:pt x="2573831" y="1005947"/>
                  </a:cubicBezTo>
                  <a:cubicBezTo>
                    <a:pt x="2657594" y="932658"/>
                    <a:pt x="2550612" y="1037464"/>
                    <a:pt x="2615333" y="972746"/>
                  </a:cubicBezTo>
                  <a:cubicBezTo>
                    <a:pt x="2620867" y="953379"/>
                    <a:pt x="2626146" y="933938"/>
                    <a:pt x="2631934" y="914645"/>
                  </a:cubicBezTo>
                  <a:cubicBezTo>
                    <a:pt x="2634448" y="906265"/>
                    <a:pt x="2640234" y="889745"/>
                    <a:pt x="2640234" y="889745"/>
                  </a:cubicBezTo>
                  <a:cubicBezTo>
                    <a:pt x="2645768" y="870378"/>
                    <a:pt x="2651535" y="851076"/>
                    <a:pt x="2656835" y="831644"/>
                  </a:cubicBezTo>
                  <a:cubicBezTo>
                    <a:pt x="2659837" y="820638"/>
                    <a:pt x="2660034" y="808646"/>
                    <a:pt x="2665136" y="798443"/>
                  </a:cubicBezTo>
                  <a:cubicBezTo>
                    <a:pt x="2668636" y="791444"/>
                    <a:pt x="2676203" y="787376"/>
                    <a:pt x="2681737" y="781843"/>
                  </a:cubicBezTo>
                  <a:cubicBezTo>
                    <a:pt x="2702139" y="710441"/>
                    <a:pt x="2698338" y="743884"/>
                    <a:pt x="2698338" y="682241"/>
                  </a:cubicBezTo>
                  <a:lnTo>
                    <a:pt x="2698338" y="607539"/>
                  </a:lnTo>
                  <a:lnTo>
                    <a:pt x="2690037" y="524538"/>
                  </a:lnTo>
                  <a:cubicBezTo>
                    <a:pt x="2672236" y="444435"/>
                    <a:pt x="2673436" y="475345"/>
                    <a:pt x="2673436" y="433236"/>
                  </a:cubicBezTo>
                  <a:cubicBezTo>
                    <a:pt x="2665136" y="424936"/>
                    <a:pt x="2655046" y="418103"/>
                    <a:pt x="2648535" y="408336"/>
                  </a:cubicBezTo>
                  <a:cubicBezTo>
                    <a:pt x="2643682" y="401056"/>
                    <a:pt x="2645835" y="390156"/>
                    <a:pt x="2640234" y="383435"/>
                  </a:cubicBezTo>
                  <a:cubicBezTo>
                    <a:pt x="2631378" y="372808"/>
                    <a:pt x="2607032" y="358535"/>
                    <a:pt x="2607032" y="358535"/>
                  </a:cubicBezTo>
                  <a:cubicBezTo>
                    <a:pt x="2576597" y="344701"/>
                    <a:pt x="2545629" y="331985"/>
                    <a:pt x="2515727" y="317034"/>
                  </a:cubicBezTo>
                  <a:cubicBezTo>
                    <a:pt x="2501297" y="309819"/>
                    <a:pt x="2488655" y="299348"/>
                    <a:pt x="2474225" y="292134"/>
                  </a:cubicBezTo>
                  <a:cubicBezTo>
                    <a:pt x="2465302" y="287673"/>
                    <a:pt x="2490826" y="303201"/>
                    <a:pt x="2499126" y="308734"/>
                  </a:cubicBezTo>
                  <a:cubicBezTo>
                    <a:pt x="2488059" y="300434"/>
                    <a:pt x="2477181" y="291875"/>
                    <a:pt x="2465924" y="283834"/>
                  </a:cubicBezTo>
                  <a:cubicBezTo>
                    <a:pt x="2433078" y="260373"/>
                    <a:pt x="2449916" y="276126"/>
                    <a:pt x="2432723" y="258933"/>
                  </a:cubicBezTo>
                  <a:cubicBezTo>
                    <a:pt x="2416122" y="250633"/>
                    <a:pt x="2400528" y="239902"/>
                    <a:pt x="2382920" y="234033"/>
                  </a:cubicBezTo>
                  <a:cubicBezTo>
                    <a:pt x="2356652" y="225277"/>
                    <a:pt x="2345630" y="225732"/>
                    <a:pt x="2324817" y="225732"/>
                  </a:cubicBezTo>
                  <a:cubicBezTo>
                    <a:pt x="2313750" y="222965"/>
                    <a:pt x="2302801" y="219669"/>
                    <a:pt x="2291615" y="217432"/>
                  </a:cubicBezTo>
                  <a:cubicBezTo>
                    <a:pt x="2188321" y="196774"/>
                    <a:pt x="2229159" y="215256"/>
                    <a:pt x="2183709" y="192532"/>
                  </a:cubicBezTo>
                  <a:lnTo>
                    <a:pt x="1876591" y="151031"/>
                  </a:lnTo>
                  <a:cubicBezTo>
                    <a:pt x="1838566" y="138356"/>
                    <a:pt x="1860439" y="142731"/>
                    <a:pt x="1810188" y="142731"/>
                  </a:cubicBezTo>
                  <a:cubicBezTo>
                    <a:pt x="1771775" y="135049"/>
                    <a:pt x="1751763" y="130249"/>
                    <a:pt x="1710582" y="126131"/>
                  </a:cubicBezTo>
                  <a:cubicBezTo>
                    <a:pt x="1702323" y="125305"/>
                    <a:pt x="1693981" y="126131"/>
                    <a:pt x="1685681" y="126131"/>
                  </a:cubicBezTo>
                  <a:cubicBezTo>
                    <a:pt x="1592435" y="102819"/>
                    <a:pt x="1642093" y="109530"/>
                    <a:pt x="1536272" y="109530"/>
                  </a:cubicBezTo>
                  <a:cubicBezTo>
                    <a:pt x="1483703" y="95697"/>
                    <a:pt x="1430133" y="85220"/>
                    <a:pt x="1378564" y="68030"/>
                  </a:cubicBezTo>
                  <a:lnTo>
                    <a:pt x="1353662" y="59729"/>
                  </a:lnTo>
                  <a:lnTo>
                    <a:pt x="1378564" y="68030"/>
                  </a:lnTo>
                  <a:cubicBezTo>
                    <a:pt x="1359196" y="62496"/>
                    <a:pt x="1340297" y="54930"/>
                    <a:pt x="1320460" y="51429"/>
                  </a:cubicBezTo>
                  <a:cubicBezTo>
                    <a:pt x="1293077" y="46597"/>
                    <a:pt x="1237456" y="43129"/>
                    <a:pt x="1237456" y="43129"/>
                  </a:cubicBezTo>
                  <a:cubicBezTo>
                    <a:pt x="1046712" y="15881"/>
                    <a:pt x="1121839" y="18229"/>
                    <a:pt x="1013343" y="18229"/>
                  </a:cubicBezTo>
                  <a:cubicBezTo>
                    <a:pt x="922199" y="0"/>
                    <a:pt x="958554" y="1628"/>
                    <a:pt x="905437" y="1628"/>
                  </a:cubicBezTo>
                  <a:lnTo>
                    <a:pt x="855634" y="1628"/>
                  </a:lnTo>
                  <a:cubicBezTo>
                    <a:pt x="686861" y="10067"/>
                    <a:pt x="745030" y="9929"/>
                    <a:pt x="681324" y="9929"/>
                  </a:cubicBezTo>
                  <a:cubicBezTo>
                    <a:pt x="670257" y="12696"/>
                    <a:pt x="659259" y="15754"/>
                    <a:pt x="648123" y="18229"/>
                  </a:cubicBezTo>
                  <a:cubicBezTo>
                    <a:pt x="634351" y="21289"/>
                    <a:pt x="606620" y="26529"/>
                    <a:pt x="606620" y="26529"/>
                  </a:cubicBezTo>
                  <a:lnTo>
                    <a:pt x="498714" y="26529"/>
                  </a:lnTo>
                  <a:cubicBezTo>
                    <a:pt x="468563" y="36579"/>
                    <a:pt x="482562" y="34829"/>
                    <a:pt x="457212" y="34829"/>
                  </a:cubicBezTo>
                  <a:lnTo>
                    <a:pt x="341005" y="34829"/>
                  </a:lnTo>
                  <a:lnTo>
                    <a:pt x="341005" y="34829"/>
                  </a:lnTo>
                  <a:cubicBezTo>
                    <a:pt x="327171" y="37596"/>
                    <a:pt x="312713" y="38176"/>
                    <a:pt x="299503" y="43129"/>
                  </a:cubicBezTo>
                  <a:cubicBezTo>
                    <a:pt x="251141" y="61264"/>
                    <a:pt x="290446" y="59729"/>
                    <a:pt x="266301" y="59729"/>
                  </a:cubicBezTo>
                  <a:cubicBezTo>
                    <a:pt x="228393" y="85002"/>
                    <a:pt x="255098" y="71231"/>
                    <a:pt x="208198" y="84630"/>
                  </a:cubicBezTo>
                  <a:cubicBezTo>
                    <a:pt x="176084" y="93805"/>
                    <a:pt x="193497" y="92930"/>
                    <a:pt x="174996" y="92930"/>
                  </a:cubicBezTo>
                  <a:lnTo>
                    <a:pt x="174996" y="92930"/>
                  </a:lnTo>
                  <a:lnTo>
                    <a:pt x="141794" y="17593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906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667212" y="1731657"/>
            <a:ext cx="4934164" cy="3201552"/>
            <a:chOff x="421398" y="1911106"/>
            <a:chExt cx="7903538" cy="467201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398" y="2474668"/>
              <a:ext cx="3431437" cy="41084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07598" y="1911106"/>
              <a:ext cx="4017338" cy="4572000"/>
            </a:xfrm>
            <a:prstGeom prst="rect">
              <a:avLst/>
            </a:prstGeom>
          </p:spPr>
        </p:pic>
      </p:grp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8" y="4431153"/>
            <a:ext cx="38100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</a:t>
            </a:r>
            <a:r>
              <a:rPr lang="en-US" dirty="0" smtClean="0"/>
              <a:t>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are difficult to measure.</a:t>
            </a:r>
          </a:p>
          <a:p>
            <a:r>
              <a:rPr lang="en-US" dirty="0" smtClean="0"/>
              <a:t>Hence mostly ignored.</a:t>
            </a:r>
          </a:p>
          <a:p>
            <a:r>
              <a:rPr lang="en-US" dirty="0" smtClean="0"/>
              <a:t>Big oversight!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3729894" y="4958203"/>
            <a:ext cx="3810000" cy="1167960"/>
            <a:chOff x="3729894" y="4958203"/>
            <a:chExt cx="3810000" cy="1167960"/>
          </a:xfrm>
        </p:grpSpPr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9894" y="4958203"/>
              <a:ext cx="3810000" cy="1054100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5503553" y="4958203"/>
              <a:ext cx="510940" cy="29752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415098" y="5250283"/>
              <a:ext cx="510940" cy="539404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872263" y="5352478"/>
              <a:ext cx="510940" cy="48375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128651" y="5594354"/>
              <a:ext cx="510940" cy="297529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11423" y="5538700"/>
              <a:ext cx="510940" cy="587463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666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Do I have a case?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en-US" dirty="0" smtClean="0"/>
              <a:t>Robustness of parameters is a common assumption. </a:t>
            </a:r>
          </a:p>
          <a:p>
            <a:r>
              <a:rPr lang="en-US" dirty="0" err="1" smtClean="0"/>
              <a:t>Biosystems</a:t>
            </a:r>
            <a:r>
              <a:rPr lang="en-US" dirty="0" smtClean="0"/>
              <a:t> arguably depend on this. </a:t>
            </a:r>
          </a:p>
          <a:p>
            <a:r>
              <a:rPr lang="en-US" dirty="0" smtClean="0"/>
              <a:t>Do parameters really matter?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0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computers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440" y="1417638"/>
            <a:ext cx="5780034" cy="499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34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very simple example system</a:t>
            </a:r>
            <a:br>
              <a:rPr lang="en-US" dirty="0" smtClean="0"/>
            </a:br>
            <a:r>
              <a:rPr lang="en-US" dirty="0" smtClean="0"/>
              <a:t>(simplified representation)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8675"/>
            <a:ext cx="9144000" cy="92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86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very simple example system</a:t>
            </a:r>
            <a:br>
              <a:rPr lang="en-US" dirty="0"/>
            </a:br>
            <a:r>
              <a:rPr lang="en-US" dirty="0" smtClean="0"/>
              <a:t>(full </a:t>
            </a:r>
            <a:r>
              <a:rPr lang="en-US" dirty="0"/>
              <a:t>representation)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5200"/>
            <a:ext cx="9144000" cy="237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90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026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18182" y="5672667"/>
            <a:ext cx="238606" cy="46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5672667"/>
            <a:ext cx="14029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Time [arbitrary units]</a:t>
            </a:r>
            <a:endParaRPr lang="en-US" sz="11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837703" y="4316461"/>
            <a:ext cx="19370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Concentration [arbitrary units]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53837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808" y="-242689"/>
            <a:ext cx="9553524" cy="738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11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artificial evolution</a:t>
            </a:r>
            <a:endParaRPr lang="en-US" dirty="0"/>
          </a:p>
        </p:txBody>
      </p:sp>
      <p:pic>
        <p:nvPicPr>
          <p:cNvPr id="4" name="Picture 3" descr="evol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545" y="-927392"/>
            <a:ext cx="6902381" cy="97677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7263" y="1963037"/>
            <a:ext cx="5601905" cy="4688977"/>
          </a:xfrm>
        </p:spPr>
        <p:txBody>
          <a:bodyPr/>
          <a:lstStyle/>
          <a:p>
            <a:r>
              <a:rPr lang="en-US" dirty="0" smtClean="0"/>
              <a:t>I conclude: Parameters are indeed important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5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system: a single gene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3429000"/>
            <a:ext cx="8229600" cy="158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19600" y="3353594"/>
            <a:ext cx="914400" cy="153988"/>
          </a:xfrm>
          <a:prstGeom prst="rect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 rot="16200000">
            <a:off x="2743204" y="3124198"/>
            <a:ext cx="228601" cy="381002"/>
          </a:xfrm>
          <a:prstGeom prst="lef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ket 9"/>
          <p:cNvSpPr/>
          <p:nvPr/>
        </p:nvSpPr>
        <p:spPr>
          <a:xfrm rot="16200000">
            <a:off x="2247903" y="3125786"/>
            <a:ext cx="228601" cy="381002"/>
          </a:xfrm>
          <a:prstGeom prst="lef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ket 10"/>
          <p:cNvSpPr/>
          <p:nvPr/>
        </p:nvSpPr>
        <p:spPr>
          <a:xfrm rot="16200000">
            <a:off x="3238507" y="3125786"/>
            <a:ext cx="228601" cy="381002"/>
          </a:xfrm>
          <a:prstGeom prst="lef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/>
          <p:cNvSpPr/>
          <p:nvPr/>
        </p:nvSpPr>
        <p:spPr>
          <a:xfrm rot="16200000">
            <a:off x="3810001" y="3124199"/>
            <a:ext cx="228601" cy="381002"/>
          </a:xfrm>
          <a:prstGeom prst="lef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934200" y="5257800"/>
            <a:ext cx="1033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DNA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4953000" y="1752600"/>
            <a:ext cx="1100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gene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3097184" y="5239434"/>
            <a:ext cx="794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TFs</a:t>
            </a:r>
            <a:endParaRPr lang="en-US" sz="3600" dirty="0"/>
          </a:p>
        </p:txBody>
      </p:sp>
      <p:sp>
        <p:nvSpPr>
          <p:cNvPr id="18" name="TextBox 17"/>
          <p:cNvSpPr txBox="1"/>
          <p:nvPr/>
        </p:nvSpPr>
        <p:spPr>
          <a:xfrm>
            <a:off x="990600" y="1600200"/>
            <a:ext cx="3113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TF-binding sites</a:t>
            </a:r>
            <a:endParaRPr lang="en-US" sz="3600" dirty="0"/>
          </a:p>
        </p:txBody>
      </p:sp>
      <p:cxnSp>
        <p:nvCxnSpPr>
          <p:cNvPr id="21" name="Straight Connector 20"/>
          <p:cNvCxnSpPr/>
          <p:nvPr/>
        </p:nvCxnSpPr>
        <p:spPr>
          <a:xfrm rot="16200000" flipV="1">
            <a:off x="6411173" y="4201374"/>
            <a:ext cx="1731852" cy="38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3050030" y="2358811"/>
            <a:ext cx="953867" cy="729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 flipH="1" flipV="1">
            <a:off x="2190071" y="2418663"/>
            <a:ext cx="953865" cy="6096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 flipH="1" flipV="1">
            <a:off x="4785943" y="2501529"/>
            <a:ext cx="867514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990600" y="49530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524000" y="2551331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009906" y="2703731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00800" y="2551331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7200" y="2398931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800600" y="46482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438400" y="46482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162799" y="16002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743206" y="3125788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10800000">
            <a:off x="1295400" y="5239434"/>
            <a:ext cx="1866906" cy="3231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891617" y="4953000"/>
            <a:ext cx="908983" cy="60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84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3429000"/>
            <a:ext cx="8229600" cy="1588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19600" y="3353594"/>
            <a:ext cx="914400" cy="153988"/>
          </a:xfrm>
          <a:prstGeom prst="rect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ket 8"/>
          <p:cNvSpPr/>
          <p:nvPr/>
        </p:nvSpPr>
        <p:spPr>
          <a:xfrm rot="16200000">
            <a:off x="2743204" y="3124198"/>
            <a:ext cx="228601" cy="381002"/>
          </a:xfrm>
          <a:prstGeom prst="lef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ket 9"/>
          <p:cNvSpPr/>
          <p:nvPr/>
        </p:nvSpPr>
        <p:spPr>
          <a:xfrm rot="16200000">
            <a:off x="2247903" y="3125786"/>
            <a:ext cx="228601" cy="381002"/>
          </a:xfrm>
          <a:prstGeom prst="lef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ket 10"/>
          <p:cNvSpPr/>
          <p:nvPr/>
        </p:nvSpPr>
        <p:spPr>
          <a:xfrm rot="16200000">
            <a:off x="3238507" y="3125786"/>
            <a:ext cx="228601" cy="381002"/>
          </a:xfrm>
          <a:prstGeom prst="lef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ket 11"/>
          <p:cNvSpPr/>
          <p:nvPr/>
        </p:nvSpPr>
        <p:spPr>
          <a:xfrm rot="16200000">
            <a:off x="3810001" y="3124199"/>
            <a:ext cx="228601" cy="381002"/>
          </a:xfrm>
          <a:prstGeom prst="leftBracke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990600" y="49530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47905" y="31242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162306" y="31242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400800" y="2551331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57200" y="2398931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733800" y="31242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2438400" y="46482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7162799" y="1600200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743206" y="3125788"/>
            <a:ext cx="304800" cy="30480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791200" y="4343400"/>
            <a:ext cx="304800" cy="3048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53199" y="4191000"/>
            <a:ext cx="304800" cy="3048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400800" y="3733800"/>
            <a:ext cx="304800" cy="3048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096000" y="3581400"/>
            <a:ext cx="304800" cy="3048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010400" y="3886200"/>
            <a:ext cx="304800" cy="3048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48399" y="4648200"/>
            <a:ext cx="304800" cy="304800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Curved Connector 25"/>
          <p:cNvCxnSpPr>
            <a:stCxn id="7" idx="2"/>
          </p:cNvCxnSpPr>
          <p:nvPr/>
        </p:nvCxnSpPr>
        <p:spPr>
          <a:xfrm rot="16200000" flipH="1">
            <a:off x="5297091" y="3087291"/>
            <a:ext cx="531018" cy="1371600"/>
          </a:xfrm>
          <a:prstGeom prst="curvedConnector2">
            <a:avLst/>
          </a:prstGeom>
          <a:ln w="38100" cmpd="sng">
            <a:solidFill>
              <a:schemeClr val="accent6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3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194" y="1330402"/>
            <a:ext cx="7315200" cy="449334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 rot="5400000">
            <a:off x="2019299" y="5295900"/>
            <a:ext cx="304800" cy="16002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7135" y="6304002"/>
            <a:ext cx="1846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to switch on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6406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Deterministic model: </a:t>
            </a:r>
            <a:r>
              <a:rPr lang="en-US" dirty="0"/>
              <a:t>o</a:t>
            </a:r>
            <a:r>
              <a:rPr lang="en-US" dirty="0" smtClean="0"/>
              <a:t>utput signal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77408" y="3370842"/>
            <a:ext cx="33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Concentration of output particles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861219" y="3711575"/>
            <a:ext cx="422275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006" y="1308894"/>
            <a:ext cx="508000" cy="2921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348" y="2901077"/>
            <a:ext cx="5216941" cy="14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10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66" y="788194"/>
            <a:ext cx="8197919" cy="503555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 rot="5400000">
            <a:off x="2095499" y="5219699"/>
            <a:ext cx="304800" cy="175260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7135" y="630400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to switch off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6406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Deterministic </a:t>
            </a:r>
            <a:r>
              <a:rPr lang="en-US" dirty="0"/>
              <a:t>m</a:t>
            </a:r>
            <a:r>
              <a:rPr lang="en-US" dirty="0" smtClean="0"/>
              <a:t>odel: </a:t>
            </a:r>
            <a:r>
              <a:rPr lang="en-US" dirty="0"/>
              <a:t>o</a:t>
            </a:r>
            <a:r>
              <a:rPr lang="en-US" dirty="0" smtClean="0"/>
              <a:t>utput signal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77408" y="3370842"/>
            <a:ext cx="33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Concentration of output particles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344737" y="5045869"/>
            <a:ext cx="155733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0" y="5162550"/>
            <a:ext cx="431800" cy="2921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59" y="1944623"/>
            <a:ext cx="5216941" cy="145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1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766" y="788194"/>
            <a:ext cx="8197919" cy="5035550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 rot="5400000">
            <a:off x="2095499" y="5219699"/>
            <a:ext cx="304800" cy="175260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27135" y="630400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to switch off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6406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Deterministic </a:t>
            </a:r>
            <a:r>
              <a:rPr lang="en-US" dirty="0"/>
              <a:t>m</a:t>
            </a:r>
            <a:r>
              <a:rPr lang="en-US" dirty="0" smtClean="0"/>
              <a:t>odel: </a:t>
            </a:r>
            <a:r>
              <a:rPr lang="en-US" dirty="0"/>
              <a:t>o</a:t>
            </a:r>
            <a:r>
              <a:rPr lang="en-US" dirty="0" smtClean="0"/>
              <a:t>utput signal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77408" y="3370842"/>
            <a:ext cx="3301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Concentration of output particles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344737" y="5045869"/>
            <a:ext cx="155733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500" y="5162550"/>
            <a:ext cx="431800" cy="29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698" y="897559"/>
            <a:ext cx="8901987" cy="588117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33" y="1969431"/>
            <a:ext cx="5711311" cy="129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27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27725" y="1620515"/>
            <a:ext cx="7926869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If we consider biological systems as computational systems, what are their computational properties?</a:t>
            </a:r>
          </a:p>
          <a:p>
            <a:endParaRPr lang="en-US" sz="3600" dirty="0" smtClean="0"/>
          </a:p>
          <a:p>
            <a:r>
              <a:rPr lang="en-US" sz="3600" dirty="0" smtClean="0"/>
              <a:t>What limits them?</a:t>
            </a:r>
            <a:endParaRPr lang="en-US" sz="3600" dirty="0"/>
          </a:p>
          <a:p>
            <a:endParaRPr lang="en-US" sz="3600" dirty="0" smtClean="0"/>
          </a:p>
          <a:p>
            <a:r>
              <a:rPr lang="en-US" sz="3600" dirty="0" smtClean="0"/>
              <a:t>How do we measure their computational power?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76718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Noise/stochastic fluctuations</a:t>
            </a:r>
            <a:endParaRPr lang="en-US" dirty="0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12" y="3103102"/>
            <a:ext cx="5415691" cy="1559859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Noise calculated at steady state.</a:t>
            </a:r>
          </a:p>
          <a:p>
            <a:r>
              <a:rPr lang="en-US" dirty="0" err="1" smtClean="0"/>
              <a:t>Normalised</a:t>
            </a:r>
            <a:r>
              <a:rPr lang="en-US" dirty="0" smtClean="0"/>
              <a:t> by the mean value.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477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7914" y="150934"/>
            <a:ext cx="8229600" cy="1143000"/>
          </a:xfrm>
        </p:spPr>
        <p:txBody>
          <a:bodyPr/>
          <a:lstStyle/>
          <a:p>
            <a:r>
              <a:rPr lang="en-US" dirty="0" smtClean="0"/>
              <a:t>Steady state                                    </a:t>
            </a:r>
            <a:endParaRPr lang="en-US" dirty="0"/>
          </a:p>
        </p:txBody>
      </p:sp>
      <p:pic>
        <p:nvPicPr>
          <p:cNvPr id="3" name="Picture 2" descr="pic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59" y="630993"/>
            <a:ext cx="8875059" cy="6858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907" y="518520"/>
            <a:ext cx="1583276" cy="614684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542" y="2488165"/>
            <a:ext cx="864515" cy="475483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81" y="5554008"/>
            <a:ext cx="734837" cy="4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4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8259" y="137114"/>
            <a:ext cx="8229600" cy="1143000"/>
          </a:xfrm>
        </p:spPr>
        <p:txBody>
          <a:bodyPr/>
          <a:lstStyle/>
          <a:p>
            <a:r>
              <a:rPr lang="en-US" dirty="0" smtClean="0"/>
              <a:t>Steady state</a:t>
            </a:r>
            <a:endParaRPr lang="en-US" dirty="0"/>
          </a:p>
        </p:txBody>
      </p:sp>
      <p:pic>
        <p:nvPicPr>
          <p:cNvPr id="3" name="Picture 2" descr="pic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59" y="598634"/>
            <a:ext cx="8875059" cy="68580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17" y="510428"/>
            <a:ext cx="1843186" cy="590535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03" y="3466315"/>
            <a:ext cx="864515" cy="475483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09" y="5320420"/>
            <a:ext cx="734837" cy="47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63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h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047447"/>
            <a:ext cx="7924800" cy="4896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Noise/stochastic fluctuations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1906191" y="5504543"/>
            <a:ext cx="6088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5868591" y="5504543"/>
            <a:ext cx="60880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 rot="5400000">
            <a:off x="4040188" y="4114800"/>
            <a:ext cx="304800" cy="3962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429000" y="6368534"/>
            <a:ext cx="157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strength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954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2743200"/>
            <a:ext cx="62865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69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Noise-</a:t>
            </a:r>
            <a:r>
              <a:rPr lang="en-US" dirty="0"/>
              <a:t>t</a:t>
            </a:r>
            <a:r>
              <a:rPr lang="en-US" dirty="0" smtClean="0"/>
              <a:t>ime trade-off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0575" y="3357204"/>
            <a:ext cx="8229600" cy="2048980"/>
          </a:xfrm>
        </p:spPr>
        <p:txBody>
          <a:bodyPr/>
          <a:lstStyle/>
          <a:p>
            <a:r>
              <a:rPr lang="en-US" dirty="0" smtClean="0"/>
              <a:t>We have ignored cost so far.</a:t>
            </a:r>
          </a:p>
          <a:p>
            <a:r>
              <a:rPr lang="en-US" dirty="0" smtClean="0"/>
              <a:t>Define as the number of molecules produced per time unit (at maximum).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33400" y="1143000"/>
            <a:ext cx="78619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1 gene case:</a:t>
            </a:r>
            <a:endParaRPr lang="en-US" sz="3600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876" y="2017324"/>
            <a:ext cx="1270000" cy="1028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873" y="2305055"/>
            <a:ext cx="1333500" cy="4572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243" y="5266988"/>
            <a:ext cx="4189594" cy="116825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146757" y="5266988"/>
            <a:ext cx="2345912" cy="1431241"/>
          </a:xfrm>
          <a:prstGeom prst="ellipse">
            <a:avLst/>
          </a:prstGeom>
          <a:noFill/>
          <a:ln w="28575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4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2602" y="274638"/>
            <a:ext cx="8229600" cy="1143000"/>
          </a:xfrm>
        </p:spPr>
        <p:txBody>
          <a:bodyPr/>
          <a:lstStyle/>
          <a:p>
            <a:r>
              <a:rPr lang="en-US" dirty="0" smtClean="0"/>
              <a:t>Noise-time-cost </a:t>
            </a:r>
            <a:r>
              <a:rPr lang="en-US" dirty="0"/>
              <a:t>t</a:t>
            </a:r>
            <a:r>
              <a:rPr lang="en-US" dirty="0" smtClean="0"/>
              <a:t>rade-off</a:t>
            </a:r>
            <a:endParaRPr lang="en-US" dirty="0"/>
          </a:p>
        </p:txBody>
      </p:sp>
      <p:pic>
        <p:nvPicPr>
          <p:cNvPr id="6" name="Picture 5" descr="tradeoff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88" y="427038"/>
            <a:ext cx="9207968" cy="64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2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genes</a:t>
            </a:r>
            <a:endParaRPr lang="en-US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2294156" y="1496678"/>
            <a:ext cx="4733967" cy="4803160"/>
            <a:chOff x="2590800" y="2116435"/>
            <a:chExt cx="3310467" cy="3358853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2590800" y="2576512"/>
              <a:ext cx="1447800" cy="1588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590800" y="2868612"/>
              <a:ext cx="1447800" cy="1588"/>
            </a:xfrm>
            <a:prstGeom prst="line">
              <a:avLst/>
            </a:prstGeom>
            <a:ln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>
              <a:off x="4514850" y="2362200"/>
              <a:ext cx="1386417" cy="3113088"/>
              <a:chOff x="4502150" y="2578100"/>
              <a:chExt cx="1386417" cy="3113088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4502150" y="2578100"/>
                <a:ext cx="596900" cy="609600"/>
              </a:xfrm>
              <a:prstGeom prst="ellipse">
                <a:avLst/>
              </a:prstGeom>
              <a:solidFill>
                <a:srgbClr val="CCFFCC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Y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502150" y="5081588"/>
                <a:ext cx="609600" cy="609600"/>
              </a:xfrm>
              <a:prstGeom prst="ellipse">
                <a:avLst/>
              </a:prstGeom>
              <a:solidFill>
                <a:srgbClr val="CCFFCC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Z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5130800" y="2857500"/>
                <a:ext cx="757767" cy="2400300"/>
              </a:xfrm>
              <a:custGeom>
                <a:avLst/>
                <a:gdLst>
                  <a:gd name="connsiteX0" fmla="*/ 0 w 757767"/>
                  <a:gd name="connsiteY0" fmla="*/ 0 h 2400300"/>
                  <a:gd name="connsiteX1" fmla="*/ 749300 w 757767"/>
                  <a:gd name="connsiteY1" fmla="*/ 1257300 h 2400300"/>
                  <a:gd name="connsiteX2" fmla="*/ 50800 w 757767"/>
                  <a:gd name="connsiteY2" fmla="*/ 2400300 h 240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7767" h="2400300">
                    <a:moveTo>
                      <a:pt x="0" y="0"/>
                    </a:moveTo>
                    <a:cubicBezTo>
                      <a:pt x="370416" y="428625"/>
                      <a:pt x="740833" y="857250"/>
                      <a:pt x="749300" y="1257300"/>
                    </a:cubicBezTo>
                    <a:cubicBezTo>
                      <a:pt x="757767" y="1657350"/>
                      <a:pt x="50800" y="2400300"/>
                      <a:pt x="50800" y="2400300"/>
                    </a:cubicBezTo>
                  </a:path>
                </a:pathLst>
              </a:custGeom>
              <a:ln w="3175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086609" y="2116435"/>
              <a:ext cx="5097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xH</a:t>
              </a:r>
              <a:endParaRPr 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086610" y="2868612"/>
              <a:ext cx="9519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xL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74632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3400" y="3962400"/>
            <a:ext cx="78619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B) </a:t>
            </a:r>
            <a:br>
              <a:rPr lang="en-US" sz="3600" dirty="0" smtClean="0"/>
            </a:br>
            <a:r>
              <a:rPr lang="en-US" sz="3600" dirty="0" smtClean="0"/>
              <a:t>There is an optimal       for time and noise respectively</a:t>
            </a:r>
          </a:p>
          <a:p>
            <a:endParaRPr lang="en-US" sz="3600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Noise-time </a:t>
            </a:r>
            <a:r>
              <a:rPr lang="en-US" dirty="0"/>
              <a:t>t</a:t>
            </a:r>
            <a:r>
              <a:rPr lang="en-US" dirty="0" smtClean="0"/>
              <a:t>rade-off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33400" y="1143000"/>
            <a:ext cx="7861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A)</a:t>
            </a:r>
          </a:p>
          <a:p>
            <a:r>
              <a:rPr lang="en-US" sz="3600" dirty="0" smtClean="0"/>
              <a:t>As in the 1 gene case:</a:t>
            </a:r>
            <a:endParaRPr lang="en-US" sz="3600" dirty="0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305" y="2658215"/>
            <a:ext cx="1270000" cy="1028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95600"/>
            <a:ext cx="1333500" cy="4572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85800" y="5713171"/>
            <a:ext cx="8229600" cy="866971"/>
            <a:chOff x="457200" y="5459217"/>
            <a:chExt cx="8229600" cy="866971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57200" y="6324600"/>
              <a:ext cx="8229600" cy="1588"/>
            </a:xfrm>
            <a:prstGeom prst="line">
              <a:avLst/>
            </a:prstGeom>
            <a:ln w="57150" cmpd="sng"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Left Bracket 17"/>
            <p:cNvSpPr/>
            <p:nvPr/>
          </p:nvSpPr>
          <p:spPr>
            <a:xfrm rot="16200000">
              <a:off x="2743204" y="6019798"/>
              <a:ext cx="228601" cy="381002"/>
            </a:xfrm>
            <a:prstGeom prst="leftBracke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ket 18"/>
            <p:cNvSpPr/>
            <p:nvPr/>
          </p:nvSpPr>
          <p:spPr>
            <a:xfrm rot="16200000">
              <a:off x="2247903" y="6021386"/>
              <a:ext cx="228601" cy="381002"/>
            </a:xfrm>
            <a:prstGeom prst="leftBracke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eft Bracket 19"/>
            <p:cNvSpPr/>
            <p:nvPr/>
          </p:nvSpPr>
          <p:spPr>
            <a:xfrm rot="16200000">
              <a:off x="3238507" y="6021386"/>
              <a:ext cx="228601" cy="381002"/>
            </a:xfrm>
            <a:prstGeom prst="leftBracke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Left Bracket 20"/>
            <p:cNvSpPr/>
            <p:nvPr/>
          </p:nvSpPr>
          <p:spPr>
            <a:xfrm rot="16200000">
              <a:off x="3810001" y="6019799"/>
              <a:ext cx="228601" cy="381002"/>
            </a:xfrm>
            <a:prstGeom prst="leftBracke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43206" y="6021388"/>
              <a:ext cx="304800" cy="3048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3905250" y="5459217"/>
              <a:ext cx="304800" cy="3048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355311" y="5764017"/>
              <a:ext cx="560348" cy="382640"/>
            </a:xfrm>
            <a:custGeom>
              <a:avLst/>
              <a:gdLst>
                <a:gd name="connsiteX0" fmla="*/ 560348 w 560348"/>
                <a:gd name="connsiteY0" fmla="*/ 0 h 382640"/>
                <a:gd name="connsiteX1" fmla="*/ 397535 w 560348"/>
                <a:gd name="connsiteY1" fmla="*/ 65130 h 382640"/>
                <a:gd name="connsiteX2" fmla="*/ 251003 w 560348"/>
                <a:gd name="connsiteY2" fmla="*/ 105837 h 382640"/>
                <a:gd name="connsiteX3" fmla="*/ 96330 w 560348"/>
                <a:gd name="connsiteY3" fmla="*/ 154684 h 382640"/>
                <a:gd name="connsiteX4" fmla="*/ 14924 w 560348"/>
                <a:gd name="connsiteY4" fmla="*/ 284945 h 382640"/>
                <a:gd name="connsiteX5" fmla="*/ 6783 w 560348"/>
                <a:gd name="connsiteY5" fmla="*/ 382640 h 38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0348" h="382640">
                  <a:moveTo>
                    <a:pt x="560348" y="0"/>
                  </a:moveTo>
                  <a:cubicBezTo>
                    <a:pt x="504720" y="23745"/>
                    <a:pt x="449092" y="47491"/>
                    <a:pt x="397535" y="65130"/>
                  </a:cubicBezTo>
                  <a:cubicBezTo>
                    <a:pt x="345978" y="82769"/>
                    <a:pt x="301204" y="90911"/>
                    <a:pt x="251003" y="105837"/>
                  </a:cubicBezTo>
                  <a:cubicBezTo>
                    <a:pt x="200802" y="120763"/>
                    <a:pt x="135676" y="124833"/>
                    <a:pt x="96330" y="154684"/>
                  </a:cubicBezTo>
                  <a:cubicBezTo>
                    <a:pt x="56984" y="184535"/>
                    <a:pt x="29849" y="246952"/>
                    <a:pt x="14924" y="284945"/>
                  </a:cubicBezTo>
                  <a:cubicBezTo>
                    <a:pt x="0" y="322938"/>
                    <a:pt x="3391" y="352789"/>
                    <a:pt x="6783" y="382640"/>
                  </a:cubicBezTo>
                </a:path>
              </a:pathLst>
            </a:cu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rot="16200000" flipV="1">
              <a:off x="2576415" y="5702203"/>
              <a:ext cx="562171" cy="76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 descr="latex-image-1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3749" y="5561013"/>
              <a:ext cx="289560" cy="266700"/>
            </a:xfrm>
            <a:prstGeom prst="rect">
              <a:avLst/>
            </a:prstGeom>
          </p:spPr>
        </p:pic>
        <p:pic>
          <p:nvPicPr>
            <p:cNvPr id="30" name="Picture 29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22223" y="5629593"/>
              <a:ext cx="289560" cy="198120"/>
            </a:xfrm>
            <a:prstGeom prst="rect">
              <a:avLst/>
            </a:prstGeom>
          </p:spPr>
        </p:pic>
      </p:grpSp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1180" y="4495800"/>
            <a:ext cx="391160" cy="73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57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Speed of bio-computers is a valid question with tangible biological consequences.</a:t>
            </a:r>
          </a:p>
          <a:p>
            <a:r>
              <a:rPr lang="en-US" dirty="0" smtClean="0"/>
              <a:t>Speed depends on a number of aspects, but also on the parameter values. </a:t>
            </a:r>
          </a:p>
          <a:p>
            <a:r>
              <a:rPr lang="en-US" dirty="0" smtClean="0"/>
              <a:t>Biological computers cannot be understood without also understanding accuracy and the metabolic costs.</a:t>
            </a:r>
          </a:p>
          <a:p>
            <a:r>
              <a:rPr lang="en-US" dirty="0" smtClean="0"/>
              <a:t>A thorough analysis of real systems is </a:t>
            </a:r>
            <a:r>
              <a:rPr lang="en-US" b="1" dirty="0" smtClean="0"/>
              <a:t>very</a:t>
            </a:r>
            <a:r>
              <a:rPr lang="en-US" dirty="0" smtClean="0"/>
              <a:t> complicated. However, I conjecture that the speed-accuracy-cost trade-off </a:t>
            </a:r>
            <a:r>
              <a:rPr lang="en-US" dirty="0" err="1" smtClean="0"/>
              <a:t>generalises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18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85" y="1538501"/>
            <a:ext cx="7886700" cy="234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300" y="870022"/>
            <a:ext cx="8414256" cy="525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60" y="4011756"/>
            <a:ext cx="8788383" cy="190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131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958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0493" y="6488668"/>
            <a:ext cx="782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http://farm4.staticflickr.com/3377/3223087964_1ef16c42c5_b.jpg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72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57931"/>
            <a:ext cx="9182695" cy="36701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46" y="176631"/>
            <a:ext cx="7251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74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3718"/>
            <a:ext cx="9144000" cy="474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07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0"/>
            <a:ext cx="7364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84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12830</TotalTime>
  <Words>787</Words>
  <Application>Microsoft Macintosh PowerPoint</Application>
  <PresentationFormat>On-screen Show (4:3)</PresentationFormat>
  <Paragraphs>165</Paragraphs>
  <Slides>60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Speed of biological computers</vt:lpstr>
      <vt:lpstr>One computer</vt:lpstr>
      <vt:lpstr>2 Computers</vt:lpstr>
      <vt:lpstr>Many computers</vt:lpstr>
      <vt:lpstr>QUESTION</vt:lpstr>
      <vt:lpstr>PowerPoint Presentation</vt:lpstr>
      <vt:lpstr>PowerPoint Presentation</vt:lpstr>
      <vt:lpstr>PowerPoint Presentation</vt:lpstr>
      <vt:lpstr>PowerPoint Presentation</vt:lpstr>
      <vt:lpstr>Example  Random bit generator</vt:lpstr>
      <vt:lpstr>PowerPoint Presentation</vt:lpstr>
      <vt:lpstr>PowerPoint Presentation</vt:lpstr>
      <vt:lpstr>Simple if-then</vt:lpstr>
      <vt:lpstr>&gt;</vt:lpstr>
      <vt:lpstr>PowerPoint Presentation</vt:lpstr>
      <vt:lpstr>Simplest possible model system: binary Gene</vt:lpstr>
      <vt:lpstr>Deterministic model: output signal</vt:lpstr>
      <vt:lpstr>Deterministic model: output signal</vt:lpstr>
      <vt:lpstr>Deterministic model: output signal</vt:lpstr>
      <vt:lpstr>Noise/stochastic fluctuations</vt:lpstr>
      <vt:lpstr>Steady state                                    </vt:lpstr>
      <vt:lpstr>Steady state</vt:lpstr>
      <vt:lpstr>Noise/stochastic fluctuations</vt:lpstr>
      <vt:lpstr>Noise</vt:lpstr>
      <vt:lpstr>Noise-time trade-off </vt:lpstr>
      <vt:lpstr>Noise-time-cost trade-off</vt:lpstr>
      <vt:lpstr>3 genes</vt:lpstr>
      <vt:lpstr>Noise-time trade-off </vt:lpstr>
      <vt:lpstr>Summary</vt:lpstr>
      <vt:lpstr>PowerPoint Presentation</vt:lpstr>
      <vt:lpstr>PowerPoint Presentation</vt:lpstr>
      <vt:lpstr>Organisation of the fim/nan/nag operons</vt:lpstr>
      <vt:lpstr>Speed</vt:lpstr>
      <vt:lpstr>Questions </vt:lpstr>
      <vt:lpstr>Speed</vt:lpstr>
      <vt:lpstr>How about             ?</vt:lpstr>
      <vt:lpstr>Structure</vt:lpstr>
      <vt:lpstr>Parameters</vt:lpstr>
      <vt:lpstr>Do I have a case?</vt:lpstr>
      <vt:lpstr>A very simple example system (simplified representation)</vt:lpstr>
      <vt:lpstr>A very simple example system (full representation)</vt:lpstr>
      <vt:lpstr>PowerPoint Presentation</vt:lpstr>
      <vt:lpstr>PowerPoint Presentation</vt:lpstr>
      <vt:lpstr>Using artificial evolution</vt:lpstr>
      <vt:lpstr>The system: a single gene</vt:lpstr>
      <vt:lpstr>The system</vt:lpstr>
      <vt:lpstr>Deterministic model: output signal</vt:lpstr>
      <vt:lpstr>Deterministic model: output signal</vt:lpstr>
      <vt:lpstr>Deterministic model: output signal</vt:lpstr>
      <vt:lpstr>Noise/stochastic fluctuations</vt:lpstr>
      <vt:lpstr>Steady state                                    </vt:lpstr>
      <vt:lpstr>Steady state</vt:lpstr>
      <vt:lpstr>Noise/stochastic fluctuations</vt:lpstr>
      <vt:lpstr>Noise</vt:lpstr>
      <vt:lpstr>Noise-time trade-off </vt:lpstr>
      <vt:lpstr>Noise-time-cost trade-off</vt:lpstr>
      <vt:lpstr>3 genes</vt:lpstr>
      <vt:lpstr>Noise-time trade-off </vt:lpstr>
      <vt:lpstr>Summary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Smith</dc:creator>
  <cp:lastModifiedBy>Dominique Chu</cp:lastModifiedBy>
  <cp:revision>79</cp:revision>
  <dcterms:created xsi:type="dcterms:W3CDTF">2012-01-01T19:15:29Z</dcterms:created>
  <dcterms:modified xsi:type="dcterms:W3CDTF">2012-04-17T12:21:05Z</dcterms:modified>
</cp:coreProperties>
</file>