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8" r:id="rId4"/>
    <p:sldId id="257" r:id="rId5"/>
    <p:sldId id="260" r:id="rId6"/>
    <p:sldId id="262" r:id="rId7"/>
    <p:sldId id="267" r:id="rId8"/>
    <p:sldId id="268" r:id="rId9"/>
    <p:sldId id="263" r:id="rId10"/>
    <p:sldId id="269" r:id="rId11"/>
    <p:sldId id="261" r:id="rId12"/>
    <p:sldId id="270" r:id="rId13"/>
    <p:sldId id="264" r:id="rId14"/>
    <p:sldId id="265" r:id="rId15"/>
    <p:sldId id="266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2" y="-5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0F5D1-EFEA-42DB-96CD-3F4471EB9652}" type="datetimeFigureOut">
              <a:rPr lang="en-GB" smtClean="0"/>
              <a:pPr/>
              <a:t>16/04/2012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ABD81-EA18-4D0B-8948-F0B3CCB80A2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BD81-EA18-4D0B-8948-F0B3CCB80A26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BD81-EA18-4D0B-8948-F0B3CCB80A2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D1CE-E891-4F05-8253-4504D80B14B3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04DF-5EF4-4BA8-9802-C3585BADCCB7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006B-39D8-4D8D-8962-E1102B92CF88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3DAC-41A1-4747-A5CA-D388DEBD15F9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1E29-20E0-4E19-8D8D-9FA24C3D3309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C756-53AF-4129-A891-DA3A249CBFF8}" type="datetime1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3BFC-274B-4B18-BCFF-E52191FC9B4E}" type="datetime1">
              <a:rPr lang="en-GB" smtClean="0"/>
              <a:t>16/04/2012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9BB2-DCCD-4CDB-B842-49D62B07A228}" type="datetime1">
              <a:rPr lang="en-GB" smtClean="0"/>
              <a:t>16/04/2012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0B10-6404-4F51-B2A5-CB5C0ED9ED70}" type="datetime1">
              <a:rPr lang="en-GB" smtClean="0"/>
              <a:t>16/04/2012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F7AF-DEAB-4C9A-98B7-26BDEF2734E9}" type="datetime1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D92-588A-4FDC-B45F-01BC2190B657}" type="datetime1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8481-A6E5-4E05-9908-34C8620CF2BC}" type="datetime1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BMC 2012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BBC6-3BC8-42F9-9905-030C75236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//upload.wikimedia.org/wikipedia/commons/4/44/Pmdsgdbhxdfgb2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332656"/>
            <a:ext cx="6408712" cy="1181993"/>
          </a:xfrm>
        </p:spPr>
        <p:txBody>
          <a:bodyPr>
            <a:noAutofit/>
          </a:bodyPr>
          <a:lstStyle/>
          <a:p>
            <a:r>
              <a:rPr lang="en-GB" sz="1800" dirty="0" smtClean="0"/>
              <a:t>2012 British Mathematical Colloquium (BMC), University of Kent</a:t>
            </a:r>
            <a:br>
              <a:rPr lang="en-GB" sz="1800" dirty="0" smtClean="0"/>
            </a:br>
            <a:r>
              <a:rPr lang="en-GB" sz="1800" dirty="0" smtClean="0"/>
              <a:t>Workshop on </a:t>
            </a:r>
            <a:r>
              <a:rPr lang="en-GB" sz="1800" i="1" dirty="0" smtClean="0"/>
              <a:t>Turing’s Legacy in Mathematics &amp; Computer Science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17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April 2012</a:t>
            </a: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7272808" cy="230425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Introduction: The Limits to Computation</a:t>
            </a:r>
          </a:p>
          <a:p>
            <a:r>
              <a:rPr lang="en-GB" dirty="0" smtClean="0"/>
              <a:t>Greg </a:t>
            </a:r>
            <a:r>
              <a:rPr lang="en-GB" dirty="0" err="1" smtClean="0"/>
              <a:t>Michaelson</a:t>
            </a:r>
            <a:endParaRPr lang="en-GB" dirty="0" smtClean="0"/>
          </a:p>
          <a:p>
            <a:r>
              <a:rPr lang="en-GB" dirty="0" smtClean="0"/>
              <a:t>School of Mathematical &amp; Computer Sciences</a:t>
            </a:r>
          </a:p>
          <a:p>
            <a:r>
              <a:rPr lang="en-GB" dirty="0" err="1" smtClean="0"/>
              <a:t>Heriot</a:t>
            </a:r>
            <a:r>
              <a:rPr lang="en-GB" dirty="0" smtClean="0"/>
              <a:t>-Watt University</a:t>
            </a:r>
            <a:endParaRPr lang="en-GB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4813"/>
            <a:ext cx="1439862" cy="12239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</a:t>
            </a:r>
            <a:r>
              <a:rPr lang="en-GB" dirty="0" smtClean="0"/>
              <a:t>-Calculus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>
            <a:noAutofit/>
          </a:bodyPr>
          <a:lstStyle/>
          <a:p>
            <a:r>
              <a:rPr lang="el-GR" dirty="0" smtClean="0"/>
              <a:t>λ</a:t>
            </a:r>
            <a:r>
              <a:rPr lang="en-GB" dirty="0" smtClean="0"/>
              <a:t> expression is in normal form if no more </a:t>
            </a:r>
            <a:r>
              <a:rPr lang="el-GR" dirty="0" smtClean="0"/>
              <a:t>β</a:t>
            </a:r>
            <a:r>
              <a:rPr lang="en-GB" dirty="0" smtClean="0"/>
              <a:t> reductions apply</a:t>
            </a:r>
          </a:p>
          <a:p>
            <a:r>
              <a:rPr lang="en-GB" dirty="0" err="1" smtClean="0"/>
              <a:t>entscheidungsproblem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</a:t>
            </a:r>
          </a:p>
          <a:p>
            <a:pPr lvl="1">
              <a:buNone/>
            </a:pPr>
            <a:r>
              <a:rPr lang="en-GB" dirty="0" smtClean="0"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does arbitrary </a:t>
            </a:r>
            <a:r>
              <a:rPr lang="el-GR" sz="2800" dirty="0" smtClean="0"/>
              <a:t>λ</a:t>
            </a:r>
            <a:r>
              <a:rPr lang="en-GB" sz="2800" dirty="0" smtClean="0"/>
              <a:t> expression have a normal form?</a:t>
            </a:r>
            <a:endParaRPr lang="en-GB" sz="2800" dirty="0" smtClean="0">
              <a:sym typeface="Wingdings" pitchFamily="2" charset="2"/>
            </a:endParaRPr>
          </a:p>
          <a:p>
            <a:r>
              <a:rPr lang="en-GB" dirty="0" err="1" smtClean="0"/>
              <a:t>undecidable</a:t>
            </a:r>
            <a:endParaRPr lang="en-GB" dirty="0" smtClean="0"/>
          </a:p>
          <a:p>
            <a:r>
              <a:rPr lang="en-GB" dirty="0" err="1" smtClean="0"/>
              <a:t>diagonalisation</a:t>
            </a:r>
            <a:r>
              <a:rPr lang="en-GB" dirty="0" smtClean="0"/>
              <a:t> + contradiction</a:t>
            </a:r>
          </a:p>
        </p:txBody>
      </p:sp>
      <p:pic>
        <p:nvPicPr>
          <p:cNvPr id="5" name="Picture 4" descr="http://www.mathresources.com/products/mathresource/dictionary/thumbs/chur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9657" y="1412776"/>
            <a:ext cx="2612690" cy="403244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Church-Turing Thesis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Turing(1936):</a:t>
            </a:r>
          </a:p>
          <a:p>
            <a:pPr lvl="1">
              <a:buNone/>
            </a:pPr>
            <a:r>
              <a:rPr lang="en-GB" i="1" dirty="0" smtClean="0"/>
              <a:t>In a recent paper Alonzo Church has introduced an idea of "effective calculability", which is equivalent to my "computability", but is very differently defined. Church also reaches similar conclusions about the </a:t>
            </a:r>
            <a:r>
              <a:rPr lang="en-GB" i="1" dirty="0" err="1" smtClean="0"/>
              <a:t>Entscheidungsproblem</a:t>
            </a:r>
            <a:r>
              <a:rPr lang="en-GB" i="1" dirty="0" smtClean="0"/>
              <a:t>. The proof of equivalence between "computability“ and "effective calculability" is outlined in an appendix to the present paper.</a:t>
            </a:r>
          </a:p>
          <a:p>
            <a:pPr>
              <a:buNone/>
            </a:pPr>
            <a:endParaRPr lang="en-GB" sz="2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Church-Turing Thesis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GB" i="1" dirty="0" smtClean="0"/>
              <a:t>To show that every </a:t>
            </a:r>
            <a:r>
              <a:rPr lang="el-GR" dirty="0" smtClean="0"/>
              <a:t>λ</a:t>
            </a:r>
            <a:r>
              <a:rPr lang="en-GB" i="1" dirty="0" smtClean="0"/>
              <a:t>-definable sequence </a:t>
            </a:r>
            <a:r>
              <a:rPr lang="el-GR" i="1" dirty="0" smtClean="0"/>
              <a:t>γ</a:t>
            </a:r>
            <a:r>
              <a:rPr lang="en-GB" i="1" dirty="0" smtClean="0"/>
              <a:t> is computable, we have to show how to construct a machine to compute </a:t>
            </a:r>
            <a:r>
              <a:rPr lang="el-GR" i="1" dirty="0" smtClean="0"/>
              <a:t>γ</a:t>
            </a:r>
            <a:r>
              <a:rPr lang="en-GB" i="1" dirty="0" smtClean="0"/>
              <a:t>....</a:t>
            </a:r>
          </a:p>
          <a:p>
            <a:pPr lvl="1">
              <a:buNone/>
            </a:pPr>
            <a:r>
              <a:rPr lang="en-GB" i="1" dirty="0" smtClean="0"/>
              <a:t>To prove that every computable sequence </a:t>
            </a:r>
            <a:r>
              <a:rPr lang="el-GR" i="1" dirty="0" smtClean="0"/>
              <a:t>γ</a:t>
            </a:r>
            <a:r>
              <a:rPr lang="en-GB" i="1" dirty="0" smtClean="0"/>
              <a:t> is </a:t>
            </a:r>
            <a:r>
              <a:rPr lang="el-GR" i="1" dirty="0" smtClean="0"/>
              <a:t>λ</a:t>
            </a:r>
            <a:r>
              <a:rPr lang="en-GB" i="1" dirty="0" smtClean="0"/>
              <a:t>-definable, we must show how to find a formula M</a:t>
            </a:r>
            <a:r>
              <a:rPr lang="el-GR" i="1" baseline="-25000" dirty="0" smtClean="0"/>
              <a:t>γ</a:t>
            </a:r>
            <a:r>
              <a:rPr lang="en-GB" i="1" dirty="0" smtClean="0"/>
              <a:t> such that, for all integers n,</a:t>
            </a:r>
          </a:p>
          <a:p>
            <a:pPr lvl="3">
              <a:buNone/>
            </a:pPr>
            <a:r>
              <a:rPr lang="en-GB" sz="2800" dirty="0" smtClean="0"/>
              <a:t>{</a:t>
            </a:r>
            <a:r>
              <a:rPr lang="en-GB" sz="2800" i="1" dirty="0" smtClean="0"/>
              <a:t>M</a:t>
            </a:r>
            <a:r>
              <a:rPr lang="el-GR" sz="2800" i="1" baseline="-25000" dirty="0" smtClean="0"/>
              <a:t>γ</a:t>
            </a:r>
            <a:r>
              <a:rPr lang="en-GB" sz="2800" dirty="0" smtClean="0"/>
              <a:t>}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err="1" smtClean="0"/>
              <a:t>N</a:t>
            </a:r>
            <a:r>
              <a:rPr lang="en-GB" sz="2800" i="1" baseline="-25000" dirty="0" err="1" smtClean="0"/>
              <a:t>n</a:t>
            </a:r>
            <a:r>
              <a:rPr lang="en-GB" sz="2800" dirty="0" smtClean="0"/>
              <a:t>)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conv</a:t>
            </a:r>
            <a:r>
              <a:rPr lang="en-GB" sz="2800" i="1" dirty="0" smtClean="0"/>
              <a:t> N</a:t>
            </a:r>
            <a:r>
              <a:rPr lang="en-GB" sz="2800" i="1" baseline="-25000" dirty="0" smtClean="0"/>
              <a:t>1+</a:t>
            </a:r>
            <a:r>
              <a:rPr lang="el-GR" sz="2800" i="1" baseline="-25000" dirty="0" smtClean="0"/>
              <a:t>φγ</a:t>
            </a:r>
            <a:r>
              <a:rPr lang="en-GB" sz="2800" i="1" baseline="-25000" dirty="0" smtClean="0"/>
              <a:t>(n)</a:t>
            </a:r>
            <a:r>
              <a:rPr lang="en-GB" sz="2800" i="1" dirty="0" smtClean="0"/>
              <a:t>...</a:t>
            </a:r>
          </a:p>
          <a:p>
            <a:pPr lvl="2">
              <a:buNone/>
            </a:pPr>
            <a:endParaRPr lang="en-GB" sz="2800" i="1" dirty="0" smtClean="0"/>
          </a:p>
          <a:p>
            <a:pPr lvl="2">
              <a:buNone/>
            </a:pPr>
            <a:r>
              <a:rPr lang="en-GB" sz="2800" i="1" dirty="0" smtClean="0"/>
              <a:t>i.e. M</a:t>
            </a:r>
            <a:r>
              <a:rPr lang="el-GR" sz="2800" i="1" baseline="-25000" dirty="0" smtClean="0"/>
              <a:t>γ</a:t>
            </a:r>
            <a:r>
              <a:rPr lang="en-GB" sz="2800" i="1" baseline="-25000" dirty="0" smtClean="0"/>
              <a:t> </a:t>
            </a:r>
            <a:r>
              <a:rPr lang="en-GB" sz="2800" dirty="0" smtClean="0"/>
              <a:t>is a</a:t>
            </a:r>
            <a:r>
              <a:rPr lang="en-GB" sz="2800" i="1" dirty="0" smtClean="0"/>
              <a:t> </a:t>
            </a:r>
            <a:r>
              <a:rPr lang="el-GR" sz="2800" dirty="0" smtClean="0"/>
              <a:t>λ</a:t>
            </a:r>
            <a:r>
              <a:rPr lang="en-GB" sz="2800" dirty="0" smtClean="0"/>
              <a:t> expression that behaves like machine </a:t>
            </a:r>
            <a:r>
              <a:rPr lang="el-GR" sz="2800" i="1" dirty="0" smtClean="0"/>
              <a:t>γ</a:t>
            </a:r>
            <a:r>
              <a:rPr lang="en-GB" sz="2800" i="1" dirty="0" smtClean="0"/>
              <a:t> </a:t>
            </a:r>
            <a:r>
              <a:rPr lang="en-GB" sz="2800" dirty="0" smtClean="0"/>
              <a:t>on input </a:t>
            </a:r>
            <a:r>
              <a:rPr lang="en-GB" sz="2800" i="1" dirty="0" err="1" smtClean="0"/>
              <a:t>N</a:t>
            </a:r>
            <a:r>
              <a:rPr lang="en-GB" sz="2800" i="1" baseline="-25000" dirty="0" err="1" smtClean="0"/>
              <a:t>n</a:t>
            </a:r>
            <a:endParaRPr lang="en-GB" sz="2800" i="1" baseline="-25000" dirty="0" smtClean="0"/>
          </a:p>
          <a:p>
            <a:pPr>
              <a:buNone/>
            </a:pPr>
            <a:endParaRPr lang="en-GB" sz="2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Church-Turing Thesis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all models of computability are equivalent:</a:t>
            </a:r>
          </a:p>
          <a:p>
            <a:pPr lvl="1"/>
            <a:r>
              <a:rPr lang="en-GB" dirty="0" smtClean="0"/>
              <a:t>can translate any instance of one model into an instance of any other model</a:t>
            </a:r>
          </a:p>
          <a:p>
            <a:pPr lvl="1"/>
            <a:r>
              <a:rPr lang="en-GB" dirty="0" smtClean="0"/>
              <a:t>can construct an interpreter for any model in any other model</a:t>
            </a:r>
          </a:p>
          <a:p>
            <a:r>
              <a:rPr lang="en-GB" dirty="0" smtClean="0"/>
              <a:t>formal results for any model have equivalences in any other model</a:t>
            </a:r>
          </a:p>
          <a:p>
            <a:r>
              <a:rPr lang="en-GB" dirty="0" smtClean="0"/>
              <a:t>applies to idealised:</a:t>
            </a:r>
          </a:p>
          <a:p>
            <a:pPr lvl="1"/>
            <a:r>
              <a:rPr lang="en-GB" dirty="0" smtClean="0"/>
              <a:t>von Neumann machines</a:t>
            </a:r>
          </a:p>
          <a:p>
            <a:pPr lvl="1"/>
            <a:r>
              <a:rPr lang="en-GB" dirty="0" smtClean="0"/>
              <a:t>programming languages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Logical Challenges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there are formal models of computability in which </a:t>
            </a:r>
            <a:r>
              <a:rPr lang="en-GB" dirty="0" err="1" smtClean="0"/>
              <a:t>undecidable</a:t>
            </a:r>
            <a:r>
              <a:rPr lang="en-GB" dirty="0" smtClean="0"/>
              <a:t> properties of TMs are decidable</a:t>
            </a:r>
          </a:p>
          <a:p>
            <a:r>
              <a:rPr lang="en-GB" dirty="0" smtClean="0"/>
              <a:t>Wegner (</a:t>
            </a:r>
            <a:r>
              <a:rPr lang="en-GB" dirty="0" smtClean="0"/>
              <a:t>1997)</a:t>
            </a:r>
            <a:endParaRPr lang="en-GB" dirty="0" smtClean="0"/>
          </a:p>
          <a:p>
            <a:pPr lvl="1"/>
            <a:r>
              <a:rPr lang="en-GB" dirty="0" smtClean="0"/>
              <a:t> TM tape can’t change under external influence during computation</a:t>
            </a:r>
          </a:p>
          <a:p>
            <a:pPr lvl="1"/>
            <a:r>
              <a:rPr lang="en-GB" dirty="0" smtClean="0"/>
              <a:t>interaction machines </a:t>
            </a:r>
          </a:p>
          <a:p>
            <a:r>
              <a:rPr lang="en-GB" dirty="0" smtClean="0"/>
              <a:t>Wegner &amp; </a:t>
            </a:r>
            <a:r>
              <a:rPr lang="en-GB" dirty="0" err="1" smtClean="0"/>
              <a:t>Eberbach</a:t>
            </a:r>
            <a:r>
              <a:rPr lang="en-GB" dirty="0" smtClean="0"/>
              <a:t> (2004)</a:t>
            </a:r>
          </a:p>
          <a:p>
            <a:pPr lvl="1"/>
            <a:r>
              <a:rPr lang="el-GR" dirty="0" smtClean="0"/>
              <a:t>π</a:t>
            </a:r>
            <a:r>
              <a:rPr lang="en-GB" dirty="0" smtClean="0"/>
              <a:t> calculus</a:t>
            </a:r>
          </a:p>
          <a:p>
            <a:pPr lvl="1"/>
            <a:r>
              <a:rPr lang="en-GB" dirty="0" smtClean="0"/>
              <a:t>$ calculus = </a:t>
            </a:r>
            <a:r>
              <a:rPr lang="el-GR" dirty="0" smtClean="0"/>
              <a:t>π</a:t>
            </a:r>
            <a:r>
              <a:rPr lang="en-GB" dirty="0" smtClean="0"/>
              <a:t> calculus + von Neumann/</a:t>
            </a:r>
            <a:r>
              <a:rPr lang="en-GB" dirty="0" err="1" smtClean="0"/>
              <a:t>Morgernstern</a:t>
            </a:r>
            <a:r>
              <a:rPr lang="en-GB" dirty="0" smtClean="0"/>
              <a:t> utility functions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Challenges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physical systems for which </a:t>
            </a:r>
            <a:r>
              <a:rPr lang="en-GB" dirty="0" err="1" smtClean="0"/>
              <a:t>undecidable</a:t>
            </a:r>
            <a:r>
              <a:rPr lang="en-GB" dirty="0" smtClean="0"/>
              <a:t> properties of TMs are decidable</a:t>
            </a:r>
          </a:p>
          <a:p>
            <a:pPr lvl="1"/>
            <a:r>
              <a:rPr lang="en-GB" dirty="0" smtClean="0"/>
              <a:t>accelerating TMs - Copeland (2001)</a:t>
            </a:r>
          </a:p>
          <a:p>
            <a:pPr lvl="1"/>
            <a:r>
              <a:rPr lang="en-GB" dirty="0" err="1" smtClean="0"/>
              <a:t>Malament</a:t>
            </a:r>
            <a:r>
              <a:rPr lang="en-GB" dirty="0" smtClean="0"/>
              <a:t>-Hogarth space-time computation(1992)  - </a:t>
            </a:r>
            <a:r>
              <a:rPr lang="en-GB" dirty="0" err="1" smtClean="0"/>
              <a:t>Etesi</a:t>
            </a:r>
            <a:r>
              <a:rPr lang="en-GB" dirty="0" smtClean="0"/>
              <a:t> &amp; </a:t>
            </a:r>
            <a:r>
              <a:rPr lang="en-GB" dirty="0" err="1" smtClean="0"/>
              <a:t>Nemeti</a:t>
            </a:r>
            <a:r>
              <a:rPr lang="en-GB" dirty="0" smtClean="0"/>
              <a:t> (2002)</a:t>
            </a:r>
          </a:p>
          <a:p>
            <a:pPr lvl="1"/>
            <a:r>
              <a:rPr lang="en-GB" dirty="0" smtClean="0"/>
              <a:t>analogue/real number computing </a:t>
            </a:r>
          </a:p>
          <a:p>
            <a:pPr lvl="2"/>
            <a:r>
              <a:rPr lang="en-GB" sz="2800" dirty="0" err="1" smtClean="0"/>
              <a:t>Analog</a:t>
            </a:r>
            <a:r>
              <a:rPr lang="en-GB" sz="2800" dirty="0" smtClean="0"/>
              <a:t> X machines – </a:t>
            </a:r>
            <a:r>
              <a:rPr lang="en-GB" sz="2800" dirty="0" err="1" smtClean="0"/>
              <a:t>Stannett</a:t>
            </a:r>
            <a:r>
              <a:rPr lang="en-GB" sz="2800" dirty="0" smtClean="0"/>
              <a:t> (1990)</a:t>
            </a:r>
          </a:p>
          <a:p>
            <a:pPr lvl="2"/>
            <a:r>
              <a:rPr lang="en-GB" sz="2800" dirty="0" err="1" smtClean="0"/>
              <a:t>da</a:t>
            </a:r>
            <a:r>
              <a:rPr lang="en-GB" sz="2800" dirty="0" smtClean="0"/>
              <a:t> Costa &amp; </a:t>
            </a:r>
            <a:r>
              <a:rPr lang="en-GB" sz="2800" dirty="0" err="1" smtClean="0"/>
              <a:t>Doria</a:t>
            </a:r>
            <a:r>
              <a:rPr lang="en-GB" sz="2800" dirty="0" smtClean="0"/>
              <a:t> (2009)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Challengers Challenged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lots of people, including </a:t>
            </a:r>
            <a:r>
              <a:rPr lang="en-GB" dirty="0" err="1" smtClean="0"/>
              <a:t>Cockshott</a:t>
            </a:r>
            <a:r>
              <a:rPr lang="en-GB" dirty="0" smtClean="0"/>
              <a:t>, Mackenzie </a:t>
            </a:r>
            <a:r>
              <a:rPr lang="en-GB" dirty="0" smtClean="0"/>
              <a:t>&amp; </a:t>
            </a:r>
            <a:r>
              <a:rPr lang="en-GB" dirty="0" err="1" smtClean="0"/>
              <a:t>Michaelson</a:t>
            </a:r>
            <a:r>
              <a:rPr lang="en-GB" dirty="0" smtClean="0"/>
              <a:t> (</a:t>
            </a:r>
            <a:r>
              <a:rPr lang="en-GB" dirty="0" smtClean="0"/>
              <a:t>2012)</a:t>
            </a:r>
            <a:endParaRPr lang="en-GB" dirty="0" smtClean="0"/>
          </a:p>
          <a:p>
            <a:r>
              <a:rPr lang="en-GB" dirty="0" smtClean="0"/>
              <a:t>what are the concrete:</a:t>
            </a:r>
          </a:p>
          <a:p>
            <a:pPr lvl="1"/>
            <a:r>
              <a:rPr lang="en-GB" dirty="0" smtClean="0"/>
              <a:t>TM </a:t>
            </a:r>
            <a:r>
              <a:rPr lang="en-GB" dirty="0" err="1" smtClean="0"/>
              <a:t>undecidable</a:t>
            </a:r>
            <a:r>
              <a:rPr lang="en-GB" dirty="0" smtClean="0"/>
              <a:t> problems which are now semi-decidable?</a:t>
            </a:r>
          </a:p>
          <a:p>
            <a:pPr lvl="1"/>
            <a:r>
              <a:rPr lang="en-GB" dirty="0" smtClean="0"/>
              <a:t>TM semi-decidable problems which are now decidable?</a:t>
            </a:r>
          </a:p>
          <a:p>
            <a:pPr lvl="1"/>
            <a:r>
              <a:rPr lang="en-GB" dirty="0" smtClean="0"/>
              <a:t>TM </a:t>
            </a:r>
            <a:r>
              <a:rPr lang="en-GB" dirty="0" err="1" smtClean="0"/>
              <a:t>undecidable</a:t>
            </a:r>
            <a:r>
              <a:rPr lang="en-GB" dirty="0" smtClean="0"/>
              <a:t> problems which are now decidable?</a:t>
            </a:r>
          </a:p>
          <a:p>
            <a:pPr lvl="1"/>
            <a:r>
              <a:rPr lang="en-GB" dirty="0" smtClean="0"/>
              <a:t>canonical/defining instances of the above?</a:t>
            </a:r>
          </a:p>
          <a:p>
            <a:r>
              <a:rPr lang="en-GB" dirty="0" smtClean="0"/>
              <a:t>can it actually be built?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dirty="0" smtClean="0"/>
              <a:t>A. </a:t>
            </a:r>
            <a:r>
              <a:rPr lang="en-GB" sz="1600" dirty="0" smtClean="0"/>
              <a:t>D. Irvine, </a:t>
            </a:r>
            <a:r>
              <a:rPr lang="en-GB" sz="1600" dirty="0" smtClean="0"/>
              <a:t>"Russell's Paradox", </a:t>
            </a:r>
            <a:r>
              <a:rPr lang="en-GB" sz="1600" i="1" dirty="0" smtClean="0"/>
              <a:t>The Stanford </a:t>
            </a:r>
            <a:r>
              <a:rPr lang="en-GB" sz="1600" i="1" dirty="0" err="1" smtClean="0"/>
              <a:t>Encyclopedia</a:t>
            </a:r>
            <a:r>
              <a:rPr lang="en-GB" sz="1600" i="1" dirty="0" smtClean="0"/>
              <a:t> of Philosophy (Summer 2009 Edition)</a:t>
            </a:r>
            <a:r>
              <a:rPr lang="en-GB" sz="1600" dirty="0" smtClean="0"/>
              <a:t>, Edward N. </a:t>
            </a:r>
            <a:r>
              <a:rPr lang="en-GB" sz="1600" dirty="0" err="1" smtClean="0"/>
              <a:t>Zalta</a:t>
            </a:r>
            <a:r>
              <a:rPr lang="en-GB" sz="1600" dirty="0" smtClean="0"/>
              <a:t> (ed.), URL = &lt;http://plato.stanford.edu/archives/sum2009/entries/russell-paradox</a:t>
            </a:r>
            <a:r>
              <a:rPr lang="en-GB" sz="1600" dirty="0" smtClean="0"/>
              <a:t>/&gt;.</a:t>
            </a:r>
          </a:p>
          <a:p>
            <a:pPr>
              <a:buNone/>
            </a:pPr>
            <a:r>
              <a:rPr lang="en-GB" sz="1600" dirty="0" smtClean="0"/>
              <a:t>A. N. Whitehead </a:t>
            </a:r>
            <a:r>
              <a:rPr lang="en-GB" sz="1600" dirty="0" smtClean="0"/>
              <a:t>and </a:t>
            </a:r>
            <a:r>
              <a:rPr lang="en-GB" sz="1600" dirty="0" smtClean="0"/>
              <a:t>B. </a:t>
            </a:r>
            <a:r>
              <a:rPr lang="en-GB" sz="1600" dirty="0" smtClean="0"/>
              <a:t>Russell. </a:t>
            </a:r>
            <a:r>
              <a:rPr lang="en-GB" sz="1600" i="1" dirty="0" smtClean="0"/>
              <a:t>Principia </a:t>
            </a:r>
            <a:r>
              <a:rPr lang="en-GB" sz="1600" i="1" dirty="0" err="1" smtClean="0"/>
              <a:t>Mathematica</a:t>
            </a:r>
            <a:r>
              <a:rPr lang="en-GB" sz="1600" dirty="0" smtClean="0"/>
              <a:t>, 3 </a:t>
            </a:r>
            <a:r>
              <a:rPr lang="en-GB" sz="1600" dirty="0" err="1" smtClean="0"/>
              <a:t>vols</a:t>
            </a:r>
            <a:r>
              <a:rPr lang="en-GB" sz="1600" dirty="0" smtClean="0"/>
              <a:t>, Cambridge University Press, 1910, 1912, and 1913. Second edition, 1925 (Vol. 1), 1927 (</a:t>
            </a:r>
            <a:r>
              <a:rPr lang="en-GB" sz="1600" dirty="0" err="1" smtClean="0"/>
              <a:t>Vols</a:t>
            </a:r>
            <a:r>
              <a:rPr lang="en-GB" sz="1600" dirty="0" smtClean="0"/>
              <a:t> 2, 3). </a:t>
            </a:r>
            <a:endParaRPr lang="en-GB" sz="1600" dirty="0" smtClean="0"/>
          </a:p>
          <a:p>
            <a:pPr>
              <a:buNone/>
            </a:pPr>
            <a:r>
              <a:rPr lang="en-GB" sz="1600" dirty="0" smtClean="0"/>
              <a:t>R. Zach, </a:t>
            </a:r>
            <a:r>
              <a:rPr lang="en-GB" sz="1600" dirty="0" smtClean="0"/>
              <a:t>"Hilbert's Program", </a:t>
            </a:r>
            <a:r>
              <a:rPr lang="en-GB" sz="1600" i="1" dirty="0" smtClean="0"/>
              <a:t>The Stanford </a:t>
            </a:r>
            <a:r>
              <a:rPr lang="en-GB" sz="1600" i="1" dirty="0" err="1" smtClean="0"/>
              <a:t>Encyclopedia</a:t>
            </a:r>
            <a:r>
              <a:rPr lang="en-GB" sz="1600" i="1" dirty="0" smtClean="0"/>
              <a:t> of Philosophy (Spring 2009 Edition)</a:t>
            </a:r>
            <a:r>
              <a:rPr lang="en-GB" sz="1600" dirty="0" smtClean="0"/>
              <a:t>, Edward N. </a:t>
            </a:r>
            <a:r>
              <a:rPr lang="en-GB" sz="1600" dirty="0" err="1" smtClean="0"/>
              <a:t>Zalta</a:t>
            </a:r>
            <a:r>
              <a:rPr lang="en-GB" sz="1600" dirty="0" smtClean="0"/>
              <a:t> (ed.), URL = &lt;http://plato.stanford.edu/archives/spr2009/entries/hilbert-program</a:t>
            </a:r>
            <a:r>
              <a:rPr lang="en-GB" sz="1600" dirty="0" smtClean="0"/>
              <a:t>/&gt;.</a:t>
            </a:r>
          </a:p>
          <a:p>
            <a:pPr>
              <a:buNone/>
            </a:pPr>
            <a:r>
              <a:rPr lang="en-GB" sz="1600" dirty="0" smtClean="0"/>
              <a:t>K. </a:t>
            </a:r>
            <a:r>
              <a:rPr lang="en-GB" sz="1600" dirty="0" err="1" smtClean="0"/>
              <a:t>Godel</a:t>
            </a:r>
            <a:r>
              <a:rPr lang="en-GB" sz="1600" dirty="0" smtClean="0"/>
              <a:t>, 1992. </a:t>
            </a:r>
            <a:r>
              <a:rPr lang="en-GB" sz="1600" i="1" dirty="0" smtClean="0"/>
              <a:t>On Formally </a:t>
            </a:r>
            <a:r>
              <a:rPr lang="en-GB" sz="1600" i="1" dirty="0" err="1" smtClean="0"/>
              <a:t>Undecidable</a:t>
            </a:r>
            <a:r>
              <a:rPr lang="en-GB" sz="1600" i="1" dirty="0" smtClean="0"/>
              <a:t> Propositions Of Principia </a:t>
            </a:r>
            <a:r>
              <a:rPr lang="en-GB" sz="1600" i="1" dirty="0" err="1" smtClean="0"/>
              <a:t>Mathematica</a:t>
            </a:r>
            <a:r>
              <a:rPr lang="en-GB" sz="1600" i="1" dirty="0" smtClean="0"/>
              <a:t> And Related Systems</a:t>
            </a:r>
            <a:r>
              <a:rPr lang="en-GB" sz="1600" dirty="0" smtClean="0"/>
              <a:t>, tr. B. Meltzer, with a comprehensive introduction by Richard Braithwaite. Dover reprint of the 1962 Basic Books edition</a:t>
            </a:r>
            <a:r>
              <a:rPr lang="en-GB" sz="1600" dirty="0" smtClean="0"/>
              <a:t>.</a:t>
            </a:r>
          </a:p>
          <a:p>
            <a:pPr>
              <a:buNone/>
            </a:pPr>
            <a:r>
              <a:rPr lang="en-GB" sz="1600" dirty="0" smtClean="0"/>
              <a:t>A. M. Turing</a:t>
            </a:r>
            <a:r>
              <a:rPr lang="en-GB" sz="1600" dirty="0" smtClean="0"/>
              <a:t>, "On computable numbers, with an application to the </a:t>
            </a:r>
            <a:r>
              <a:rPr lang="en-GB" sz="1600" dirty="0" err="1" smtClean="0"/>
              <a:t>Entscheidungsproblem</a:t>
            </a:r>
            <a:r>
              <a:rPr lang="en-GB" sz="1600" dirty="0" smtClean="0"/>
              <a:t>", </a:t>
            </a:r>
            <a:r>
              <a:rPr lang="en-GB" sz="1600" i="1" dirty="0" smtClean="0"/>
              <a:t>Proceedings of the London Mathematical Society</a:t>
            </a:r>
            <a:r>
              <a:rPr lang="en-GB" sz="1600" dirty="0" smtClean="0"/>
              <a:t>, Series 2, 42 (1937), pp 230–265</a:t>
            </a:r>
            <a:r>
              <a:rPr lang="en-GB" sz="1600" dirty="0" smtClean="0"/>
              <a:t>.</a:t>
            </a:r>
          </a:p>
          <a:p>
            <a:pPr>
              <a:buNone/>
            </a:pPr>
            <a:r>
              <a:rPr lang="en-GB" sz="1600" dirty="0" smtClean="0"/>
              <a:t>A. Church</a:t>
            </a:r>
            <a:r>
              <a:rPr lang="en-GB" sz="1600" dirty="0" smtClean="0"/>
              <a:t>, "An unsolvable problem of elementary number theory", </a:t>
            </a:r>
            <a:r>
              <a:rPr lang="en-GB" sz="1600" i="1" dirty="0" smtClean="0"/>
              <a:t>American Journal of Mathematics</a:t>
            </a:r>
            <a:r>
              <a:rPr lang="en-GB" sz="1600" dirty="0" smtClean="0"/>
              <a:t>, 58 (1936), pp </a:t>
            </a:r>
            <a:r>
              <a:rPr lang="en-GB" sz="1600" dirty="0" smtClean="0"/>
              <a:t>345–363</a:t>
            </a:r>
          </a:p>
          <a:p>
            <a:pPr>
              <a:buNone/>
            </a:pPr>
            <a:r>
              <a:rPr lang="en-GB" sz="1600" dirty="0" smtClean="0"/>
              <a:t>P. Wegner, “Why interaction is more powerful than algorithms”, </a:t>
            </a:r>
            <a:r>
              <a:rPr lang="en-GB" sz="1600" i="1" dirty="0" smtClean="0"/>
              <a:t>Communications of the ACM</a:t>
            </a:r>
            <a:r>
              <a:rPr lang="en-GB" sz="1600" dirty="0" smtClean="0"/>
              <a:t>, Vol. 40, Issue 5,  pp80-91,  May 1997</a:t>
            </a:r>
          </a:p>
          <a:p>
            <a:pPr>
              <a:buNone/>
            </a:pPr>
            <a:r>
              <a:rPr lang="en-GB" sz="1600" dirty="0" smtClean="0"/>
              <a:t>P. Wegner and E.  </a:t>
            </a:r>
            <a:r>
              <a:rPr lang="en-GB" sz="1600" dirty="0" err="1" smtClean="0"/>
              <a:t>Eberbach</a:t>
            </a:r>
            <a:r>
              <a:rPr lang="en-GB" sz="1600" dirty="0" smtClean="0"/>
              <a:t>, “New </a:t>
            </a:r>
            <a:r>
              <a:rPr lang="en-GB" sz="1600" dirty="0" smtClean="0"/>
              <a:t>Models of </a:t>
            </a:r>
            <a:r>
              <a:rPr lang="en-GB" sz="1600" dirty="0" smtClean="0"/>
              <a:t>Computation”, </a:t>
            </a:r>
            <a:r>
              <a:rPr lang="en-GB" sz="1600" i="1" dirty="0" smtClean="0"/>
              <a:t>Computer Journal</a:t>
            </a:r>
            <a:r>
              <a:rPr lang="en-GB" sz="1600" dirty="0" smtClean="0"/>
              <a:t>, vol.47, no.1, 2004, 4-9. </a:t>
            </a:r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dirty="0" smtClean="0"/>
              <a:t>P. B</a:t>
            </a:r>
            <a:r>
              <a:rPr lang="en-GB" sz="1600" dirty="0" smtClean="0"/>
              <a:t>. </a:t>
            </a:r>
            <a:r>
              <a:rPr lang="en-GB" sz="1600" dirty="0" smtClean="0"/>
              <a:t>J. Copeland, ”Accelerating </a:t>
            </a:r>
            <a:r>
              <a:rPr lang="en-GB" sz="1600" dirty="0" smtClean="0"/>
              <a:t>Turing </a:t>
            </a:r>
            <a:r>
              <a:rPr lang="en-GB" sz="1600" dirty="0" err="1" smtClean="0"/>
              <a:t>Machines”</a:t>
            </a:r>
            <a:r>
              <a:rPr lang="en-GB" sz="1600" i="1" dirty="0" err="1" smtClean="0"/>
              <a:t>Minds</a:t>
            </a:r>
            <a:r>
              <a:rPr lang="en-GB" sz="1600" i="1" dirty="0" smtClean="0"/>
              <a:t> </a:t>
            </a:r>
            <a:r>
              <a:rPr lang="en-GB" sz="1600" i="1" dirty="0" smtClean="0"/>
              <a:t>and Machines </a:t>
            </a:r>
            <a:r>
              <a:rPr lang="en-GB" sz="1600" dirty="0" smtClean="0"/>
              <a:t>12: 281–301, </a:t>
            </a:r>
            <a:r>
              <a:rPr lang="en-GB" sz="1600" dirty="0" smtClean="0"/>
              <a:t>2002</a:t>
            </a:r>
          </a:p>
          <a:p>
            <a:pPr>
              <a:buNone/>
            </a:pPr>
            <a:r>
              <a:rPr lang="en-GB" sz="1600" dirty="0" smtClean="0"/>
              <a:t>M</a:t>
            </a:r>
            <a:r>
              <a:rPr lang="en-GB" sz="1600" dirty="0" smtClean="0"/>
              <a:t>. Hogarth</a:t>
            </a:r>
            <a:r>
              <a:rPr lang="en-GB" sz="1600" dirty="0" smtClean="0"/>
              <a:t>, </a:t>
            </a:r>
            <a:r>
              <a:rPr lang="en-GB" sz="1600" dirty="0" smtClean="0"/>
              <a:t>1992</a:t>
            </a:r>
            <a:r>
              <a:rPr lang="en-GB" sz="1600" dirty="0" smtClean="0"/>
              <a:t>, </a:t>
            </a:r>
            <a:r>
              <a:rPr lang="en-GB" sz="1600" dirty="0" smtClean="0"/>
              <a:t>“Does </a:t>
            </a:r>
            <a:r>
              <a:rPr lang="en-GB" sz="1600" dirty="0" smtClean="0"/>
              <a:t>General Relativity Allow an Observer to View an Eternity in a Finite Time</a:t>
            </a:r>
            <a:r>
              <a:rPr lang="en-GB" sz="1600" dirty="0" smtClean="0"/>
              <a:t>?”, </a:t>
            </a:r>
            <a:r>
              <a:rPr lang="en-GB" sz="1600" i="1" dirty="0" smtClean="0"/>
              <a:t>Foundations of Physics Letters</a:t>
            </a:r>
            <a:r>
              <a:rPr lang="en-GB" sz="1600" dirty="0" smtClean="0"/>
              <a:t>, 5, </a:t>
            </a:r>
            <a:r>
              <a:rPr lang="en-GB" sz="1600" dirty="0" smtClean="0"/>
              <a:t>173–181</a:t>
            </a:r>
          </a:p>
          <a:p>
            <a:pPr>
              <a:buNone/>
            </a:pPr>
            <a:r>
              <a:rPr lang="en-GB" sz="1600" dirty="0" smtClean="0"/>
              <a:t> G</a:t>
            </a:r>
            <a:r>
              <a:rPr lang="en-GB" sz="1600" dirty="0" smtClean="0"/>
              <a:t>. </a:t>
            </a:r>
            <a:r>
              <a:rPr lang="en-GB" sz="1600" dirty="0" err="1" smtClean="0"/>
              <a:t>Etesi</a:t>
            </a:r>
            <a:r>
              <a:rPr lang="en-GB" sz="1600" dirty="0" smtClean="0"/>
              <a:t>, and </a:t>
            </a:r>
            <a:r>
              <a:rPr lang="en-GB" sz="1600" dirty="0" smtClean="0"/>
              <a:t>I</a:t>
            </a:r>
            <a:r>
              <a:rPr lang="en-GB" sz="1600" dirty="0" smtClean="0"/>
              <a:t>. </a:t>
            </a:r>
            <a:r>
              <a:rPr lang="en-GB" sz="1600" dirty="0" err="1" smtClean="0"/>
              <a:t>Nemeti</a:t>
            </a:r>
            <a:r>
              <a:rPr lang="en-GB" sz="1600" dirty="0" smtClean="0"/>
              <a:t>, </a:t>
            </a:r>
            <a:r>
              <a:rPr lang="en-GB" sz="1600" dirty="0" smtClean="0"/>
              <a:t>2002 “Non-Turing </a:t>
            </a:r>
            <a:r>
              <a:rPr lang="en-GB" sz="1600" dirty="0" smtClean="0"/>
              <a:t>computations via </a:t>
            </a:r>
            <a:r>
              <a:rPr lang="en-GB" sz="1600" dirty="0" err="1" smtClean="0"/>
              <a:t>Malament</a:t>
            </a:r>
            <a:r>
              <a:rPr lang="en-GB" sz="1600" dirty="0" smtClean="0"/>
              <a:t>-Hogarth </a:t>
            </a:r>
            <a:r>
              <a:rPr lang="en-GB" sz="1600" dirty="0" smtClean="0"/>
              <a:t>space-times”, </a:t>
            </a:r>
            <a:r>
              <a:rPr lang="en-GB" sz="1600" i="1" dirty="0" err="1" smtClean="0"/>
              <a:t>Int.J.Theor.Phys</a:t>
            </a:r>
            <a:r>
              <a:rPr lang="en-GB" sz="1600" dirty="0" smtClean="0"/>
              <a:t>. 41 (2002) </a:t>
            </a:r>
            <a:r>
              <a:rPr lang="en-GB" sz="1600" dirty="0" smtClean="0"/>
              <a:t>341–370</a:t>
            </a:r>
          </a:p>
          <a:p>
            <a:pPr>
              <a:buNone/>
            </a:pPr>
            <a:r>
              <a:rPr lang="en-GB" sz="1600" dirty="0" smtClean="0"/>
              <a:t>M. </a:t>
            </a:r>
            <a:r>
              <a:rPr lang="en-GB" sz="1600" dirty="0" err="1" smtClean="0"/>
              <a:t>Stannett</a:t>
            </a:r>
            <a:r>
              <a:rPr lang="en-GB" sz="1600" dirty="0" smtClean="0"/>
              <a:t> (1990) 'X-machines and the Halting Problem: Building a super-Turing machine'. </a:t>
            </a:r>
            <a:r>
              <a:rPr lang="en-GB" sz="1600" i="1" dirty="0" smtClean="0"/>
              <a:t>Formal Aspects of Computing</a:t>
            </a:r>
            <a:r>
              <a:rPr lang="en-GB" sz="1600" dirty="0" smtClean="0"/>
              <a:t> </a:t>
            </a:r>
            <a:r>
              <a:rPr lang="en-GB" sz="1600" b="1" dirty="0" smtClean="0"/>
              <a:t>2</a:t>
            </a:r>
            <a:r>
              <a:rPr lang="en-GB" sz="1600" dirty="0" smtClean="0"/>
              <a:t>, pp. 331-41</a:t>
            </a:r>
            <a:r>
              <a:rPr lang="en-GB" sz="1600" dirty="0" smtClean="0"/>
              <a:t>.</a:t>
            </a:r>
          </a:p>
          <a:p>
            <a:pPr>
              <a:buNone/>
            </a:pPr>
            <a:r>
              <a:rPr lang="en-GB" sz="1600" dirty="0" smtClean="0"/>
              <a:t>N.C.A. </a:t>
            </a:r>
            <a:r>
              <a:rPr lang="en-GB" sz="1600" dirty="0" err="1" smtClean="0"/>
              <a:t>da</a:t>
            </a:r>
            <a:r>
              <a:rPr lang="en-GB" sz="1600" dirty="0" smtClean="0"/>
              <a:t> </a:t>
            </a:r>
            <a:r>
              <a:rPr lang="en-GB" sz="1600" dirty="0" smtClean="0"/>
              <a:t>Costa and </a:t>
            </a:r>
            <a:r>
              <a:rPr lang="en-GB" sz="1600" dirty="0" smtClean="0"/>
              <a:t>F.A. </a:t>
            </a:r>
            <a:r>
              <a:rPr lang="en-GB" sz="1600" dirty="0" err="1" smtClean="0"/>
              <a:t>Doria</a:t>
            </a:r>
            <a:r>
              <a:rPr lang="en-GB" sz="1600" dirty="0" smtClean="0"/>
              <a:t>, </a:t>
            </a:r>
            <a:r>
              <a:rPr lang="en-GB" sz="1600" dirty="0" smtClean="0"/>
              <a:t>“How </a:t>
            </a:r>
            <a:r>
              <a:rPr lang="en-GB" sz="1600" dirty="0" smtClean="0"/>
              <a:t>to build a </a:t>
            </a:r>
            <a:r>
              <a:rPr lang="en-GB" sz="1600" dirty="0" err="1" smtClean="0"/>
              <a:t>hypercomputer</a:t>
            </a:r>
            <a:r>
              <a:rPr lang="en-GB" sz="1600" dirty="0" smtClean="0"/>
              <a:t>,” </a:t>
            </a:r>
            <a:r>
              <a:rPr lang="en-GB" sz="1600" i="1" dirty="0" smtClean="0"/>
              <a:t>Applied Mathematics and Computation</a:t>
            </a:r>
            <a:r>
              <a:rPr lang="en-GB" sz="1600" dirty="0" smtClean="0"/>
              <a:t>, Volume 215, Issue 4, 15 October 2009, Pages </a:t>
            </a:r>
            <a:r>
              <a:rPr lang="en-GB" sz="1600" dirty="0" smtClean="0"/>
              <a:t>1361-1367</a:t>
            </a:r>
          </a:p>
          <a:p>
            <a:pPr>
              <a:buNone/>
            </a:pPr>
            <a:r>
              <a:rPr lang="en-GB" sz="1600" dirty="0" smtClean="0"/>
              <a:t>P. </a:t>
            </a:r>
            <a:r>
              <a:rPr lang="en-GB" sz="1600" dirty="0" err="1" smtClean="0"/>
              <a:t>Cockshott</a:t>
            </a:r>
            <a:r>
              <a:rPr lang="en-GB" sz="1600" dirty="0" smtClean="0"/>
              <a:t>, </a:t>
            </a:r>
            <a:r>
              <a:rPr lang="en-GB" sz="1600" dirty="0" smtClean="0"/>
              <a:t>L. M. </a:t>
            </a:r>
            <a:r>
              <a:rPr lang="en-GB" sz="1600" dirty="0" smtClean="0"/>
              <a:t>Mackenzie and </a:t>
            </a:r>
            <a:r>
              <a:rPr lang="en-GB" sz="1600" dirty="0" smtClean="0"/>
              <a:t>G. </a:t>
            </a:r>
            <a:r>
              <a:rPr lang="en-GB" sz="1600" dirty="0" err="1" smtClean="0"/>
              <a:t>Michaelson</a:t>
            </a:r>
            <a:r>
              <a:rPr lang="en-GB" sz="1600" dirty="0" smtClean="0"/>
              <a:t>, </a:t>
            </a:r>
            <a:r>
              <a:rPr lang="en-GB" sz="1600" dirty="0" smtClean="0"/>
              <a:t> </a:t>
            </a:r>
            <a:r>
              <a:rPr lang="en-GB" sz="1600" i="1" dirty="0" smtClean="0"/>
              <a:t>Computation </a:t>
            </a:r>
            <a:r>
              <a:rPr lang="en-GB" sz="1600" i="1" dirty="0" smtClean="0"/>
              <a:t>and its </a:t>
            </a:r>
            <a:r>
              <a:rPr lang="en-GB" sz="1600" i="1" dirty="0" smtClean="0"/>
              <a:t>Limits</a:t>
            </a:r>
            <a:r>
              <a:rPr lang="en-GB" sz="1600" dirty="0" smtClean="0"/>
              <a:t>, OUP, 2012</a:t>
            </a:r>
            <a:endParaRPr lang="en-GB" sz="1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Visions of Johanna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Inside the museum, Infinity goes up on trial.</a:t>
            </a:r>
          </a:p>
          <a:p>
            <a:pPr>
              <a:buNone/>
            </a:pPr>
            <a:r>
              <a:rPr lang="en-GB" i="1" dirty="0" smtClean="0"/>
              <a:t>Voices echo this is what salvation must look like after a while...</a:t>
            </a:r>
          </a:p>
          <a:p>
            <a:pPr algn="r">
              <a:buNone/>
            </a:pPr>
            <a:r>
              <a:rPr lang="en-GB" i="1" dirty="0" smtClean="0"/>
              <a:t>Bob Dylan(1966)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Russell’s Paradox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1901</a:t>
            </a:r>
          </a:p>
          <a:p>
            <a:r>
              <a:rPr lang="en-GB" dirty="0" smtClean="0"/>
              <a:t>Bertrand Russell</a:t>
            </a:r>
          </a:p>
          <a:p>
            <a:r>
              <a:rPr lang="en-GB" dirty="0" smtClean="0"/>
              <a:t>naive set theory is contradictory</a:t>
            </a:r>
          </a:p>
          <a:p>
            <a:r>
              <a:rPr lang="en-GB" dirty="0" smtClean="0"/>
              <a:t>self-reference</a:t>
            </a:r>
          </a:p>
          <a:p>
            <a:r>
              <a:rPr lang="en-GB" i="1" dirty="0" smtClean="0"/>
              <a:t>set of all sets which are not members of themselves</a:t>
            </a:r>
            <a:endParaRPr lang="en-GB" i="1" dirty="0"/>
          </a:p>
        </p:txBody>
      </p:sp>
      <p:pic>
        <p:nvPicPr>
          <p:cNvPr id="8194" name="Picture 2" descr="http://upload.wikimedia.org/wikipedia/commons/3/3a/Russell1907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12776"/>
            <a:ext cx="3009900" cy="394335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Principia </a:t>
            </a:r>
            <a:r>
              <a:rPr lang="en-GB" dirty="0" err="1" smtClean="0"/>
              <a:t>Mathematica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3741451"/>
          <a:ext cx="4038600" cy="24346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242316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0579" marR="60579" marT="30290" marB="30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 marL="60579" marR="60579" marT="30290" marB="30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5362" name="Picture 2" descr="http://upload.wikimedia.org/wikipedia/commons/thumb/3/3a/Russell1907-2.jpg/220px-Russell1907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40768"/>
            <a:ext cx="2145238" cy="2808312"/>
          </a:xfrm>
          <a:prstGeom prst="rect">
            <a:avLst/>
          </a:prstGeom>
          <a:noFill/>
        </p:spPr>
      </p:pic>
      <p:pic>
        <p:nvPicPr>
          <p:cNvPr id="15364" name="Picture 4" descr="http://plato.stanford.edu/entries/whitehead/whitehe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340768"/>
            <a:ext cx="2088232" cy="2795018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GB" dirty="0" smtClean="0"/>
              <a:t>1910-13</a:t>
            </a:r>
          </a:p>
          <a:p>
            <a:r>
              <a:rPr lang="en-GB" dirty="0" smtClean="0"/>
              <a:t>Alfred North Whitehead</a:t>
            </a:r>
          </a:p>
          <a:p>
            <a:r>
              <a:rPr lang="en-GB" dirty="0" smtClean="0"/>
              <a:t>Bertrand Russell</a:t>
            </a:r>
          </a:p>
          <a:p>
            <a:r>
              <a:rPr lang="en-GB" dirty="0" smtClean="0"/>
              <a:t>show that all mathematics can be derived from symbolic logic</a:t>
            </a:r>
            <a:endParaRPr lang="en-GB" dirty="0"/>
          </a:p>
        </p:txBody>
      </p:sp>
      <p:pic>
        <p:nvPicPr>
          <p:cNvPr id="10243" name="Picture 3" descr="File:Pmdsgdbhxdfgb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93096"/>
            <a:ext cx="1442492" cy="2263221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Hilbert’s Programme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944" cy="4525963"/>
          </a:xfrm>
        </p:spPr>
        <p:txBody>
          <a:bodyPr/>
          <a:lstStyle/>
          <a:p>
            <a:r>
              <a:rPr lang="en-GB" dirty="0" smtClean="0"/>
              <a:t>1920</a:t>
            </a:r>
          </a:p>
          <a:p>
            <a:r>
              <a:rPr lang="en-GB" dirty="0" smtClean="0"/>
              <a:t>David Hilbert</a:t>
            </a:r>
          </a:p>
          <a:p>
            <a:r>
              <a:rPr lang="en-GB" dirty="0" smtClean="0"/>
              <a:t>show that Russell &amp; Whitehead formalisation is:</a:t>
            </a:r>
          </a:p>
          <a:p>
            <a:pPr lvl="1"/>
            <a:r>
              <a:rPr lang="en-GB" dirty="0" smtClean="0"/>
              <a:t>consistent: no contradictions</a:t>
            </a:r>
          </a:p>
          <a:p>
            <a:pPr lvl="1"/>
            <a:r>
              <a:rPr lang="en-GB" dirty="0" smtClean="0"/>
              <a:t>complete: no </a:t>
            </a:r>
            <a:r>
              <a:rPr lang="en-GB" dirty="0" err="1" smtClean="0"/>
              <a:t>unprovable</a:t>
            </a:r>
            <a:r>
              <a:rPr lang="en-GB" dirty="0" smtClean="0"/>
              <a:t> theorems</a:t>
            </a:r>
          </a:p>
          <a:p>
            <a:pPr lvl="1"/>
            <a:r>
              <a:rPr lang="en-GB" dirty="0" smtClean="0"/>
              <a:t>decidable:  algorithm to determine if a mathematical assertion is a theorem</a:t>
            </a:r>
          </a:p>
          <a:p>
            <a:pPr lvl="2"/>
            <a:r>
              <a:rPr lang="en-GB" sz="2400" i="1" dirty="0" err="1" smtClean="0"/>
              <a:t>entscheidungsproblem</a:t>
            </a:r>
            <a:endParaRPr lang="en-GB" sz="2400" i="1" dirty="0"/>
          </a:p>
        </p:txBody>
      </p:sp>
      <p:pic>
        <p:nvPicPr>
          <p:cNvPr id="1026" name="Picture 2" descr="http://upload.wikimedia.org/wikipedia/commons/thumb/7/79/Hilbert.jpg/200px-Hilb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556792"/>
            <a:ext cx="1905000" cy="256222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Gödel’s Incompleteness 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1931</a:t>
            </a:r>
          </a:p>
          <a:p>
            <a:r>
              <a:rPr lang="en-GB" dirty="0" smtClean="0"/>
              <a:t>Kurt Gödel</a:t>
            </a:r>
          </a:p>
          <a:p>
            <a:r>
              <a:rPr lang="en-GB" dirty="0" smtClean="0"/>
              <a:t>Russell &amp; Whitehead mathematics is incomplete</a:t>
            </a:r>
          </a:p>
          <a:p>
            <a:r>
              <a:rPr lang="en-GB" dirty="0" smtClean="0"/>
              <a:t>self-referential contradiction</a:t>
            </a:r>
          </a:p>
          <a:p>
            <a:r>
              <a:rPr lang="en-GB" i="1" dirty="0" smtClean="0"/>
              <a:t>this theorem is not a theorem</a:t>
            </a:r>
            <a:endParaRPr lang="en-GB" i="1" dirty="0"/>
          </a:p>
        </p:txBody>
      </p:sp>
      <p:pic>
        <p:nvPicPr>
          <p:cNvPr id="7170" name="Picture 2" descr="http://upload.wikimedia.org/wikipedia/commons/4/42/Kurt_g%C3%B6d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2019300" cy="2571750"/>
          </a:xfrm>
          <a:prstGeom prst="rect">
            <a:avLst/>
          </a:prstGeom>
          <a:noFill/>
        </p:spPr>
      </p:pic>
      <p:pic>
        <p:nvPicPr>
          <p:cNvPr id="7174" name="Picture 6" descr="http://img2.imagesbn.com/images/111990000/1119943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149080"/>
            <a:ext cx="1512168" cy="2238009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Turing 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690864" cy="355699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1936</a:t>
            </a:r>
          </a:p>
          <a:p>
            <a:r>
              <a:rPr lang="en-GB" dirty="0" smtClean="0"/>
              <a:t>Alan Turing</a:t>
            </a:r>
          </a:p>
          <a:p>
            <a:r>
              <a:rPr lang="en-GB" dirty="0" smtClean="0"/>
              <a:t>model of </a:t>
            </a:r>
            <a:r>
              <a:rPr lang="en-GB" i="1" dirty="0" smtClean="0"/>
              <a:t>computability</a:t>
            </a:r>
          </a:p>
          <a:p>
            <a:r>
              <a:rPr lang="en-GB" dirty="0" smtClean="0"/>
              <a:t>machine inspects tape of cells with symbols</a:t>
            </a:r>
          </a:p>
          <a:p>
            <a:r>
              <a:rPr lang="en-GB" dirty="0" smtClean="0"/>
              <a:t>tape can move left or right</a:t>
            </a:r>
          </a:p>
          <a:p>
            <a:r>
              <a:rPr lang="en-GB" dirty="0" smtClean="0"/>
              <a:t>machine controlled by state to state transitions</a:t>
            </a:r>
          </a:p>
        </p:txBody>
      </p:sp>
      <p:pic>
        <p:nvPicPr>
          <p:cNvPr id="5122" name="Picture 2" descr="http://upload.wikimedia.org/wikipedia/en/c/c8/Alan_Turing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556792"/>
            <a:ext cx="2821124" cy="35283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522920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/>
              <a:t>old state * old symbol -&gt; new state * new symbol * direction</a:t>
            </a:r>
            <a:endParaRPr lang="en-GB" sz="24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Turing 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TM machine embodies a </a:t>
            </a:r>
            <a:r>
              <a:rPr lang="en-GB" i="1" dirty="0" smtClean="0"/>
              <a:t>specific</a:t>
            </a:r>
            <a:r>
              <a:rPr lang="en-GB" dirty="0" smtClean="0"/>
              <a:t> computation</a:t>
            </a:r>
          </a:p>
          <a:p>
            <a:r>
              <a:rPr lang="en-GB" dirty="0" smtClean="0"/>
              <a:t>Universal Turing Machine</a:t>
            </a:r>
          </a:p>
          <a:p>
            <a:r>
              <a:rPr lang="en-GB" dirty="0" smtClean="0"/>
              <a:t>interpreter for any TM + tape description</a:t>
            </a:r>
            <a:endParaRPr lang="en-GB" dirty="0"/>
          </a:p>
        </p:txBody>
      </p:sp>
      <p:pic>
        <p:nvPicPr>
          <p:cNvPr id="5" name="Picture 2" descr="http://upload.wikimedia.org/wikipedia/en/c/c8/Alan_Turing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556792"/>
            <a:ext cx="2821124" cy="352839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Turing 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/>
          <a:lstStyle/>
          <a:p>
            <a:r>
              <a:rPr lang="en-GB" dirty="0" err="1" smtClean="0"/>
              <a:t>entscheidungsproblem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</a:t>
            </a:r>
          </a:p>
          <a:p>
            <a:pPr lvl="1">
              <a:buNone/>
            </a:pPr>
            <a:r>
              <a:rPr lang="en-GB" sz="2800" dirty="0" smtClean="0">
                <a:sym typeface="Wingdings" pitchFamily="2" charset="2"/>
              </a:rPr>
              <a:t>does arbitrary TM halt over arbitrary tape?</a:t>
            </a:r>
          </a:p>
          <a:p>
            <a:r>
              <a:rPr lang="en-GB" dirty="0" err="1" smtClean="0">
                <a:sym typeface="Wingdings" pitchFamily="2" charset="2"/>
              </a:rPr>
              <a:t>undecidable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diagonalisation</a:t>
            </a:r>
            <a:r>
              <a:rPr lang="en-GB" dirty="0" smtClean="0">
                <a:sym typeface="Wingdings" pitchFamily="2" charset="2"/>
              </a:rPr>
              <a:t> + self-referential contradiction</a:t>
            </a:r>
            <a:endParaRPr lang="en-GB" dirty="0" smtClean="0"/>
          </a:p>
          <a:p>
            <a:r>
              <a:rPr lang="en-GB" i="1" dirty="0" smtClean="0">
                <a:sym typeface="Wingdings" pitchFamily="2" charset="2"/>
              </a:rPr>
              <a:t>this TM only halts if it doesn’t halt</a:t>
            </a:r>
          </a:p>
        </p:txBody>
      </p:sp>
      <p:pic>
        <p:nvPicPr>
          <p:cNvPr id="5" name="Picture 2" descr="http://upload.wikimedia.org/wikipedia/en/c/c8/Alan_Turing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556792"/>
            <a:ext cx="2821124" cy="352839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</a:t>
            </a:r>
            <a:r>
              <a:rPr lang="en-GB" dirty="0" smtClean="0"/>
              <a:t>-Calculus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978896" cy="3989040"/>
          </a:xfrm>
        </p:spPr>
        <p:txBody>
          <a:bodyPr>
            <a:normAutofit/>
          </a:bodyPr>
          <a:lstStyle/>
          <a:p>
            <a:r>
              <a:rPr lang="en-GB" dirty="0" smtClean="0"/>
              <a:t>1936</a:t>
            </a:r>
          </a:p>
          <a:p>
            <a:r>
              <a:rPr lang="en-GB" dirty="0" smtClean="0"/>
              <a:t>Alonzo Church</a:t>
            </a:r>
          </a:p>
          <a:p>
            <a:r>
              <a:rPr lang="en-GB" dirty="0" smtClean="0"/>
              <a:t>model of </a:t>
            </a:r>
            <a:r>
              <a:rPr lang="en-GB" i="1" dirty="0" smtClean="0"/>
              <a:t>effective calculability</a:t>
            </a:r>
          </a:p>
          <a:p>
            <a:r>
              <a:rPr lang="el-GR" dirty="0" smtClean="0"/>
              <a:t>λ</a:t>
            </a:r>
            <a:r>
              <a:rPr lang="en-GB" dirty="0" smtClean="0"/>
              <a:t> expression:</a:t>
            </a:r>
            <a:endParaRPr lang="en-GB" i="1" dirty="0" smtClean="0"/>
          </a:p>
          <a:p>
            <a:pPr lvl="1"/>
            <a:r>
              <a:rPr lang="el-GR" dirty="0" smtClean="0"/>
              <a:t>λ</a:t>
            </a:r>
            <a:r>
              <a:rPr lang="en-GB" dirty="0" smtClean="0"/>
              <a:t> </a:t>
            </a:r>
            <a:r>
              <a:rPr lang="en-GB" i="1" dirty="0" smtClean="0"/>
              <a:t>id</a:t>
            </a:r>
            <a:r>
              <a:rPr lang="en-GB" dirty="0" smtClean="0"/>
              <a:t>.</a:t>
            </a:r>
            <a:r>
              <a:rPr lang="en-GB" i="1" dirty="0" smtClean="0"/>
              <a:t>exp		</a:t>
            </a:r>
            <a:r>
              <a:rPr lang="en-GB" dirty="0" smtClean="0"/>
              <a:t>function</a:t>
            </a:r>
          </a:p>
          <a:p>
            <a:pPr lvl="1"/>
            <a:r>
              <a:rPr lang="en-GB" dirty="0" smtClean="0"/>
              <a:t>(</a:t>
            </a:r>
            <a:r>
              <a:rPr lang="en-GB" i="1" dirty="0" smtClean="0"/>
              <a:t>exp </a:t>
            </a:r>
            <a:r>
              <a:rPr lang="en-GB" i="1" dirty="0" err="1" smtClean="0"/>
              <a:t>exp</a:t>
            </a:r>
            <a:r>
              <a:rPr lang="en-GB" dirty="0" smtClean="0"/>
              <a:t>)	application</a:t>
            </a:r>
          </a:p>
          <a:p>
            <a:pPr lvl="1"/>
            <a:r>
              <a:rPr lang="en-GB" i="1" dirty="0" smtClean="0"/>
              <a:t>id		</a:t>
            </a:r>
            <a:r>
              <a:rPr lang="en-GB" dirty="0" smtClean="0"/>
              <a:t>identifier</a:t>
            </a:r>
          </a:p>
          <a:p>
            <a:r>
              <a:rPr lang="el-GR" dirty="0" smtClean="0"/>
              <a:t>β</a:t>
            </a:r>
            <a:r>
              <a:rPr lang="en-GB" dirty="0" smtClean="0"/>
              <a:t> reduction</a:t>
            </a:r>
          </a:p>
          <a:p>
            <a:endParaRPr lang="en-GB" dirty="0" smtClean="0"/>
          </a:p>
        </p:txBody>
      </p:sp>
      <p:pic>
        <p:nvPicPr>
          <p:cNvPr id="4100" name="Picture 4" descr="http://www.mathresources.com/products/mathresource/dictionary/thumbs/chur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9657" y="1412776"/>
            <a:ext cx="2612690" cy="403244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573325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(</a:t>
            </a:r>
            <a:r>
              <a:rPr lang="el-GR" sz="2400" dirty="0" smtClean="0"/>
              <a:t>λ</a:t>
            </a:r>
            <a:r>
              <a:rPr lang="en-GB" sz="2400" dirty="0" smtClean="0"/>
              <a:t> </a:t>
            </a:r>
            <a:r>
              <a:rPr lang="en-GB" sz="2400" i="1" dirty="0" smtClean="0"/>
              <a:t>id</a:t>
            </a:r>
            <a:r>
              <a:rPr lang="en-GB" sz="2400" dirty="0" smtClean="0"/>
              <a:t>.</a:t>
            </a:r>
            <a:r>
              <a:rPr lang="en-GB" sz="2400" i="1" dirty="0" smtClean="0"/>
              <a:t>exp</a:t>
            </a:r>
            <a:r>
              <a:rPr lang="en-GB" sz="2400" i="1" baseline="-25000" dirty="0" smtClean="0"/>
              <a:t>1</a:t>
            </a:r>
            <a:r>
              <a:rPr lang="en-GB" sz="2400" i="1" dirty="0" smtClean="0"/>
              <a:t> exp</a:t>
            </a:r>
            <a:r>
              <a:rPr lang="en-GB" sz="2400" i="1" baseline="-25000" dirty="0" smtClean="0"/>
              <a:t>2</a:t>
            </a:r>
            <a:r>
              <a:rPr lang="en-GB" sz="2400" dirty="0" smtClean="0"/>
              <a:t>) </a:t>
            </a:r>
            <a:r>
              <a:rPr lang="en-GB" sz="2400" dirty="0" smtClean="0">
                <a:sym typeface="Wingdings" pitchFamily="2" charset="2"/>
              </a:rPr>
              <a:t>==&gt; </a:t>
            </a:r>
            <a:r>
              <a:rPr lang="en-GB" sz="2400" i="1" dirty="0" smtClean="0"/>
              <a:t>exp</a:t>
            </a:r>
            <a:r>
              <a:rPr lang="en-GB" sz="2400" i="1" baseline="-25000" dirty="0" smtClean="0"/>
              <a:t>1</a:t>
            </a:r>
            <a:r>
              <a:rPr lang="en-GB" sz="2400" dirty="0" smtClean="0"/>
              <a:t>[</a:t>
            </a:r>
            <a:r>
              <a:rPr lang="en-GB" sz="2400" i="1" dirty="0" smtClean="0"/>
              <a:t>id</a:t>
            </a:r>
            <a:r>
              <a:rPr lang="en-GB" sz="2400" dirty="0" smtClean="0"/>
              <a:t>/</a:t>
            </a:r>
            <a:r>
              <a:rPr lang="en-GB" sz="2400" i="1" dirty="0" smtClean="0"/>
              <a:t>exp</a:t>
            </a:r>
            <a:r>
              <a:rPr lang="en-GB" sz="2400" i="1" baseline="-25000" dirty="0" smtClean="0"/>
              <a:t>2</a:t>
            </a:r>
            <a:r>
              <a:rPr lang="en-GB" sz="2400" dirty="0" smtClean="0"/>
              <a:t>]</a:t>
            </a:r>
            <a:r>
              <a:rPr lang="en-GB" sz="2400" dirty="0" smtClean="0">
                <a:sym typeface="Wingdings" pitchFamily="2" charset="2"/>
              </a:rPr>
              <a:t> 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BBC6-3BC8-42F9-9905-030C75236376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BMC 2012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1123</Words>
  <Application>Microsoft Office PowerPoint</Application>
  <PresentationFormat>On-screen Show (4:3)</PresentationFormat>
  <Paragraphs>164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2012 British Mathematical Colloquium (BMC), University of Kent Workshop on Turing’s Legacy in Mathematics &amp; Computer Science 17th April 2012</vt:lpstr>
      <vt:lpstr>Russell’s Paradox</vt:lpstr>
      <vt:lpstr>Principia Mathematica</vt:lpstr>
      <vt:lpstr>Hilbert’s Programme</vt:lpstr>
      <vt:lpstr>Gödel’s Incompleteness Theorems</vt:lpstr>
      <vt:lpstr>Turing Machines</vt:lpstr>
      <vt:lpstr>Turing Machines</vt:lpstr>
      <vt:lpstr>Turing Machines</vt:lpstr>
      <vt:lpstr>λ-Calculus</vt:lpstr>
      <vt:lpstr>λ-Calculus</vt:lpstr>
      <vt:lpstr>Church-Turing Thesis</vt:lpstr>
      <vt:lpstr>Church-Turing Thesis</vt:lpstr>
      <vt:lpstr>Church-Turing Thesis</vt:lpstr>
      <vt:lpstr>Logical Challenges</vt:lpstr>
      <vt:lpstr>Physical Challenges</vt:lpstr>
      <vt:lpstr>The Challengers Challenged</vt:lpstr>
      <vt:lpstr>References</vt:lpstr>
      <vt:lpstr>References</vt:lpstr>
      <vt:lpstr>Visions of Johanna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British Mathematical Colloquium (BMC), University of Kent Workshop on Turing’s Legacy in Mathematics &amp; Computer Science 17th April 2012</dc:title>
  <dc:creator>Greg</dc:creator>
  <cp:lastModifiedBy>Greg</cp:lastModifiedBy>
  <cp:revision>33</cp:revision>
  <dcterms:created xsi:type="dcterms:W3CDTF">2012-04-12T14:59:02Z</dcterms:created>
  <dcterms:modified xsi:type="dcterms:W3CDTF">2012-04-16T12:17:30Z</dcterms:modified>
</cp:coreProperties>
</file>