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Default Extension="ppt" ContentType="application/vnd.ms-powerpoint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Default Extension="gif" ContentType="image/gif"/>
  <Default Extension="vml" ContentType="application/vnd.openxmlformats-officedocument.vmlDrawing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1"/>
  </p:notesMasterIdLst>
  <p:handoutMasterIdLst>
    <p:handoutMasterId r:id="rId52"/>
  </p:handoutMasterIdLst>
  <p:sldIdLst>
    <p:sldId id="256" r:id="rId2"/>
    <p:sldId id="321" r:id="rId3"/>
    <p:sldId id="440" r:id="rId4"/>
    <p:sldId id="322" r:id="rId5"/>
    <p:sldId id="335" r:id="rId6"/>
    <p:sldId id="329" r:id="rId7"/>
    <p:sldId id="385" r:id="rId8"/>
    <p:sldId id="438" r:id="rId9"/>
    <p:sldId id="431" r:id="rId10"/>
    <p:sldId id="439" r:id="rId11"/>
    <p:sldId id="432" r:id="rId12"/>
    <p:sldId id="434" r:id="rId13"/>
    <p:sldId id="437" r:id="rId14"/>
    <p:sldId id="425" r:id="rId15"/>
    <p:sldId id="428" r:id="rId16"/>
    <p:sldId id="430" r:id="rId17"/>
    <p:sldId id="426" r:id="rId18"/>
    <p:sldId id="435" r:id="rId19"/>
    <p:sldId id="436" r:id="rId20"/>
    <p:sldId id="356" r:id="rId21"/>
    <p:sldId id="331" r:id="rId22"/>
    <p:sldId id="420" r:id="rId23"/>
    <p:sldId id="421" r:id="rId24"/>
    <p:sldId id="422" r:id="rId25"/>
    <p:sldId id="423" r:id="rId26"/>
    <p:sldId id="406" r:id="rId27"/>
    <p:sldId id="407" r:id="rId28"/>
    <p:sldId id="352" r:id="rId29"/>
    <p:sldId id="405" r:id="rId30"/>
    <p:sldId id="408" r:id="rId31"/>
    <p:sldId id="409" r:id="rId32"/>
    <p:sldId id="410" r:id="rId33"/>
    <p:sldId id="411" r:id="rId34"/>
    <p:sldId id="412" r:id="rId35"/>
    <p:sldId id="413" r:id="rId36"/>
    <p:sldId id="388" r:id="rId37"/>
    <p:sldId id="417" r:id="rId38"/>
    <p:sldId id="415" r:id="rId39"/>
    <p:sldId id="416" r:id="rId40"/>
    <p:sldId id="389" r:id="rId41"/>
    <p:sldId id="390" r:id="rId42"/>
    <p:sldId id="391" r:id="rId43"/>
    <p:sldId id="394" r:id="rId44"/>
    <p:sldId id="395" r:id="rId45"/>
    <p:sldId id="396" r:id="rId46"/>
    <p:sldId id="397" r:id="rId47"/>
    <p:sldId id="382" r:id="rId48"/>
    <p:sldId id="398" r:id="rId49"/>
    <p:sldId id="399" r:id="rId50"/>
  </p:sldIdLst>
  <p:sldSz cx="9144000" cy="6858000" type="screen4x3"/>
  <p:notesSz cx="6794500" cy="9918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78" autoAdjust="0"/>
    <p:restoredTop sz="90929"/>
  </p:normalViewPr>
  <p:slideViewPr>
    <p:cSldViewPr>
      <p:cViewPr varScale="1">
        <p:scale>
          <a:sx n="40" d="100"/>
          <a:sy n="40" d="100"/>
        </p:scale>
        <p:origin x="-165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8100" y="0"/>
            <a:ext cx="2944813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AFFCFFA-7FF4-4825-B4DE-3681C164AD68}" type="datetimeFigureOut">
              <a:rPr lang="en-GB"/>
              <a:pPr/>
              <a:t>22/03/2011</a:t>
            </a:fld>
            <a:endParaRPr lang="en-GB"/>
          </a:p>
        </p:txBody>
      </p:sp>
      <p:sp>
        <p:nvSpPr>
          <p:cNvPr id="593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1813"/>
            <a:ext cx="2944813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593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8100" y="9421813"/>
            <a:ext cx="2944813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7EB5CE9-EC8B-4C7A-8FBA-B8D9689E43E7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52228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59350" cy="37195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1700"/>
            <a:ext cx="4981575" cy="4462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340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3400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113A958-B67B-47ED-AFF5-4D0A37CEE18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21E67F7-4D3A-4203-B236-36BEA3AD6ED1}" type="slidenum">
              <a:rPr lang="en-US"/>
              <a:pPr/>
              <a:t>1</a:t>
            </a:fld>
            <a:endParaRPr lang="en-US"/>
          </a:p>
        </p:txBody>
      </p:sp>
      <p:sp>
        <p:nvSpPr>
          <p:cNvPr id="5325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eaLnBrk="1" hangingPunct="1"/>
            <a:fld id="{C68ECF70-1529-42C6-8867-02C265BD0A8A}" type="slidenum">
              <a:rPr lang="en-GB"/>
              <a:pPr eaLnBrk="1" hangingPunct="1"/>
              <a:t>18</a:t>
            </a:fld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34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eaLnBrk="1" hangingPunct="1"/>
            <a:fld id="{8498A016-9A30-42CC-90A9-84D6D8D022F9}" type="slidenum">
              <a:rPr lang="en-GB"/>
              <a:pPr eaLnBrk="1" hangingPunct="1"/>
              <a:t>19</a:t>
            </a:fld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eaLnBrk="1" hangingPunct="1"/>
            <a:fld id="{C2FA8950-ECA9-4F24-B5A0-7ACED5563FD2}" type="slidenum">
              <a:rPr lang="en-GB">
                <a:latin typeface="Times New Roman" pitchFamily="18" charset="0"/>
              </a:rPr>
              <a:pPr eaLnBrk="1" hangingPunct="1"/>
              <a:t>22</a:t>
            </a:fld>
            <a:endParaRPr lang="en-GB">
              <a:latin typeface="Times New Roman" pitchFamily="18" charset="0"/>
            </a:endParaRP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eaLnBrk="1" hangingPunct="1"/>
            <a:fld id="{0A1D030C-71A6-4687-8C28-DDDE99DBAF0C}" type="slidenum">
              <a:rPr lang="en-GB">
                <a:latin typeface="Times New Roman" pitchFamily="18" charset="0"/>
              </a:rPr>
              <a:pPr eaLnBrk="1" hangingPunct="1"/>
              <a:t>23</a:t>
            </a:fld>
            <a:endParaRPr lang="en-GB">
              <a:latin typeface="Times New Roman" pitchFamily="18" charset="0"/>
            </a:endParaRP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eaLnBrk="1" hangingPunct="1"/>
            <a:fld id="{E1079B16-F7EF-4934-A8B7-EBA8CD3BA558}" type="slidenum">
              <a:rPr lang="en-GB">
                <a:latin typeface="Times New Roman" pitchFamily="18" charset="0"/>
              </a:rPr>
              <a:pPr eaLnBrk="1" hangingPunct="1"/>
              <a:t>24</a:t>
            </a:fld>
            <a:endParaRPr lang="en-GB">
              <a:latin typeface="Times New Roman" pitchFamily="18" charset="0"/>
            </a:endParaRPr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eaLnBrk="1" hangingPunct="1"/>
            <a:fld id="{A1252D4E-6667-4B07-B215-7CAC14A60D59}" type="slidenum">
              <a:rPr lang="en-GB">
                <a:latin typeface="Times New Roman" pitchFamily="18" charset="0"/>
              </a:rPr>
              <a:pPr eaLnBrk="1" hangingPunct="1"/>
              <a:t>25</a:t>
            </a:fld>
            <a:endParaRPr lang="en-GB">
              <a:latin typeface="Times New Roman" pitchFamily="18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 txBox="1">
            <a:spLocks noGrp="1" noChangeArrowheads="1"/>
          </p:cNvSpPr>
          <p:nvPr/>
        </p:nvSpPr>
        <p:spPr bwMode="auto">
          <a:xfrm>
            <a:off x="3849688" y="9423400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330B7F14-C89A-4DB7-98C6-E9B40967961E}" type="slidenum">
              <a:rPr lang="en-US" sz="1200"/>
              <a:pPr algn="r"/>
              <a:t>27</a:t>
            </a:fld>
            <a:endParaRPr lang="en-US" sz="1200"/>
          </a:p>
        </p:txBody>
      </p:sp>
      <p:sp>
        <p:nvSpPr>
          <p:cNvPr id="6861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96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696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9962982-730A-42C5-A51A-C785417506A3}" type="slidenum">
              <a:rPr lang="en-GB">
                <a:latin typeface="Calibri" pitchFamily="34" charset="0"/>
              </a:rPr>
              <a:pPr/>
              <a:t>29</a:t>
            </a:fld>
            <a:endParaRPr lang="en-GB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C6653A12-D33A-4504-9E7A-C04CF7063B64}" type="datetime1">
              <a:rPr lang="en-US"/>
              <a:pPr/>
              <a:t>3/22/2011</a:t>
            </a:fld>
            <a:endParaRPr lang="en-US"/>
          </a:p>
        </p:txBody>
      </p:sp>
      <p:sp>
        <p:nvSpPr>
          <p:cNvPr id="70659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B54BC9D-EB79-4C55-ACFD-C474BEFAAEFF}" type="slidenum">
              <a:rPr lang="en-US"/>
              <a:pPr/>
              <a:t>48</a:t>
            </a:fld>
            <a:endParaRPr lang="en-US"/>
          </a:p>
        </p:txBody>
      </p:sp>
      <p:sp>
        <p:nvSpPr>
          <p:cNvPr id="7066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28688" y="739775"/>
            <a:ext cx="4935537" cy="3702050"/>
          </a:xfrm>
          <a:ln/>
        </p:spPr>
      </p:sp>
      <p:sp>
        <p:nvSpPr>
          <p:cNvPr id="7066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  <a:p>
            <a:endParaRPr lang="en-GB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B8C717F5-DE79-467C-8537-C69A007AD84E}" type="datetime1">
              <a:rPr lang="en-US"/>
              <a:pPr/>
              <a:t>3/22/2011</a:t>
            </a:fld>
            <a:endParaRPr lang="en-US"/>
          </a:p>
        </p:txBody>
      </p:sp>
      <p:sp>
        <p:nvSpPr>
          <p:cNvPr id="71683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3ED3329-719A-47C4-89CB-EFB5B24214F8}" type="slidenum">
              <a:rPr lang="en-US"/>
              <a:pPr/>
              <a:t>49</a:t>
            </a:fld>
            <a:endParaRPr lang="en-US"/>
          </a:p>
        </p:txBody>
      </p:sp>
      <p:sp>
        <p:nvSpPr>
          <p:cNvPr id="7168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28688" y="739775"/>
            <a:ext cx="4935537" cy="3702050"/>
          </a:xfrm>
          <a:ln/>
        </p:spPr>
      </p:sp>
      <p:sp>
        <p:nvSpPr>
          <p:cNvPr id="7168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  <a:p>
            <a:endParaRPr lang="en-GB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eaLnBrk="1" hangingPunct="1"/>
            <a:fld id="{B984BE6A-F035-41B8-8487-D339C4DBCC8A}" type="slidenum">
              <a:rPr lang="en-GB"/>
              <a:pPr eaLnBrk="1" hangingPunct="1"/>
              <a:t>9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eaLnBrk="1" hangingPunct="1"/>
            <a:fld id="{C6E750EE-4930-4079-8C89-71181944F24C}" type="slidenum">
              <a:rPr lang="en-GB"/>
              <a:pPr eaLnBrk="1" hangingPunct="1"/>
              <a:t>10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eaLnBrk="1" hangingPunct="1"/>
            <a:fld id="{BC8C60B4-006B-4B45-910E-191463D88CA3}" type="slidenum">
              <a:rPr lang="en-GB"/>
              <a:pPr eaLnBrk="1" hangingPunct="1"/>
              <a:t>11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eaLnBrk="1" hangingPunct="1"/>
            <a:fld id="{00C0C07E-9240-4953-97B9-04F2D02E4E3D}" type="slidenum">
              <a:rPr lang="en-GB"/>
              <a:pPr eaLnBrk="1" hangingPunct="1"/>
              <a:t>12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6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round/>
          </a:ln>
        </p:spPr>
        <p:txBody>
          <a:bodyPr/>
          <a:lstStyle/>
          <a:p>
            <a:pPr eaLnBrk="1">
              <a:tabLst>
                <a:tab pos="661988" algn="l"/>
                <a:tab pos="1325563" algn="l"/>
                <a:tab pos="1987550" algn="l"/>
                <a:tab pos="2651125" algn="l"/>
              </a:tabLst>
            </a:pPr>
            <a:fld id="{15F86529-2AF6-4056-84D6-BFA916FB0C2C}" type="slidenum">
              <a:rPr lang="en-GB" sz="1300">
                <a:solidFill>
                  <a:srgbClr val="000000"/>
                </a:solidFill>
                <a:latin typeface="Times New Roman" pitchFamily="18" charset="0"/>
              </a:rPr>
              <a:pPr eaLnBrk="1">
                <a:tabLst>
                  <a:tab pos="661988" algn="l"/>
                  <a:tab pos="1325563" algn="l"/>
                  <a:tab pos="1987550" algn="l"/>
                  <a:tab pos="2651125" algn="l"/>
                </a:tabLst>
              </a:pPr>
              <a:t>14</a:t>
            </a:fld>
            <a:endParaRPr lang="en-GB" sz="13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8371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919163" y="754063"/>
            <a:ext cx="4954587" cy="3717925"/>
          </a:xfrm>
          <a:solidFill>
            <a:srgbClr val="FFFFFF"/>
          </a:solidFill>
          <a:ln/>
        </p:spPr>
      </p:sp>
      <p:sp>
        <p:nvSpPr>
          <p:cNvPr id="58372" name="Rectangle 2"/>
          <p:cNvSpPr>
            <a:spLocks noChangeArrowheads="1"/>
          </p:cNvSpPr>
          <p:nvPr>
            <p:ph type="body" idx="1"/>
          </p:nvPr>
        </p:nvSpPr>
        <p:spPr>
          <a:xfrm>
            <a:off x="679450" y="4711700"/>
            <a:ext cx="5435600" cy="4379913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6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round/>
          </a:ln>
        </p:spPr>
        <p:txBody>
          <a:bodyPr/>
          <a:lstStyle/>
          <a:p>
            <a:pPr eaLnBrk="1">
              <a:tabLst>
                <a:tab pos="661988" algn="l"/>
                <a:tab pos="1325563" algn="l"/>
                <a:tab pos="1987550" algn="l"/>
                <a:tab pos="2651125" algn="l"/>
              </a:tabLst>
            </a:pPr>
            <a:fld id="{8C748C43-C6F0-4192-BE52-2FC636578231}" type="slidenum">
              <a:rPr lang="en-GB" sz="1300">
                <a:solidFill>
                  <a:srgbClr val="000000"/>
                </a:solidFill>
                <a:latin typeface="Times New Roman" pitchFamily="18" charset="0"/>
              </a:rPr>
              <a:pPr eaLnBrk="1">
                <a:tabLst>
                  <a:tab pos="661988" algn="l"/>
                  <a:tab pos="1325563" algn="l"/>
                  <a:tab pos="1987550" algn="l"/>
                  <a:tab pos="2651125" algn="l"/>
                </a:tabLst>
              </a:pPr>
              <a:t>15</a:t>
            </a:fld>
            <a:endParaRPr lang="en-GB" sz="13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59395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919163" y="754063"/>
            <a:ext cx="4954587" cy="3717925"/>
          </a:xfrm>
          <a:solidFill>
            <a:srgbClr val="FFFFFF"/>
          </a:solidFill>
          <a:ln/>
        </p:spPr>
      </p:sp>
      <p:sp>
        <p:nvSpPr>
          <p:cNvPr id="59396" name="Rectangle 2"/>
          <p:cNvSpPr>
            <a:spLocks noChangeArrowheads="1"/>
          </p:cNvSpPr>
          <p:nvPr>
            <p:ph type="body" idx="1"/>
          </p:nvPr>
        </p:nvSpPr>
        <p:spPr>
          <a:xfrm>
            <a:off x="679450" y="4711700"/>
            <a:ext cx="5435600" cy="4379913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6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round/>
          </a:ln>
        </p:spPr>
        <p:txBody>
          <a:bodyPr/>
          <a:lstStyle/>
          <a:p>
            <a:pPr eaLnBrk="1">
              <a:tabLst>
                <a:tab pos="661988" algn="l"/>
                <a:tab pos="1325563" algn="l"/>
                <a:tab pos="1987550" algn="l"/>
                <a:tab pos="2651125" algn="l"/>
              </a:tabLst>
            </a:pPr>
            <a:fld id="{00825AB6-B839-4B6C-9134-6F687AAA6A3C}" type="slidenum">
              <a:rPr lang="en-GB" sz="1300">
                <a:solidFill>
                  <a:srgbClr val="000000"/>
                </a:solidFill>
                <a:latin typeface="Times New Roman" pitchFamily="18" charset="0"/>
              </a:rPr>
              <a:pPr eaLnBrk="1">
                <a:tabLst>
                  <a:tab pos="661988" algn="l"/>
                  <a:tab pos="1325563" algn="l"/>
                  <a:tab pos="1987550" algn="l"/>
                  <a:tab pos="2651125" algn="l"/>
                </a:tabLst>
              </a:pPr>
              <a:t>16</a:t>
            </a:fld>
            <a:endParaRPr lang="en-GB" sz="13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0419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919163" y="754063"/>
            <a:ext cx="4954587" cy="3717925"/>
          </a:xfrm>
          <a:solidFill>
            <a:srgbClr val="FFFFFF"/>
          </a:solidFill>
          <a:ln/>
        </p:spPr>
      </p:sp>
      <p:sp>
        <p:nvSpPr>
          <p:cNvPr id="60420" name="Rectangle 2"/>
          <p:cNvSpPr>
            <a:spLocks noChangeArrowheads="1"/>
          </p:cNvSpPr>
          <p:nvPr>
            <p:ph type="body" idx="1"/>
          </p:nvPr>
        </p:nvSpPr>
        <p:spPr>
          <a:xfrm>
            <a:off x="679450" y="4711700"/>
            <a:ext cx="5435600" cy="4379913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6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round/>
          </a:ln>
        </p:spPr>
        <p:txBody>
          <a:bodyPr/>
          <a:lstStyle/>
          <a:p>
            <a:pPr eaLnBrk="1">
              <a:tabLst>
                <a:tab pos="661988" algn="l"/>
                <a:tab pos="1325563" algn="l"/>
                <a:tab pos="1987550" algn="l"/>
                <a:tab pos="2651125" algn="l"/>
              </a:tabLst>
            </a:pPr>
            <a:fld id="{8A8DC755-23E8-4369-BA1D-1AED3A160CA5}" type="slidenum">
              <a:rPr lang="en-GB" sz="1300">
                <a:solidFill>
                  <a:srgbClr val="000000"/>
                </a:solidFill>
                <a:latin typeface="Times New Roman" pitchFamily="18" charset="0"/>
              </a:rPr>
              <a:pPr eaLnBrk="1">
                <a:tabLst>
                  <a:tab pos="661988" algn="l"/>
                  <a:tab pos="1325563" algn="l"/>
                  <a:tab pos="1987550" algn="l"/>
                  <a:tab pos="2651125" algn="l"/>
                </a:tabLst>
              </a:pPr>
              <a:t>17</a:t>
            </a:fld>
            <a:endParaRPr lang="en-GB" sz="13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1443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919163" y="754063"/>
            <a:ext cx="4954587" cy="3717925"/>
          </a:xfrm>
          <a:solidFill>
            <a:srgbClr val="FFFFFF"/>
          </a:solidFill>
          <a:ln/>
        </p:spPr>
      </p:sp>
      <p:sp>
        <p:nvSpPr>
          <p:cNvPr id="61444" name="Rectangle 2"/>
          <p:cNvSpPr>
            <a:spLocks noChangeArrowheads="1"/>
          </p:cNvSpPr>
          <p:nvPr>
            <p:ph type="body" idx="1"/>
          </p:nvPr>
        </p:nvSpPr>
        <p:spPr>
          <a:xfrm>
            <a:off x="679450" y="4711700"/>
            <a:ext cx="5435600" cy="4379913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90BB0F-E716-4658-BBF0-7B0FC07BEA5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ADD381-2D07-4AE4-81B2-3FDFA130A48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B62C72-39AD-49A5-A9ED-BE8FC5A1ED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CCAFA8-4367-4A90-9092-A29036385C3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037DCC-95E7-43E8-AD8D-04D394216FE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65009B-06AE-46A0-AD37-B72A153DF41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B8F153-69C0-48CE-9DB4-81DD6D330DB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C3F5A4-BDB7-45FD-867B-A333E72E2C6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5C1B03-CA6D-4DFD-B6D3-392F6ED6AB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DF63D7-6E02-4EAE-ACFC-1A5BB63BE31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C00D0B9-03F1-4D16-8EC2-E3ED937C0AE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4EA2E4D-EBBC-454E-9943-1EB9B95341C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itchFamily="3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itchFamily="3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itchFamily="3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MS PGothic" pitchFamily="3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MS PGothic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MS PGothic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MS PGothic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MS PGothic" pitchFamily="34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http://psych-www.colorado.edu/~oreilly/comp_ex_cog_neuro.html" TargetMode="External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PowerPoint_97-2003_Presentation1.ppt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PowerPoint_97-2003_Presentation2.ppt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PowerPoint_97-2003_Presentation3.ppt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/>
              <a:t>Options for Stage 2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21</a:t>
            </a:r>
            <a:r>
              <a:rPr lang="en-US" baseline="30000" smtClean="0"/>
              <a:t>st</a:t>
            </a:r>
            <a:r>
              <a:rPr lang="en-US" smtClean="0"/>
              <a:t> March 2011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Who does what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844675"/>
            <a:ext cx="8229600" cy="4105275"/>
          </a:xfrm>
          <a:ln>
            <a:solidFill>
              <a:schemeClr val="tx1"/>
            </a:solidFill>
          </a:ln>
        </p:spPr>
        <p:txBody>
          <a:bodyPr/>
          <a:lstStyle/>
          <a:p>
            <a:pPr eaLnBrk="1" hangingPunct="1"/>
            <a:r>
              <a:rPr lang="en-GB" sz="2800" smtClean="0"/>
              <a:t>The KITC is run and managed by a Co-ordinator, </a:t>
            </a:r>
            <a:r>
              <a:rPr lang="en-GB" sz="2800" i="1" u="sng" smtClean="0"/>
              <a:t>not</a:t>
            </a:r>
            <a:r>
              <a:rPr lang="en-GB" sz="2800" smtClean="0"/>
              <a:t> by academics. It has an Advisory Board.</a:t>
            </a:r>
          </a:p>
          <a:p>
            <a:pPr eaLnBrk="1" hangingPunct="1"/>
            <a:r>
              <a:rPr lang="en-GB" sz="2800" smtClean="0"/>
              <a:t>The Co-ordinator and Consultants do the work, meet the clients, etc.</a:t>
            </a:r>
          </a:p>
          <a:p>
            <a:pPr eaLnBrk="1" hangingPunct="1"/>
            <a:r>
              <a:rPr lang="en-GB" sz="2800" smtClean="0"/>
              <a:t>Academic supervisors </a:t>
            </a:r>
            <a:r>
              <a:rPr lang="en-GB" sz="2800" i="1" u="sng" smtClean="0"/>
              <a:t>do not</a:t>
            </a:r>
            <a:r>
              <a:rPr lang="en-GB" sz="2800" smtClean="0"/>
              <a:t> meet clients nor do they undertake any KITC work. They are </a:t>
            </a:r>
            <a:r>
              <a:rPr lang="en-GB" sz="2800" i="1" u="sng" smtClean="0"/>
              <a:t>not responsible in any way</a:t>
            </a:r>
            <a:r>
              <a:rPr lang="en-GB" sz="2800" smtClean="0"/>
              <a:t> for the outcome of any KITC endeavour, but they can advise.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Consultants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pPr eaLnBrk="1" hangingPunct="1"/>
            <a:r>
              <a:rPr lang="en-GB" sz="2600" smtClean="0"/>
              <a:t>Consultants (students) work for the KITC.</a:t>
            </a:r>
          </a:p>
          <a:p>
            <a:pPr eaLnBrk="1" hangingPunct="1"/>
            <a:r>
              <a:rPr lang="en-GB" sz="2600" smtClean="0"/>
              <a:t>They are rewarded with credits towards an academic module (CO645, CO650, CO535 and CO843)</a:t>
            </a:r>
          </a:p>
          <a:p>
            <a:pPr eaLnBrk="1" hangingPunct="1"/>
            <a:r>
              <a:rPr lang="en-GB" sz="2600" smtClean="0"/>
              <a:t>Or they can be paid.</a:t>
            </a:r>
          </a:p>
          <a:p>
            <a:pPr eaLnBrk="1" hangingPunct="1"/>
            <a:r>
              <a:rPr lang="en-GB" sz="2600" smtClean="0"/>
              <a:t>They get one or the other for each piece of work they do, not both!</a:t>
            </a:r>
          </a:p>
          <a:p>
            <a:pPr eaLnBrk="1" hangingPunct="1"/>
            <a:r>
              <a:rPr lang="en-GB" sz="2600" smtClean="0"/>
              <a:t>Typically they earn credits during term time and money during vacations (if any work is on offer).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609600"/>
            <a:ext cx="8135938" cy="1143000"/>
          </a:xfrm>
        </p:spPr>
        <p:txBody>
          <a:bodyPr/>
          <a:lstStyle/>
          <a:p>
            <a:pPr eaLnBrk="1" hangingPunct="1"/>
            <a:r>
              <a:rPr lang="en-GB" smtClean="0"/>
              <a:t>The  work KITC Consultants do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133600"/>
            <a:ext cx="8229600" cy="3557588"/>
          </a:xfrm>
          <a:ln>
            <a:solidFill>
              <a:schemeClr val="tx1"/>
            </a:solidFill>
          </a:ln>
        </p:spPr>
        <p:txBody>
          <a:bodyPr/>
          <a:lstStyle/>
          <a:p>
            <a:pPr eaLnBrk="1" hangingPunct="1"/>
            <a:r>
              <a:rPr lang="en-GB" smtClean="0"/>
              <a:t>Work under contracts with external clients.</a:t>
            </a:r>
          </a:p>
          <a:p>
            <a:pPr eaLnBrk="1" hangingPunct="1"/>
            <a:r>
              <a:rPr lang="en-GB" smtClean="0"/>
              <a:t>Contribute to KITC infrastructure.</a:t>
            </a:r>
          </a:p>
          <a:p>
            <a:pPr eaLnBrk="1" hangingPunct="1"/>
            <a:r>
              <a:rPr lang="en-GB" smtClean="0"/>
              <a:t>Develop platforms or services to be offered to future clients.</a:t>
            </a:r>
          </a:p>
          <a:p>
            <a:pPr eaLnBrk="1" hangingPunct="1"/>
            <a:r>
              <a:rPr lang="en-GB" smtClean="0"/>
              <a:t>Formulate proposals for the future development of the KITC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Grp="1" noChangeArrowheads="1"/>
          </p:cNvSpPr>
          <p:nvPr>
            <p:ph type="title"/>
          </p:nvPr>
        </p:nvSpPr>
        <p:spPr>
          <a:xfrm>
            <a:off x="685800" y="333375"/>
            <a:ext cx="7847013" cy="1143000"/>
          </a:xfrm>
        </p:spPr>
        <p:txBody>
          <a:bodyPr/>
          <a:lstStyle/>
          <a:p>
            <a:r>
              <a:rPr lang="en-US" sz="4800" smtClean="0"/>
              <a:t>CO534 </a:t>
            </a:r>
            <a:r>
              <a:rPr lang="en-US" sz="4000" smtClean="0"/>
              <a:t>IT Consultancy Methods</a:t>
            </a:r>
            <a:endParaRPr lang="en-GB" sz="4000" smtClean="0"/>
          </a:p>
        </p:txBody>
      </p:sp>
      <p:sp>
        <p:nvSpPr>
          <p:cNvPr id="8195" name="Content Placeholder 2"/>
          <p:cNvSpPr>
            <a:spLocks/>
          </p:cNvSpPr>
          <p:nvPr/>
        </p:nvSpPr>
        <p:spPr bwMode="auto">
          <a:xfrm>
            <a:off x="1331913" y="1341438"/>
            <a:ext cx="3236912" cy="309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</a:pPr>
            <a:r>
              <a:rPr lang="en-US" sz="2800">
                <a:sym typeface="Wingdings" pitchFamily="2" charset="2"/>
              </a:rPr>
              <a:t> </a:t>
            </a:r>
            <a:r>
              <a:rPr lang="en-US" sz="2800"/>
              <a:t>CS</a:t>
            </a:r>
          </a:p>
          <a:p>
            <a:pPr marL="342900" indent="-342900" eaLnBrk="1" hangingPunct="1">
              <a:spcBef>
                <a:spcPct val="20000"/>
              </a:spcBef>
            </a:pPr>
            <a:r>
              <a:rPr lang="en-US" sz="2800">
                <a:sym typeface="Wingdings" pitchFamily="2" charset="2"/>
              </a:rPr>
              <a:t> </a:t>
            </a:r>
            <a:r>
              <a:rPr lang="en-US" sz="2800"/>
              <a:t>CS(AI)</a:t>
            </a:r>
          </a:p>
          <a:p>
            <a:pPr marL="342900" indent="-342900" eaLnBrk="1" hangingPunct="1">
              <a:spcBef>
                <a:spcPct val="20000"/>
              </a:spcBef>
              <a:buFont typeface="Wingdings" pitchFamily="2" charset="2"/>
              <a:buChar char="þ"/>
            </a:pPr>
            <a:r>
              <a:rPr lang="en-US" sz="2800"/>
              <a:t>CS(Con)</a:t>
            </a:r>
          </a:p>
          <a:p>
            <a:pPr marL="342900" indent="-342900" eaLnBrk="1" hangingPunct="1">
              <a:spcBef>
                <a:spcPct val="20000"/>
              </a:spcBef>
            </a:pPr>
            <a:r>
              <a:rPr lang="en-US" sz="2800">
                <a:sym typeface="Wingdings" pitchFamily="2" charset="2"/>
              </a:rPr>
              <a:t> </a:t>
            </a:r>
            <a:r>
              <a:rPr lang="en-US" sz="2800"/>
              <a:t>CS(Net)</a:t>
            </a:r>
          </a:p>
          <a:p>
            <a:pPr marL="342900" indent="-342900" eaLnBrk="1" hangingPunct="1">
              <a:spcBef>
                <a:spcPct val="20000"/>
              </a:spcBef>
            </a:pPr>
            <a:endParaRPr lang="en-US" sz="2800"/>
          </a:p>
        </p:txBody>
      </p:sp>
      <p:sp>
        <p:nvSpPr>
          <p:cNvPr id="15364" name="Content Placeholder 3"/>
          <p:cNvSpPr>
            <a:spLocks/>
          </p:cNvSpPr>
          <p:nvPr/>
        </p:nvSpPr>
        <p:spPr bwMode="auto">
          <a:xfrm>
            <a:off x="4721225" y="1341438"/>
            <a:ext cx="3810000" cy="309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</a:pPr>
            <a:r>
              <a:rPr lang="en-US" sz="2800">
                <a:sym typeface="Wingdings" pitchFamily="2" charset="2"/>
              </a:rPr>
              <a:t> </a:t>
            </a:r>
            <a:r>
              <a:rPr lang="en-US" sz="2800"/>
              <a:t>CS(Bus)</a:t>
            </a:r>
            <a:endParaRPr lang="en-US" sz="2800">
              <a:sym typeface="Wingdings" pitchFamily="2" charset="2"/>
            </a:endParaRPr>
          </a:p>
          <a:p>
            <a:pPr marL="342900" indent="-342900" eaLnBrk="1" hangingPunct="1">
              <a:spcBef>
                <a:spcPct val="20000"/>
              </a:spcBef>
              <a:buFont typeface="Wingdings" pitchFamily="2" charset="2"/>
              <a:buChar char="¨"/>
            </a:pPr>
            <a:r>
              <a:rPr lang="en-US" sz="2800"/>
              <a:t> CSMS</a:t>
            </a:r>
          </a:p>
          <a:p>
            <a:pPr marL="342900" indent="-342900" eaLnBrk="1" hangingPunct="1">
              <a:spcBef>
                <a:spcPct val="20000"/>
              </a:spcBef>
              <a:buFont typeface="Wingdings" pitchFamily="2" charset="2"/>
              <a:buChar char="¨"/>
            </a:pPr>
            <a:r>
              <a:rPr lang="en-US" sz="2800">
                <a:sym typeface="Wingdings" pitchFamily="2" charset="2"/>
              </a:rPr>
              <a:t> </a:t>
            </a:r>
            <a:r>
              <a:rPr lang="en-US" sz="2800"/>
              <a:t>CoBA</a:t>
            </a:r>
          </a:p>
          <a:p>
            <a:pPr marL="342900" indent="-342900" eaLnBrk="1" hangingPunct="1">
              <a:spcBef>
                <a:spcPct val="20000"/>
              </a:spcBef>
            </a:pPr>
            <a:r>
              <a:rPr lang="en-US" sz="2800">
                <a:sym typeface="Wingdings" pitchFamily="2" charset="2"/>
              </a:rPr>
              <a:t>  WCo</a:t>
            </a:r>
            <a:endParaRPr lang="en-US" sz="2800"/>
          </a:p>
          <a:p>
            <a:pPr marL="342900" indent="-342900" eaLnBrk="1" hangingPunct="1">
              <a:spcBef>
                <a:spcPct val="20000"/>
              </a:spcBef>
            </a:pPr>
            <a:endParaRPr lang="en-US" sz="2800"/>
          </a:p>
          <a:p>
            <a:pPr marL="342900" indent="-342900" eaLnBrk="1" hangingPunct="1">
              <a:spcBef>
                <a:spcPct val="20000"/>
              </a:spcBef>
            </a:pPr>
            <a:endParaRPr lang="en-US" sz="2800">
              <a:sym typeface="Wingdings" pitchFamily="2" charset="2"/>
            </a:endParaRPr>
          </a:p>
        </p:txBody>
      </p:sp>
      <p:sp>
        <p:nvSpPr>
          <p:cNvPr id="14341" name="Text Box 9"/>
          <p:cNvSpPr txBox="1">
            <a:spLocks noChangeArrowheads="1"/>
          </p:cNvSpPr>
          <p:nvPr/>
        </p:nvSpPr>
        <p:spPr bwMode="auto">
          <a:xfrm>
            <a:off x="6948488" y="2492375"/>
            <a:ext cx="14414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Autumn</a:t>
            </a:r>
          </a:p>
        </p:txBody>
      </p:sp>
      <p:sp>
        <p:nvSpPr>
          <p:cNvPr id="14342" name="Title 1"/>
          <p:cNvSpPr>
            <a:spLocks/>
          </p:cNvSpPr>
          <p:nvPr/>
        </p:nvSpPr>
        <p:spPr bwMode="auto">
          <a:xfrm>
            <a:off x="107950" y="3213100"/>
            <a:ext cx="89281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sz="4800">
                <a:solidFill>
                  <a:schemeClr val="tx2"/>
                </a:solidFill>
              </a:rPr>
              <a:t>CO535 </a:t>
            </a:r>
            <a:r>
              <a:rPr lang="en-US" sz="4000">
                <a:solidFill>
                  <a:schemeClr val="tx2"/>
                </a:solidFill>
              </a:rPr>
              <a:t>IT Consultancy Practice 1</a:t>
            </a:r>
          </a:p>
        </p:txBody>
      </p:sp>
      <p:sp>
        <p:nvSpPr>
          <p:cNvPr id="8199" name="Content Placeholder 2"/>
          <p:cNvSpPr>
            <a:spLocks/>
          </p:cNvSpPr>
          <p:nvPr/>
        </p:nvSpPr>
        <p:spPr bwMode="auto">
          <a:xfrm>
            <a:off x="1258888" y="4221163"/>
            <a:ext cx="3236912" cy="201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</a:pPr>
            <a:r>
              <a:rPr lang="en-US" sz="2800">
                <a:sym typeface="Wingdings" pitchFamily="2" charset="2"/>
              </a:rPr>
              <a:t> </a:t>
            </a:r>
            <a:r>
              <a:rPr lang="en-US" sz="2800"/>
              <a:t>CS</a:t>
            </a:r>
          </a:p>
          <a:p>
            <a:pPr marL="342900" indent="-342900" eaLnBrk="1" hangingPunct="1">
              <a:spcBef>
                <a:spcPct val="20000"/>
              </a:spcBef>
            </a:pPr>
            <a:r>
              <a:rPr lang="en-US" sz="2800">
                <a:sym typeface="Wingdings" pitchFamily="2" charset="2"/>
              </a:rPr>
              <a:t> </a:t>
            </a:r>
            <a:r>
              <a:rPr lang="en-US" sz="2800"/>
              <a:t>CS(AI)</a:t>
            </a:r>
          </a:p>
          <a:p>
            <a:pPr marL="342900" indent="-342900" eaLnBrk="1" hangingPunct="1">
              <a:spcBef>
                <a:spcPct val="20000"/>
              </a:spcBef>
              <a:buFont typeface="Wingdings" pitchFamily="2" charset="2"/>
              <a:buChar char="ý"/>
            </a:pPr>
            <a:r>
              <a:rPr lang="en-US" sz="2800"/>
              <a:t>CS(Con)</a:t>
            </a:r>
          </a:p>
          <a:p>
            <a:pPr marL="342900" indent="-342900" eaLnBrk="1" hangingPunct="1">
              <a:spcBef>
                <a:spcPct val="20000"/>
              </a:spcBef>
              <a:buFont typeface="Wingdings" pitchFamily="2" charset="2"/>
              <a:buChar char="ý"/>
            </a:pPr>
            <a:r>
              <a:rPr lang="en-US" sz="2800"/>
              <a:t>CS(Net)</a:t>
            </a:r>
          </a:p>
          <a:p>
            <a:pPr marL="342900" indent="-342900" eaLnBrk="1" hangingPunct="1">
              <a:spcBef>
                <a:spcPct val="20000"/>
              </a:spcBef>
            </a:pPr>
            <a:endParaRPr lang="en-US" sz="2800"/>
          </a:p>
        </p:txBody>
      </p:sp>
      <p:sp>
        <p:nvSpPr>
          <p:cNvPr id="15368" name="Content Placeholder 3"/>
          <p:cNvSpPr>
            <a:spLocks/>
          </p:cNvSpPr>
          <p:nvPr/>
        </p:nvSpPr>
        <p:spPr bwMode="auto">
          <a:xfrm>
            <a:off x="4648200" y="4221163"/>
            <a:ext cx="3810000" cy="2376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</a:pPr>
            <a:r>
              <a:rPr lang="en-US" sz="2800">
                <a:sym typeface="Wingdings" pitchFamily="2" charset="2"/>
              </a:rPr>
              <a:t> </a:t>
            </a:r>
            <a:r>
              <a:rPr lang="en-US" sz="2800"/>
              <a:t>CS(Bus)</a:t>
            </a:r>
            <a:endParaRPr lang="en-US" sz="2800">
              <a:sym typeface="Wingdings" pitchFamily="2" charset="2"/>
            </a:endParaRPr>
          </a:p>
          <a:p>
            <a:pPr marL="342900" indent="-342900" eaLnBrk="1" hangingPunct="1">
              <a:spcBef>
                <a:spcPct val="20000"/>
              </a:spcBef>
              <a:buFont typeface="Wingdings" pitchFamily="2" charset="2"/>
              <a:buChar char="¨"/>
            </a:pPr>
            <a:r>
              <a:rPr lang="en-US" sz="2800"/>
              <a:t> CSMS</a:t>
            </a:r>
          </a:p>
          <a:p>
            <a:pPr marL="342900" indent="-342900" eaLnBrk="1" hangingPunct="1">
              <a:spcBef>
                <a:spcPct val="20000"/>
              </a:spcBef>
              <a:buFont typeface="Wingdings" pitchFamily="2" charset="2"/>
              <a:buChar char="¨"/>
            </a:pPr>
            <a:r>
              <a:rPr lang="en-US" sz="2800">
                <a:sym typeface="Wingdings" pitchFamily="2" charset="2"/>
              </a:rPr>
              <a:t> </a:t>
            </a:r>
            <a:r>
              <a:rPr lang="en-US" sz="2800"/>
              <a:t>CoBA</a:t>
            </a:r>
          </a:p>
          <a:p>
            <a:pPr marL="342900" indent="-342900" eaLnBrk="1" hangingPunct="1">
              <a:spcBef>
                <a:spcPct val="20000"/>
              </a:spcBef>
            </a:pPr>
            <a:r>
              <a:rPr lang="en-US" sz="2800">
                <a:sym typeface="Wingdings" pitchFamily="2" charset="2"/>
              </a:rPr>
              <a:t>  WCo</a:t>
            </a:r>
            <a:endParaRPr lang="en-US" sz="2800"/>
          </a:p>
          <a:p>
            <a:pPr marL="342900" indent="-342900" eaLnBrk="1" hangingPunct="1">
              <a:spcBef>
                <a:spcPct val="20000"/>
              </a:spcBef>
              <a:buFont typeface="Wingdings" pitchFamily="2" charset="2"/>
              <a:buNone/>
            </a:pPr>
            <a:endParaRPr lang="en-US" sz="2800"/>
          </a:p>
          <a:p>
            <a:pPr marL="342900" indent="-342900" eaLnBrk="1" hangingPunct="1">
              <a:spcBef>
                <a:spcPct val="20000"/>
              </a:spcBef>
            </a:pPr>
            <a:endParaRPr lang="en-US" sz="2800"/>
          </a:p>
          <a:p>
            <a:pPr marL="342900" indent="-342900" eaLnBrk="1" hangingPunct="1">
              <a:spcBef>
                <a:spcPct val="20000"/>
              </a:spcBef>
            </a:pPr>
            <a:endParaRPr lang="en-US" sz="2800">
              <a:sym typeface="Wingdings" pitchFamily="2" charset="2"/>
            </a:endParaRPr>
          </a:p>
        </p:txBody>
      </p:sp>
      <p:sp>
        <p:nvSpPr>
          <p:cNvPr id="14345" name="Text Box 13"/>
          <p:cNvSpPr txBox="1">
            <a:spLocks noChangeArrowheads="1"/>
          </p:cNvSpPr>
          <p:nvPr/>
        </p:nvSpPr>
        <p:spPr bwMode="auto">
          <a:xfrm>
            <a:off x="7019925" y="5300663"/>
            <a:ext cx="14414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Spring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5800" y="6248400"/>
            <a:ext cx="1905000" cy="457200"/>
          </a:xfrm>
          <a:noFill/>
          <a:ln>
            <a:round/>
          </a:ln>
        </p:spPr>
        <p:txBody>
          <a:bodyPr/>
          <a:lstStyle/>
          <a:p>
            <a:pPr algn="l" eaLnBrk="1">
              <a:tabLst>
                <a:tab pos="655638" algn="l"/>
                <a:tab pos="1312863" algn="l"/>
                <a:tab pos="1968500" algn="l"/>
              </a:tabLst>
            </a:pPr>
            <a:fld id="{F0CA3C29-DA83-42B4-9B61-BA580C34E675}" type="slidenum">
              <a:rPr lang="en-GB" sz="1600">
                <a:solidFill>
                  <a:srgbClr val="4700B8"/>
                </a:solidFill>
                <a:latin typeface="Times New Roman" pitchFamily="18" charset="0"/>
              </a:rPr>
              <a:pPr algn="l" eaLnBrk="1">
                <a:tabLst>
                  <a:tab pos="655638" algn="l"/>
                  <a:tab pos="1312863" algn="l"/>
                  <a:tab pos="1968500" algn="l"/>
                </a:tabLst>
              </a:pPr>
              <a:t>14</a:t>
            </a:fld>
            <a:endParaRPr lang="en-GB" sz="1600">
              <a:solidFill>
                <a:srgbClr val="4700B8"/>
              </a:solidFill>
              <a:latin typeface="Times New Roman" pitchFamily="18" charset="0"/>
            </a:endParaRPr>
          </a:p>
        </p:txBody>
      </p:sp>
      <p:sp>
        <p:nvSpPr>
          <p:cNvPr id="15363" name="Rectangle 1"/>
          <p:cNvSpPr>
            <a:spLocks noGrp="1" noChangeArrowheads="1"/>
          </p:cNvSpPr>
          <p:nvPr>
            <p:ph type="title"/>
          </p:nvPr>
        </p:nvSpPr>
        <p:spPr>
          <a:xfrm>
            <a:off x="415925" y="571500"/>
            <a:ext cx="8228013" cy="1063625"/>
          </a:xfrm>
          <a:ln>
            <a:solidFill>
              <a:schemeClr val="tx1"/>
            </a:solidFill>
            <a:round/>
          </a:ln>
        </p:spPr>
        <p:txBody>
          <a:bodyPr tIns="32002"/>
          <a:lstStyle/>
          <a:p>
            <a:pPr eaLnBrk="1"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sz="3600" smtClean="0"/>
              <a:t>CO534 and the KITC Practical Modules</a:t>
            </a:r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1950" y="1808163"/>
            <a:ext cx="8228013" cy="4527550"/>
          </a:xfrm>
        </p:spPr>
        <p:txBody>
          <a:bodyPr/>
          <a:lstStyle/>
          <a:p>
            <a:pPr eaLnBrk="1"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GB" sz="2800" smtClean="0"/>
              <a:t>CO534 is a taught module intended to support the modules based on practical consultancy work for the Kent IT Clinic (i.e. CO535, CO645, CO650 and CO843), and is a prerequisite for them (i.e. if you take any of the practical modules, you have to take CO534 in an earlier term).</a:t>
            </a:r>
          </a:p>
          <a:p>
            <a:pPr eaLnBrk="1"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GB" sz="2800" smtClean="0"/>
              <a:t>However, you can take CO534 even if you have no intention of taking any of the practical modules.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5800" y="6248400"/>
            <a:ext cx="1905000" cy="457200"/>
          </a:xfrm>
          <a:noFill/>
          <a:ln>
            <a:round/>
          </a:ln>
        </p:spPr>
        <p:txBody>
          <a:bodyPr/>
          <a:lstStyle/>
          <a:p>
            <a:pPr algn="l" eaLnBrk="1">
              <a:tabLst>
                <a:tab pos="655638" algn="l"/>
                <a:tab pos="1312863" algn="l"/>
                <a:tab pos="1968500" algn="l"/>
              </a:tabLst>
            </a:pPr>
            <a:fld id="{D09AC140-8B74-4722-9933-ACD814E1E3FD}" type="slidenum">
              <a:rPr lang="en-GB" sz="1600">
                <a:solidFill>
                  <a:srgbClr val="4700B8"/>
                </a:solidFill>
                <a:latin typeface="Times New Roman" pitchFamily="18" charset="0"/>
              </a:rPr>
              <a:pPr algn="l" eaLnBrk="1">
                <a:tabLst>
                  <a:tab pos="655638" algn="l"/>
                  <a:tab pos="1312863" algn="l"/>
                  <a:tab pos="1968500" algn="l"/>
                </a:tabLst>
              </a:pPr>
              <a:t>15</a:t>
            </a:fld>
            <a:endParaRPr lang="en-GB" sz="1600">
              <a:solidFill>
                <a:srgbClr val="4700B8"/>
              </a:solidFill>
              <a:latin typeface="Times New Roman" pitchFamily="18" charset="0"/>
            </a:endParaRPr>
          </a:p>
        </p:txBody>
      </p:sp>
      <p:sp>
        <p:nvSpPr>
          <p:cNvPr id="16387" name="Rectangle 1"/>
          <p:cNvSpPr>
            <a:spLocks noGrp="1" noChangeArrowheads="1"/>
          </p:cNvSpPr>
          <p:nvPr>
            <p:ph type="title"/>
          </p:nvPr>
        </p:nvSpPr>
        <p:spPr>
          <a:xfrm>
            <a:off x="392113" y="293688"/>
            <a:ext cx="8228012" cy="815975"/>
          </a:xfrm>
          <a:ln>
            <a:solidFill>
              <a:schemeClr val="tx1"/>
            </a:solidFill>
            <a:round/>
          </a:ln>
        </p:spPr>
        <p:txBody>
          <a:bodyPr tIns="35203"/>
          <a:lstStyle/>
          <a:p>
            <a:pPr eaLnBrk="1"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smtClean="0"/>
              <a:t>Topics within CO534</a:t>
            </a:r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1950" y="1273175"/>
            <a:ext cx="8228013" cy="5160963"/>
          </a:xfrm>
        </p:spPr>
        <p:txBody>
          <a:bodyPr/>
          <a:lstStyle/>
          <a:p>
            <a:pPr marL="427862" eaLnBrk="1">
              <a:lnSpc>
                <a:spcPct val="83000"/>
              </a:lnSpc>
              <a:buSzPct val="45000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  <a:defRPr/>
            </a:pPr>
            <a:r>
              <a:rPr lang="en-GB" sz="2500" dirty="0" smtClean="0"/>
              <a:t>Starting </a:t>
            </a:r>
            <a:r>
              <a:rPr lang="en-GB" sz="2500" dirty="0"/>
              <a:t>a project.</a:t>
            </a:r>
          </a:p>
          <a:p>
            <a:pPr marL="427862" eaLnBrk="1">
              <a:lnSpc>
                <a:spcPct val="83000"/>
              </a:lnSpc>
              <a:buSzPct val="45000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  <a:defRPr/>
            </a:pPr>
            <a:r>
              <a:rPr lang="en-GB" sz="2500" dirty="0" smtClean="0"/>
              <a:t>Quality </a:t>
            </a:r>
            <a:r>
              <a:rPr lang="en-GB" sz="2500" dirty="0"/>
              <a:t>management.</a:t>
            </a:r>
          </a:p>
          <a:p>
            <a:pPr marL="427862" eaLnBrk="1">
              <a:lnSpc>
                <a:spcPct val="83000"/>
              </a:lnSpc>
              <a:buSzPct val="45000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  <a:defRPr/>
            </a:pPr>
            <a:r>
              <a:rPr lang="en-GB" sz="2500" dirty="0" smtClean="0"/>
              <a:t>Planning </a:t>
            </a:r>
            <a:r>
              <a:rPr lang="en-GB" sz="2500" dirty="0"/>
              <a:t>and estimation.</a:t>
            </a:r>
          </a:p>
          <a:p>
            <a:pPr marL="427862" eaLnBrk="1">
              <a:lnSpc>
                <a:spcPct val="83000"/>
              </a:lnSpc>
              <a:buSzPct val="45000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  <a:defRPr/>
            </a:pPr>
            <a:r>
              <a:rPr lang="en-GB" sz="2500" dirty="0" smtClean="0"/>
              <a:t>Configuration </a:t>
            </a:r>
            <a:r>
              <a:rPr lang="en-GB" sz="2500" dirty="0"/>
              <a:t>and document control.</a:t>
            </a:r>
          </a:p>
          <a:p>
            <a:pPr marL="427862" eaLnBrk="1">
              <a:lnSpc>
                <a:spcPct val="83000"/>
              </a:lnSpc>
              <a:buSzPct val="45000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  <a:defRPr/>
            </a:pPr>
            <a:r>
              <a:rPr lang="en-GB" sz="2500" dirty="0" smtClean="0"/>
              <a:t>Managing </a:t>
            </a:r>
            <a:r>
              <a:rPr lang="en-GB" sz="2500" dirty="0"/>
              <a:t>a project.</a:t>
            </a:r>
          </a:p>
          <a:p>
            <a:pPr marL="427862" eaLnBrk="1">
              <a:lnSpc>
                <a:spcPct val="83000"/>
              </a:lnSpc>
              <a:buSzPct val="45000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  <a:defRPr/>
            </a:pPr>
            <a:r>
              <a:rPr lang="en-GB" sz="2500" dirty="0" smtClean="0"/>
              <a:t>Dealing </a:t>
            </a:r>
            <a:r>
              <a:rPr lang="en-GB" sz="2500" dirty="0"/>
              <a:t>with risk.</a:t>
            </a:r>
          </a:p>
          <a:p>
            <a:pPr marL="427862" eaLnBrk="1">
              <a:lnSpc>
                <a:spcPct val="83000"/>
              </a:lnSpc>
              <a:buSzPct val="45000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  <a:defRPr/>
            </a:pPr>
            <a:r>
              <a:rPr lang="en-GB" sz="2500" dirty="0" smtClean="0"/>
              <a:t>Robust </a:t>
            </a:r>
            <a:r>
              <a:rPr lang="en-GB" sz="2500" dirty="0"/>
              <a:t>and accessible website design.</a:t>
            </a:r>
          </a:p>
          <a:p>
            <a:pPr marL="427862" eaLnBrk="1">
              <a:lnSpc>
                <a:spcPct val="83000"/>
              </a:lnSpc>
              <a:buSzPct val="45000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  <a:defRPr/>
            </a:pPr>
            <a:r>
              <a:rPr lang="en-GB" sz="2500" dirty="0" smtClean="0"/>
              <a:t>Issue </a:t>
            </a:r>
            <a:r>
              <a:rPr lang="en-GB" sz="2500" dirty="0"/>
              <a:t>tracking.</a:t>
            </a:r>
          </a:p>
          <a:p>
            <a:pPr marL="427862" eaLnBrk="1">
              <a:lnSpc>
                <a:spcPct val="83000"/>
              </a:lnSpc>
              <a:buSzPct val="45000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  <a:defRPr/>
            </a:pPr>
            <a:r>
              <a:rPr lang="en-GB" sz="2500" dirty="0" smtClean="0"/>
              <a:t>Project </a:t>
            </a:r>
            <a:r>
              <a:rPr lang="en-GB" sz="2500" dirty="0"/>
              <a:t>closure.</a:t>
            </a:r>
          </a:p>
          <a:p>
            <a:pPr marL="84962" indent="12961" eaLnBrk="1">
              <a:lnSpc>
                <a:spcPct val="83000"/>
              </a:lnSpc>
              <a:buFontTx/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  <a:defRPr/>
            </a:pPr>
            <a:r>
              <a:rPr lang="en-GB" sz="2500" dirty="0"/>
              <a:t>There will inevitably be some overlap with other modules.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5800" y="6248400"/>
            <a:ext cx="1905000" cy="457200"/>
          </a:xfrm>
          <a:noFill/>
          <a:ln>
            <a:round/>
          </a:ln>
        </p:spPr>
        <p:txBody>
          <a:bodyPr/>
          <a:lstStyle/>
          <a:p>
            <a:pPr algn="l" eaLnBrk="1">
              <a:tabLst>
                <a:tab pos="655638" algn="l"/>
                <a:tab pos="1312863" algn="l"/>
                <a:tab pos="1968500" algn="l"/>
              </a:tabLst>
            </a:pPr>
            <a:fld id="{B50C84C3-1277-407E-A5D7-8DC7F0A7F1EC}" type="slidenum">
              <a:rPr lang="en-GB" sz="1600">
                <a:solidFill>
                  <a:srgbClr val="4700B8"/>
                </a:solidFill>
                <a:latin typeface="Times New Roman" pitchFamily="18" charset="0"/>
              </a:rPr>
              <a:pPr algn="l" eaLnBrk="1">
                <a:tabLst>
                  <a:tab pos="655638" algn="l"/>
                  <a:tab pos="1312863" algn="l"/>
                  <a:tab pos="1968500" algn="l"/>
                </a:tabLst>
              </a:pPr>
              <a:t>16</a:t>
            </a:fld>
            <a:endParaRPr lang="en-GB" sz="1600">
              <a:solidFill>
                <a:srgbClr val="4700B8"/>
              </a:solidFill>
              <a:latin typeface="Times New Roman" pitchFamily="18" charset="0"/>
            </a:endParaRPr>
          </a:p>
        </p:txBody>
      </p:sp>
      <p:sp>
        <p:nvSpPr>
          <p:cNvPr id="17411" name="Rectangle 1"/>
          <p:cNvSpPr>
            <a:spLocks noGrp="1" noChangeArrowheads="1"/>
          </p:cNvSpPr>
          <p:nvPr>
            <p:ph type="title"/>
          </p:nvPr>
        </p:nvSpPr>
        <p:spPr>
          <a:xfrm>
            <a:off x="392113" y="227013"/>
            <a:ext cx="8228012" cy="1063625"/>
          </a:xfrm>
          <a:ln>
            <a:solidFill>
              <a:schemeClr val="tx1"/>
            </a:solidFill>
            <a:round/>
          </a:ln>
        </p:spPr>
        <p:txBody>
          <a:bodyPr tIns="35203"/>
          <a:lstStyle/>
          <a:p>
            <a:pPr eaLnBrk="1"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GB" smtClean="0"/>
              <a:t>Coursework</a:t>
            </a:r>
            <a:br>
              <a:rPr lang="en-GB" smtClean="0"/>
            </a:br>
            <a:r>
              <a:rPr lang="en-GB" sz="2500" smtClean="0"/>
              <a:t>Topics</a:t>
            </a:r>
          </a:p>
        </p:txBody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228012" cy="4311650"/>
          </a:xfrm>
        </p:spPr>
        <p:txBody>
          <a:bodyPr/>
          <a:lstStyle/>
          <a:p>
            <a:pPr eaLnBrk="1">
              <a:tabLst>
                <a:tab pos="241300" algn="l"/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GB" sz="2800" smtClean="0"/>
              <a:t>CO534 is assessed by 50% coursework, 50% examination.</a:t>
            </a:r>
          </a:p>
          <a:p>
            <a:pPr eaLnBrk="1">
              <a:tabLst>
                <a:tab pos="241300" algn="l"/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GB" sz="2800" smtClean="0"/>
              <a:t>Among the coursework topics are:</a:t>
            </a:r>
          </a:p>
          <a:p>
            <a:pPr lvl="1" eaLnBrk="1">
              <a:buSzPct val="45000"/>
              <a:tabLst>
                <a:tab pos="241300" algn="l"/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GB" sz="2400" smtClean="0"/>
              <a:t>Analysing the role of consultancies;</a:t>
            </a:r>
          </a:p>
          <a:p>
            <a:pPr lvl="1" eaLnBrk="1">
              <a:buSzPct val="45000"/>
              <a:tabLst>
                <a:tab pos="241300" algn="l"/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GB" sz="2400" smtClean="0"/>
              <a:t>Training in safe handling of electrical equipment;</a:t>
            </a:r>
          </a:p>
          <a:p>
            <a:pPr lvl="1" eaLnBrk="1">
              <a:buSzPct val="45000"/>
              <a:tabLst>
                <a:tab pos="241300" algn="l"/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GB" sz="2400" smtClean="0"/>
              <a:t>Role-play exercises exploring client/consultancy 	relationships;</a:t>
            </a:r>
          </a:p>
          <a:p>
            <a:pPr lvl="1" eaLnBrk="1">
              <a:buSzPct val="45000"/>
              <a:tabLst>
                <a:tab pos="241300" algn="l"/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GB" sz="2400" smtClean="0"/>
              <a:t>A simulation of a day's consultancy business;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5800" y="6248400"/>
            <a:ext cx="1905000" cy="457200"/>
          </a:xfrm>
          <a:noFill/>
          <a:ln>
            <a:round/>
          </a:ln>
        </p:spPr>
        <p:txBody>
          <a:bodyPr/>
          <a:lstStyle/>
          <a:p>
            <a:pPr algn="l" eaLnBrk="1">
              <a:tabLst>
                <a:tab pos="655638" algn="l"/>
                <a:tab pos="1312863" algn="l"/>
                <a:tab pos="1968500" algn="l"/>
              </a:tabLst>
            </a:pPr>
            <a:fld id="{7551FFC5-6C6E-42C2-B5BC-0183DCCF2075}" type="slidenum">
              <a:rPr lang="en-GB" sz="1600">
                <a:solidFill>
                  <a:srgbClr val="4700B8"/>
                </a:solidFill>
                <a:latin typeface="Times New Roman" pitchFamily="18" charset="0"/>
              </a:rPr>
              <a:pPr algn="l" eaLnBrk="1">
                <a:tabLst>
                  <a:tab pos="655638" algn="l"/>
                  <a:tab pos="1312863" algn="l"/>
                  <a:tab pos="1968500" algn="l"/>
                </a:tabLst>
              </a:pPr>
              <a:t>17</a:t>
            </a:fld>
            <a:endParaRPr lang="en-GB" sz="1600">
              <a:solidFill>
                <a:srgbClr val="4700B8"/>
              </a:solidFill>
              <a:latin typeface="Times New Roman" pitchFamily="18" charset="0"/>
            </a:endParaRPr>
          </a:p>
        </p:txBody>
      </p:sp>
      <p:sp>
        <p:nvSpPr>
          <p:cNvPr id="18435" name="Rectangle 1"/>
          <p:cNvSpPr>
            <a:spLocks noGrp="1" noChangeArrowheads="1"/>
          </p:cNvSpPr>
          <p:nvPr>
            <p:ph type="title"/>
          </p:nvPr>
        </p:nvSpPr>
        <p:spPr>
          <a:xfrm>
            <a:off x="415925" y="571500"/>
            <a:ext cx="8228013" cy="1063625"/>
          </a:xfrm>
          <a:ln>
            <a:solidFill>
              <a:schemeClr val="tx1"/>
            </a:solidFill>
            <a:round/>
          </a:ln>
        </p:spPr>
        <p:txBody>
          <a:bodyPr tIns="35203"/>
          <a:lstStyle/>
          <a:p>
            <a:pPr eaLnBrk="1"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US" smtClean="0"/>
              <a:t>The KITC Practical Modules</a:t>
            </a:r>
          </a:p>
        </p:txBody>
      </p:sp>
      <p:sp>
        <p:nvSpPr>
          <p:cNvPr id="1843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1950" y="1808163"/>
            <a:ext cx="8228013" cy="4527550"/>
          </a:xfrm>
        </p:spPr>
        <p:txBody>
          <a:bodyPr/>
          <a:lstStyle/>
          <a:p>
            <a:pPr eaLnBrk="1">
              <a:lnSpc>
                <a:spcPct val="83000"/>
              </a:lnSpc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GB" sz="2500" smtClean="0"/>
              <a:t>CO535 IT Consultancy Practice 1: A 15-credit module normally taken in the Spring Term of Stage 2 (Canterbury only).</a:t>
            </a:r>
          </a:p>
          <a:p>
            <a:pPr eaLnBrk="1">
              <a:lnSpc>
                <a:spcPct val="83000"/>
              </a:lnSpc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GB" sz="2500" smtClean="0"/>
              <a:t>CO645 IT Consultancy Practice 2: A 15-credit Stage 3 module.  At Medway it is taken in the Spring Term; at Canterbury it can be taken in either term. CO535 is </a:t>
            </a:r>
            <a:r>
              <a:rPr lang="en-GB" sz="2500" i="1" smtClean="0"/>
              <a:t>not</a:t>
            </a:r>
            <a:r>
              <a:rPr lang="en-GB" sz="2500" smtClean="0"/>
              <a:t> a prerequisite for it.</a:t>
            </a:r>
          </a:p>
          <a:p>
            <a:pPr eaLnBrk="1">
              <a:lnSpc>
                <a:spcPct val="83000"/>
              </a:lnSpc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GB" sz="2500" smtClean="0"/>
              <a:t>CO650 IT Consultancy Project: A 30-credit Stage 3 module, taken   in place of the final-year project (e.g. CO600).</a:t>
            </a:r>
          </a:p>
          <a:p>
            <a:pPr eaLnBrk="1">
              <a:lnSpc>
                <a:spcPct val="83000"/>
              </a:lnSpc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</a:pPr>
            <a:r>
              <a:rPr lang="en-GB" sz="2500" smtClean="0"/>
              <a:t>CO843 Extended IT Consultancy Project: Part of the M.Sc. in IT Consultancy.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Academic work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557338"/>
            <a:ext cx="8280400" cy="4751387"/>
          </a:xfrm>
          <a:ln>
            <a:solidFill>
              <a:schemeClr val="tx1"/>
            </a:solidFill>
          </a:ln>
        </p:spPr>
        <p:txBody>
          <a:bodyPr/>
          <a:lstStyle/>
          <a:p>
            <a:pPr eaLnBrk="1" hangingPunct="1"/>
            <a:r>
              <a:rPr lang="en-GB" sz="2800" smtClean="0"/>
              <a:t>For </a:t>
            </a:r>
            <a:r>
              <a:rPr lang="en-GB" sz="2800" i="1" smtClean="0"/>
              <a:t>academic evaluation</a:t>
            </a:r>
            <a:r>
              <a:rPr lang="en-GB" sz="2800" smtClean="0"/>
              <a:t> consultants write </a:t>
            </a:r>
            <a:r>
              <a:rPr lang="en-GB" sz="2800" b="1" smtClean="0"/>
              <a:t>P</a:t>
            </a:r>
            <a:r>
              <a:rPr lang="en-GB" sz="2800" smtClean="0"/>
              <a:t>er-</a:t>
            </a:r>
            <a:r>
              <a:rPr lang="en-GB" sz="2800" b="1" smtClean="0"/>
              <a:t>A</a:t>
            </a:r>
            <a:r>
              <a:rPr lang="en-GB" sz="2800" smtClean="0"/>
              <a:t>ssignment </a:t>
            </a:r>
            <a:r>
              <a:rPr lang="en-GB" sz="2800" b="1" smtClean="0"/>
              <a:t>R</a:t>
            </a:r>
            <a:r>
              <a:rPr lang="en-GB" sz="2800" smtClean="0"/>
              <a:t>eports (PARs) for each project or task they work on. The Co-ordinator may add their comments to these reports</a:t>
            </a:r>
          </a:p>
          <a:p>
            <a:pPr eaLnBrk="1" hangingPunct="1"/>
            <a:r>
              <a:rPr lang="en-GB" sz="2800" smtClean="0"/>
              <a:t>At the end of their module consultants write a single </a:t>
            </a:r>
            <a:r>
              <a:rPr lang="en-GB" sz="2800" b="1" smtClean="0"/>
              <a:t>F</a:t>
            </a:r>
            <a:r>
              <a:rPr lang="en-GB" sz="2800" smtClean="0"/>
              <a:t>inal </a:t>
            </a:r>
            <a:r>
              <a:rPr lang="en-GB" sz="2800" b="1" smtClean="0"/>
              <a:t>R</a:t>
            </a:r>
            <a:r>
              <a:rPr lang="en-GB" sz="2800" smtClean="0"/>
              <a:t>eport.</a:t>
            </a:r>
          </a:p>
          <a:p>
            <a:pPr eaLnBrk="1" hangingPunct="1"/>
            <a:r>
              <a:rPr lang="en-GB" sz="2800" smtClean="0"/>
              <a:t>Evaluation of submitted work is carried out by two academic staff and will include a viva-voce examination of about 30 minutes</a:t>
            </a:r>
            <a:r>
              <a:rPr lang="en-GB" smtClean="0"/>
              <a:t>.</a:t>
            </a:r>
          </a:p>
          <a:p>
            <a:pPr eaLnBrk="1" hangingPunct="1"/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pPr eaLnBrk="1" hangingPunct="1"/>
            <a:r>
              <a:rPr lang="en-GB" smtClean="0"/>
              <a:t>Academic Supervisors</a:t>
            </a: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323850" y="1268413"/>
            <a:ext cx="8569325" cy="52625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tabLst>
                <a:tab pos="182563" algn="l"/>
              </a:tabLst>
              <a:defRPr/>
            </a:pPr>
            <a:r>
              <a:rPr lang="en-GB" sz="2800" dirty="0">
                <a:latin typeface="+mn-lt"/>
                <a:ea typeface="+mn-ea"/>
              </a:rPr>
              <a:t>Three primary roles:</a:t>
            </a:r>
          </a:p>
          <a:p>
            <a:pPr marL="514350" indent="-514350">
              <a:buFont typeface="+mj-lt"/>
              <a:buAutoNum type="arabicPeriod"/>
              <a:tabLst>
                <a:tab pos="182563" algn="l"/>
              </a:tabLst>
              <a:defRPr/>
            </a:pPr>
            <a:r>
              <a:rPr lang="en-GB" sz="2800" dirty="0">
                <a:latin typeface="+mn-lt"/>
                <a:ea typeface="+mn-ea"/>
              </a:rPr>
              <a:t>Help ensure that supervisees (consultants) draw as widely as possible from relevant knowledge and expertise within the School.</a:t>
            </a:r>
          </a:p>
          <a:p>
            <a:pPr marL="514350" indent="-514350">
              <a:buFont typeface="+mj-lt"/>
              <a:buAutoNum type="arabicPeriod"/>
              <a:tabLst>
                <a:tab pos="182563" algn="l"/>
              </a:tabLst>
              <a:defRPr/>
            </a:pPr>
            <a:r>
              <a:rPr lang="en-GB" sz="2800" dirty="0">
                <a:latin typeface="+mn-lt"/>
                <a:ea typeface="+mn-ea"/>
              </a:rPr>
              <a:t>Advise about the preparation of work to be submitted for academic evaluation.</a:t>
            </a:r>
          </a:p>
          <a:p>
            <a:pPr marL="514350" indent="-514350">
              <a:buFont typeface="+mj-lt"/>
              <a:buAutoNum type="arabicPeriod"/>
              <a:tabLst>
                <a:tab pos="182563" algn="l"/>
              </a:tabLst>
              <a:defRPr/>
            </a:pPr>
            <a:r>
              <a:rPr lang="en-GB" sz="2800" dirty="0">
                <a:latin typeface="+mn-lt"/>
                <a:ea typeface="+mn-ea"/>
              </a:rPr>
              <a:t>Liaise with KITC management to ensure that the mix of 	assignments supervisees are given is consistent with the academic objectives of the module.</a:t>
            </a:r>
          </a:p>
          <a:p>
            <a:pPr>
              <a:tabLst>
                <a:tab pos="182563" algn="l"/>
              </a:tabLst>
              <a:defRPr/>
            </a:pPr>
            <a:r>
              <a:rPr lang="en-GB" sz="2800" dirty="0">
                <a:latin typeface="+mn-lt"/>
                <a:ea typeface="+mn-ea"/>
              </a:rPr>
              <a:t>Supervisors and supervisees meet as required, typically every 3 weeks or so.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Overview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>
          <a:xfrm>
            <a:off x="539750" y="1714500"/>
            <a:ext cx="8208963" cy="4381500"/>
          </a:xfrm>
        </p:spPr>
        <p:txBody>
          <a:bodyPr/>
          <a:lstStyle/>
          <a:p>
            <a:pPr eaLnBrk="1" hangingPunct="1"/>
            <a:r>
              <a:rPr lang="en-US" sz="2800" smtClean="0"/>
              <a:t>At least 5 compulsory modules</a:t>
            </a:r>
          </a:p>
          <a:p>
            <a:pPr lvl="1" eaLnBrk="1" hangingPunct="1"/>
            <a:r>
              <a:rPr lang="en-US" sz="2400" smtClean="0"/>
              <a:t>Up to 3 options this year</a:t>
            </a:r>
          </a:p>
          <a:p>
            <a:pPr eaLnBrk="1" hangingPunct="1"/>
            <a:r>
              <a:rPr lang="en-US" sz="2800" smtClean="0"/>
              <a:t>Options not taken in stage 2 usually available in stage 3</a:t>
            </a:r>
          </a:p>
          <a:p>
            <a:pPr lvl="1" eaLnBrk="1" hangingPunct="1"/>
            <a:r>
              <a:rPr lang="en-US" sz="2400" smtClean="0"/>
              <a:t>Cannot do too many level I modules</a:t>
            </a:r>
          </a:p>
          <a:p>
            <a:pPr eaLnBrk="1" hangingPunct="1"/>
            <a:r>
              <a:rPr lang="en-US" sz="2800" smtClean="0"/>
              <a:t>Handbooks already available</a:t>
            </a:r>
          </a:p>
          <a:p>
            <a:pPr eaLnBrk="1" hangingPunct="1"/>
            <a:r>
              <a:rPr lang="en-US" sz="2800" smtClean="0"/>
              <a:t>Online module registration on SDS</a:t>
            </a:r>
          </a:p>
          <a:p>
            <a:pPr lvl="1" eaLnBrk="1" hangingPunct="1"/>
            <a:r>
              <a:rPr lang="en-US" sz="2400" smtClean="0"/>
              <a:t>Closes 1</a:t>
            </a:r>
            <a:r>
              <a:rPr lang="en-US" sz="2400" baseline="30000" smtClean="0"/>
              <a:t>st</a:t>
            </a:r>
            <a:r>
              <a:rPr lang="en-US" sz="2400" smtClean="0"/>
              <a:t> April </a:t>
            </a:r>
          </a:p>
          <a:p>
            <a:pPr lvl="1" eaLnBrk="1" hangingPunct="1"/>
            <a:r>
              <a:rPr lang="en-US" sz="2400" smtClean="0"/>
              <a:t>Options can be changed later</a:t>
            </a:r>
          </a:p>
          <a:p>
            <a:pPr lvl="1" eaLnBrk="1" hangingPunct="1"/>
            <a:r>
              <a:rPr lang="en-US" sz="2400" smtClean="0"/>
              <a:t>Must register even if you have 8 compulsory modules</a:t>
            </a:r>
            <a:r>
              <a:rPr lang="en-US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 idx="4294967295"/>
          </p:nvPr>
        </p:nvSpPr>
        <p:spPr>
          <a:xfrm>
            <a:off x="684213" y="908050"/>
            <a:ext cx="7772400" cy="1143000"/>
          </a:xfrm>
        </p:spPr>
        <p:txBody>
          <a:bodyPr/>
          <a:lstStyle/>
          <a:p>
            <a:pPr eaLnBrk="1" hangingPunct="1"/>
            <a:r>
              <a:rPr lang="en-US" sz="4800" smtClean="0"/>
              <a:t>CO522</a:t>
            </a:r>
            <a:r>
              <a:rPr lang="en-US" smtClean="0"/>
              <a:t/>
            </a:r>
            <a:br>
              <a:rPr lang="en-US" smtClean="0"/>
            </a:br>
            <a:r>
              <a:rPr lang="en-US" sz="4000" smtClean="0"/>
              <a:t>Algorithms, Data Structures &amp; Complexity</a:t>
            </a:r>
          </a:p>
        </p:txBody>
      </p:sp>
      <p:sp>
        <p:nvSpPr>
          <p:cNvPr id="11267" name="Content Placeholder 2"/>
          <p:cNvSpPr>
            <a:spLocks/>
          </p:cNvSpPr>
          <p:nvPr/>
        </p:nvSpPr>
        <p:spPr bwMode="auto">
          <a:xfrm>
            <a:off x="1258888" y="3000375"/>
            <a:ext cx="3236912" cy="309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</a:pPr>
            <a:r>
              <a:rPr lang="en-US" sz="2800" dirty="0">
                <a:sym typeface="Wingdings" pitchFamily="2" charset="2"/>
              </a:rPr>
              <a:t> </a:t>
            </a:r>
            <a:r>
              <a:rPr lang="en-US" sz="2800" dirty="0"/>
              <a:t>CS</a:t>
            </a:r>
          </a:p>
          <a:p>
            <a:pPr marL="342900" indent="-342900" eaLnBrk="1" hangingPunct="1">
              <a:spcBef>
                <a:spcPct val="20000"/>
              </a:spcBef>
            </a:pPr>
            <a:r>
              <a:rPr lang="en-US" sz="2800" smtClean="0">
                <a:sym typeface="Wingdings" pitchFamily="2" charset="2"/>
              </a:rPr>
              <a:t> </a:t>
            </a:r>
            <a:r>
              <a:rPr lang="en-US" sz="2800" smtClean="0"/>
              <a:t>CS(AI</a:t>
            </a:r>
            <a:r>
              <a:rPr lang="en-US" sz="2800" dirty="0"/>
              <a:t>)</a:t>
            </a:r>
          </a:p>
          <a:p>
            <a:pPr marL="342900" indent="-342900" eaLnBrk="1" hangingPunct="1">
              <a:spcBef>
                <a:spcPct val="20000"/>
              </a:spcBef>
              <a:buFont typeface="Wingdings" pitchFamily="2" charset="2"/>
              <a:buChar char="þ"/>
            </a:pPr>
            <a:r>
              <a:rPr lang="en-US" sz="2800" dirty="0"/>
              <a:t>CS(Con)</a:t>
            </a:r>
          </a:p>
          <a:p>
            <a:pPr marL="342900" indent="-342900" eaLnBrk="1" hangingPunct="1">
              <a:spcBef>
                <a:spcPct val="20000"/>
              </a:spcBef>
              <a:buFont typeface="Wingdings" pitchFamily="2" charset="2"/>
              <a:buChar char="þ"/>
            </a:pPr>
            <a:r>
              <a:rPr lang="en-US" sz="2800" dirty="0"/>
              <a:t>CS(Net)</a:t>
            </a:r>
          </a:p>
          <a:p>
            <a:pPr marL="342900" indent="-342900" eaLnBrk="1" hangingPunct="1">
              <a:spcBef>
                <a:spcPct val="20000"/>
              </a:spcBef>
            </a:pPr>
            <a:endParaRPr lang="en-US" sz="2800" dirty="0"/>
          </a:p>
        </p:txBody>
      </p:sp>
      <p:sp>
        <p:nvSpPr>
          <p:cNvPr id="11268" name="Content Placeholder 3"/>
          <p:cNvSpPr>
            <a:spLocks/>
          </p:cNvSpPr>
          <p:nvPr/>
        </p:nvSpPr>
        <p:spPr bwMode="auto">
          <a:xfrm>
            <a:off x="4648200" y="3000375"/>
            <a:ext cx="3810000" cy="309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</a:pPr>
            <a:r>
              <a:rPr lang="en-US" sz="2800">
                <a:sym typeface="Wingdings" pitchFamily="2" charset="2"/>
              </a:rPr>
              <a:t> </a:t>
            </a:r>
            <a:r>
              <a:rPr lang="en-US" sz="2800"/>
              <a:t>CS(Bus)</a:t>
            </a:r>
            <a:endParaRPr lang="en-US" sz="2800">
              <a:sym typeface="Wingdings" pitchFamily="2" charset="2"/>
            </a:endParaRPr>
          </a:p>
          <a:p>
            <a:pPr marL="342900" indent="-342900" eaLnBrk="1" hangingPunct="1">
              <a:spcBef>
                <a:spcPct val="20000"/>
              </a:spcBef>
              <a:buFont typeface="Wingdings" pitchFamily="2" charset="2"/>
              <a:buChar char="¨"/>
            </a:pPr>
            <a:r>
              <a:rPr lang="en-US" sz="2800"/>
              <a:t> CSMS</a:t>
            </a:r>
          </a:p>
          <a:p>
            <a:pPr marL="342900" indent="-342900" eaLnBrk="1" hangingPunct="1">
              <a:spcBef>
                <a:spcPct val="20000"/>
              </a:spcBef>
              <a:buFont typeface="Wingdings" pitchFamily="2" charset="2"/>
              <a:buChar char="ý"/>
            </a:pPr>
            <a:r>
              <a:rPr lang="en-US" sz="2800"/>
              <a:t>CoBA</a:t>
            </a:r>
          </a:p>
          <a:p>
            <a:pPr marL="342900" indent="-342900" eaLnBrk="1" hangingPunct="1">
              <a:spcBef>
                <a:spcPct val="20000"/>
              </a:spcBef>
            </a:pPr>
            <a:r>
              <a:rPr lang="en-US" sz="2800">
                <a:sym typeface="Wingdings" pitchFamily="2" charset="2"/>
              </a:rPr>
              <a:t></a:t>
            </a:r>
            <a:r>
              <a:rPr lang="en-US" sz="2800"/>
              <a:t> WCo</a:t>
            </a:r>
          </a:p>
          <a:p>
            <a:pPr marL="342900" indent="-342900" eaLnBrk="1" hangingPunct="1">
              <a:spcBef>
                <a:spcPct val="20000"/>
              </a:spcBef>
              <a:buFont typeface="Wingdings" pitchFamily="2" charset="2"/>
              <a:buNone/>
            </a:pPr>
            <a:endParaRPr lang="en-US" sz="2800"/>
          </a:p>
          <a:p>
            <a:pPr marL="342900" indent="-342900" eaLnBrk="1" hangingPunct="1">
              <a:spcBef>
                <a:spcPct val="20000"/>
              </a:spcBef>
            </a:pPr>
            <a:endParaRPr lang="en-US" sz="2800"/>
          </a:p>
          <a:p>
            <a:pPr marL="342900" indent="-342900" eaLnBrk="1" hangingPunct="1">
              <a:spcBef>
                <a:spcPct val="20000"/>
              </a:spcBef>
            </a:pPr>
            <a:endParaRPr lang="en-US" sz="2800">
              <a:sym typeface="Wingdings" pitchFamily="2" charset="2"/>
            </a:endParaRPr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7019925" y="5734050"/>
            <a:ext cx="14414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Autumn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/>
          </p:cNvSpPr>
          <p:nvPr/>
        </p:nvSpPr>
        <p:spPr bwMode="auto">
          <a:xfrm>
            <a:off x="684213" y="9080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sz="4800">
                <a:solidFill>
                  <a:schemeClr val="tx2"/>
                </a:solidFill>
              </a:rPr>
              <a:t>CO526</a:t>
            </a:r>
            <a:r>
              <a:rPr lang="en-US" sz="4400">
                <a:solidFill>
                  <a:schemeClr val="tx2"/>
                </a:solidFill>
              </a:rPr>
              <a:t/>
            </a:r>
            <a:br>
              <a:rPr lang="en-US" sz="4400">
                <a:solidFill>
                  <a:schemeClr val="tx2"/>
                </a:solidFill>
              </a:rPr>
            </a:br>
            <a:r>
              <a:rPr lang="en-US" sz="4000">
                <a:solidFill>
                  <a:schemeClr val="tx2"/>
                </a:solidFill>
              </a:rPr>
              <a:t>Distributed Systems &amp; Networks</a:t>
            </a:r>
          </a:p>
        </p:txBody>
      </p:sp>
      <p:sp>
        <p:nvSpPr>
          <p:cNvPr id="12291" name="Content Placeholder 2"/>
          <p:cNvSpPr>
            <a:spLocks/>
          </p:cNvSpPr>
          <p:nvPr/>
        </p:nvSpPr>
        <p:spPr bwMode="auto">
          <a:xfrm>
            <a:off x="1258888" y="3000375"/>
            <a:ext cx="3236912" cy="309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</a:pPr>
            <a:r>
              <a:rPr lang="en-US" sz="2800">
                <a:sym typeface="Wingdings" pitchFamily="2" charset="2"/>
              </a:rPr>
              <a:t> </a:t>
            </a:r>
            <a:r>
              <a:rPr lang="en-US" sz="2800"/>
              <a:t>CS</a:t>
            </a:r>
          </a:p>
          <a:p>
            <a:pPr marL="342900" indent="-342900" eaLnBrk="1" hangingPunct="1">
              <a:spcBef>
                <a:spcPct val="20000"/>
              </a:spcBef>
            </a:pPr>
            <a:r>
              <a:rPr lang="en-US" sz="2800">
                <a:sym typeface="Wingdings" pitchFamily="2" charset="2"/>
              </a:rPr>
              <a:t> </a:t>
            </a:r>
            <a:r>
              <a:rPr lang="en-US" sz="2800"/>
              <a:t>CS(AI)</a:t>
            </a:r>
          </a:p>
          <a:p>
            <a:pPr marL="342900" indent="-342900" eaLnBrk="1" hangingPunct="1">
              <a:spcBef>
                <a:spcPct val="20000"/>
              </a:spcBef>
              <a:buFont typeface="Wingdings" pitchFamily="2" charset="2"/>
              <a:buChar char="þ"/>
            </a:pPr>
            <a:r>
              <a:rPr lang="en-US" sz="2800"/>
              <a:t>CS(Con)</a:t>
            </a:r>
          </a:p>
          <a:p>
            <a:pPr marL="342900" indent="-342900" eaLnBrk="1" hangingPunct="1">
              <a:spcBef>
                <a:spcPct val="20000"/>
              </a:spcBef>
              <a:buFont typeface="Wingdings" pitchFamily="2" charset="2"/>
              <a:buChar char="þ"/>
            </a:pPr>
            <a:r>
              <a:rPr lang="en-US" sz="2800"/>
              <a:t>CS(Net)</a:t>
            </a:r>
          </a:p>
          <a:p>
            <a:pPr marL="342900" indent="-342900" eaLnBrk="1" hangingPunct="1">
              <a:spcBef>
                <a:spcPct val="20000"/>
              </a:spcBef>
            </a:pPr>
            <a:endParaRPr lang="en-US" sz="2800"/>
          </a:p>
        </p:txBody>
      </p:sp>
      <p:sp>
        <p:nvSpPr>
          <p:cNvPr id="22532" name="Content Placeholder 3"/>
          <p:cNvSpPr>
            <a:spLocks/>
          </p:cNvSpPr>
          <p:nvPr/>
        </p:nvSpPr>
        <p:spPr bwMode="auto">
          <a:xfrm>
            <a:off x="4648200" y="3000375"/>
            <a:ext cx="3810000" cy="309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</a:pPr>
            <a:r>
              <a:rPr lang="en-US" sz="2800">
                <a:sym typeface="Wingdings" pitchFamily="2" charset="2"/>
              </a:rPr>
              <a:t> </a:t>
            </a:r>
            <a:r>
              <a:rPr lang="en-US" sz="2800"/>
              <a:t>CS(Bus)</a:t>
            </a:r>
            <a:endParaRPr lang="en-US" sz="2800">
              <a:sym typeface="Wingdings" pitchFamily="2" charset="2"/>
            </a:endParaRPr>
          </a:p>
          <a:p>
            <a:pPr marL="342900" indent="-342900" eaLnBrk="1" hangingPunct="1">
              <a:spcBef>
                <a:spcPct val="20000"/>
              </a:spcBef>
              <a:buFont typeface="Wingdings" pitchFamily="2" charset="2"/>
              <a:buChar char="¨"/>
            </a:pPr>
            <a:r>
              <a:rPr lang="en-US" sz="2800"/>
              <a:t> CSMS</a:t>
            </a:r>
          </a:p>
          <a:p>
            <a:pPr marL="342900" indent="-342900" eaLnBrk="1" hangingPunct="1">
              <a:spcBef>
                <a:spcPct val="20000"/>
              </a:spcBef>
              <a:buFont typeface="Wingdings" pitchFamily="2" charset="2"/>
              <a:buChar char="¨"/>
            </a:pPr>
            <a:r>
              <a:rPr lang="en-US" sz="2800">
                <a:sym typeface="Wingdings" pitchFamily="2" charset="2"/>
              </a:rPr>
              <a:t> </a:t>
            </a:r>
            <a:r>
              <a:rPr lang="en-US" sz="2800"/>
              <a:t>CoBA</a:t>
            </a:r>
          </a:p>
          <a:p>
            <a:pPr marL="342900" indent="-342900" eaLnBrk="1" hangingPunct="1">
              <a:spcBef>
                <a:spcPct val="20000"/>
              </a:spcBef>
            </a:pPr>
            <a:r>
              <a:rPr lang="en-US" sz="2800">
                <a:sym typeface="Wingdings" pitchFamily="2" charset="2"/>
              </a:rPr>
              <a:t></a:t>
            </a:r>
            <a:r>
              <a:rPr lang="en-US" sz="2800"/>
              <a:t> WCo</a:t>
            </a:r>
          </a:p>
          <a:p>
            <a:pPr marL="342900" indent="-342900" eaLnBrk="1" hangingPunct="1">
              <a:spcBef>
                <a:spcPct val="20000"/>
              </a:spcBef>
              <a:buFont typeface="Wingdings" pitchFamily="2" charset="2"/>
              <a:buNone/>
            </a:pPr>
            <a:endParaRPr lang="en-US" sz="2800"/>
          </a:p>
          <a:p>
            <a:pPr marL="342900" indent="-342900" eaLnBrk="1" hangingPunct="1">
              <a:spcBef>
                <a:spcPct val="20000"/>
              </a:spcBef>
            </a:pPr>
            <a:endParaRPr lang="en-US" sz="2800"/>
          </a:p>
          <a:p>
            <a:pPr marL="342900" indent="-342900" eaLnBrk="1" hangingPunct="1">
              <a:spcBef>
                <a:spcPct val="20000"/>
              </a:spcBef>
            </a:pPr>
            <a:endParaRPr lang="en-US" sz="2800">
              <a:sym typeface="Wingdings" pitchFamily="2" charset="2"/>
            </a:endParaRPr>
          </a:p>
        </p:txBody>
      </p:sp>
      <p:sp>
        <p:nvSpPr>
          <p:cNvPr id="22533" name="Text Box 9"/>
          <p:cNvSpPr txBox="1">
            <a:spLocks noChangeArrowheads="1"/>
          </p:cNvSpPr>
          <p:nvPr/>
        </p:nvSpPr>
        <p:spPr bwMode="auto">
          <a:xfrm>
            <a:off x="7019925" y="5734050"/>
            <a:ext cx="14414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Autumn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317500" y="712788"/>
            <a:ext cx="8637588" cy="771525"/>
          </a:xfrm>
          <a:ln>
            <a:solidFill>
              <a:schemeClr val="bg2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en-GB" smtClean="0">
                <a:latin typeface="Times New Roman" charset="0"/>
                <a:ea typeface="+mj-ea"/>
              </a:rPr>
              <a:t>What this module covers: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mtClean="0">
                <a:latin typeface="Times New Roman" charset="0"/>
                <a:ea typeface="+mn-ea"/>
              </a:rPr>
              <a:t>Purposes, features and principles of Distributed Systems.</a:t>
            </a:r>
          </a:p>
          <a:p>
            <a:pPr eaLnBrk="1" hangingPunct="1">
              <a:defRPr/>
            </a:pPr>
            <a:r>
              <a:rPr lang="en-GB" smtClean="0">
                <a:latin typeface="Times New Roman" charset="0"/>
                <a:ea typeface="+mn-ea"/>
              </a:rPr>
              <a:t>Modelling, designing and implementing Distributed Systems.</a:t>
            </a:r>
          </a:p>
          <a:p>
            <a:pPr eaLnBrk="1" hangingPunct="1">
              <a:defRPr/>
            </a:pPr>
            <a:r>
              <a:rPr lang="en-GB" smtClean="0">
                <a:latin typeface="Times New Roman" charset="0"/>
                <a:ea typeface="+mn-ea"/>
              </a:rPr>
              <a:t>Basic communications issues, particularly their application to, and impact on, Distributed Systems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317500" y="712788"/>
            <a:ext cx="8637588" cy="771525"/>
          </a:xfrm>
          <a:ln>
            <a:solidFill>
              <a:schemeClr val="bg2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en-GB" smtClean="0">
                <a:latin typeface="Times New Roman" charset="0"/>
                <a:ea typeface="+mj-ea"/>
              </a:rPr>
              <a:t>What you should get out of it: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mtClean="0">
                <a:latin typeface="Times New Roman" charset="0"/>
                <a:ea typeface="+mn-ea"/>
              </a:rPr>
              <a:t>An understanding of why systems might be distributed, and an appreciation of the issues involved in doing so.</a:t>
            </a:r>
          </a:p>
          <a:p>
            <a:pPr eaLnBrk="1" hangingPunct="1">
              <a:defRPr/>
            </a:pPr>
            <a:r>
              <a:rPr lang="en-GB" smtClean="0">
                <a:latin typeface="Times New Roman" charset="0"/>
                <a:ea typeface="+mn-ea"/>
              </a:rPr>
              <a:t>The ability to design and implement a simple distributed system. </a:t>
            </a:r>
          </a:p>
          <a:p>
            <a:pPr eaLnBrk="1" hangingPunct="1">
              <a:defRPr/>
            </a:pPr>
            <a:r>
              <a:rPr lang="en-GB" smtClean="0">
                <a:latin typeface="Times New Roman" charset="0"/>
                <a:ea typeface="+mn-ea"/>
              </a:rPr>
              <a:t>An understanding of the underlying network and protocol issues which support distributed systems.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317500" y="712788"/>
            <a:ext cx="8637588" cy="771525"/>
          </a:xfrm>
          <a:ln>
            <a:solidFill>
              <a:schemeClr val="bg2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en-GB" smtClean="0">
                <a:latin typeface="Times New Roman" charset="0"/>
                <a:ea typeface="+mj-ea"/>
              </a:rPr>
              <a:t>What are Distributed Systems?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mtClean="0">
                <a:latin typeface="Times New Roman" charset="0"/>
                <a:ea typeface="+mn-ea"/>
              </a:rPr>
              <a:t>Systems in which different parts of an overall task are performed in different places, with coordination performed, and (partial) results communicated over a network.</a:t>
            </a:r>
          </a:p>
          <a:p>
            <a:pPr eaLnBrk="1" hangingPunct="1">
              <a:defRPr/>
            </a:pPr>
            <a:r>
              <a:rPr lang="en-GB" smtClean="0">
                <a:latin typeface="Times New Roman" charset="0"/>
                <a:ea typeface="+mn-ea"/>
              </a:rPr>
              <a:t>The overall state of the system is shared between the cooperating components.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317500" y="712788"/>
            <a:ext cx="8637588" cy="771525"/>
          </a:xfrm>
          <a:ln>
            <a:solidFill>
              <a:schemeClr val="bg2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en-GB" smtClean="0">
                <a:latin typeface="Times New Roman" charset="0"/>
                <a:ea typeface="+mj-ea"/>
              </a:rPr>
              <a:t>What sort of things do they do?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mtClean="0">
                <a:latin typeface="Times New Roman" pitchFamily="18" charset="0"/>
              </a:rPr>
              <a:t>Automated banking systems (e.g. cash machines)</a:t>
            </a:r>
          </a:p>
          <a:p>
            <a:pPr eaLnBrk="1" hangingPunct="1">
              <a:lnSpc>
                <a:spcPct val="90000"/>
              </a:lnSpc>
            </a:pPr>
            <a:r>
              <a:rPr lang="en-GB" smtClean="0">
                <a:latin typeface="Times New Roman" pitchFamily="18" charset="0"/>
              </a:rPr>
              <a:t>Air traffic control systems</a:t>
            </a:r>
          </a:p>
          <a:p>
            <a:pPr eaLnBrk="1" hangingPunct="1">
              <a:lnSpc>
                <a:spcPct val="90000"/>
              </a:lnSpc>
            </a:pPr>
            <a:r>
              <a:rPr lang="en-GB" smtClean="0">
                <a:latin typeface="Times New Roman" pitchFamily="18" charset="0"/>
              </a:rPr>
              <a:t>Fly-by-wire systems (and increasingly drive-by-wire)</a:t>
            </a:r>
          </a:p>
          <a:p>
            <a:pPr eaLnBrk="1" hangingPunct="1">
              <a:lnSpc>
                <a:spcPct val="90000"/>
              </a:lnSpc>
            </a:pPr>
            <a:r>
              <a:rPr lang="en-GB" smtClean="0">
                <a:latin typeface="Times New Roman" pitchFamily="18" charset="0"/>
              </a:rPr>
              <a:t>The World Wide Web – at least the </a:t>
            </a:r>
            <a:r>
              <a:rPr lang="en-GB" altLang="en-US" smtClean="0">
                <a:latin typeface="Times New Roman" pitchFamily="18" charset="0"/>
              </a:rPr>
              <a:t>“</a:t>
            </a:r>
            <a:r>
              <a:rPr lang="en-GB" smtClean="0">
                <a:latin typeface="Times New Roman" pitchFamily="18" charset="0"/>
              </a:rPr>
              <a:t>dynamic</a:t>
            </a:r>
            <a:r>
              <a:rPr lang="en-GB" altLang="en-US" smtClean="0">
                <a:latin typeface="Times New Roman" pitchFamily="18" charset="0"/>
              </a:rPr>
              <a:t>”</a:t>
            </a:r>
            <a:r>
              <a:rPr lang="en-GB" smtClean="0">
                <a:latin typeface="Times New Roman" pitchFamily="18" charset="0"/>
              </a:rPr>
              <a:t> aspects and some of the infrastructure (e.g. amazon.com)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smtClean="0"/>
              <a:t>CO529</a:t>
            </a:r>
            <a:r>
              <a:rPr lang="en-US" sz="4000" smtClean="0"/>
              <a:t/>
            </a:r>
            <a:br>
              <a:rPr lang="en-US" sz="4000" smtClean="0"/>
            </a:br>
            <a:r>
              <a:rPr lang="en-US" sz="4000" smtClean="0"/>
              <a:t>Human-Computer Interaction</a:t>
            </a:r>
            <a:endParaRPr lang="en-GB" sz="4000" smtClean="0"/>
          </a:p>
        </p:txBody>
      </p:sp>
      <p:sp>
        <p:nvSpPr>
          <p:cNvPr id="13315" name="Content Placeholder 2"/>
          <p:cNvSpPr>
            <a:spLocks/>
          </p:cNvSpPr>
          <p:nvPr/>
        </p:nvSpPr>
        <p:spPr bwMode="auto">
          <a:xfrm>
            <a:off x="1258888" y="3000375"/>
            <a:ext cx="3236912" cy="309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</a:pPr>
            <a:r>
              <a:rPr lang="en-US" sz="2800">
                <a:sym typeface="Wingdings" pitchFamily="2" charset="2"/>
              </a:rPr>
              <a:t> </a:t>
            </a:r>
            <a:r>
              <a:rPr lang="en-US" sz="2800"/>
              <a:t>CS</a:t>
            </a:r>
          </a:p>
          <a:p>
            <a:pPr marL="342900" indent="-342900" eaLnBrk="1" hangingPunct="1">
              <a:spcBef>
                <a:spcPct val="20000"/>
              </a:spcBef>
            </a:pPr>
            <a:r>
              <a:rPr lang="en-US" sz="2800">
                <a:sym typeface="Wingdings" pitchFamily="2" charset="2"/>
              </a:rPr>
              <a:t> </a:t>
            </a:r>
            <a:r>
              <a:rPr lang="en-US" sz="2800"/>
              <a:t>CS(AI)</a:t>
            </a:r>
          </a:p>
          <a:p>
            <a:pPr marL="342900" indent="-342900" eaLnBrk="1" hangingPunct="1">
              <a:spcBef>
                <a:spcPct val="20000"/>
              </a:spcBef>
              <a:buFont typeface="Wingdings" pitchFamily="2" charset="2"/>
              <a:buChar char="ý"/>
            </a:pPr>
            <a:r>
              <a:rPr lang="en-US" sz="2800"/>
              <a:t>CS(Con)</a:t>
            </a:r>
          </a:p>
          <a:p>
            <a:pPr marL="342900" indent="-342900" eaLnBrk="1" hangingPunct="1">
              <a:spcBef>
                <a:spcPct val="20000"/>
              </a:spcBef>
            </a:pPr>
            <a:r>
              <a:rPr lang="en-US" sz="2800">
                <a:sym typeface="Wingdings" pitchFamily="2" charset="2"/>
              </a:rPr>
              <a:t> </a:t>
            </a:r>
            <a:r>
              <a:rPr lang="en-US" sz="2800"/>
              <a:t>CS(Net)</a:t>
            </a:r>
          </a:p>
          <a:p>
            <a:pPr marL="342900" indent="-342900" eaLnBrk="1" hangingPunct="1">
              <a:spcBef>
                <a:spcPct val="20000"/>
              </a:spcBef>
            </a:pPr>
            <a:endParaRPr lang="en-US" sz="2800"/>
          </a:p>
        </p:txBody>
      </p:sp>
      <p:sp>
        <p:nvSpPr>
          <p:cNvPr id="28676" name="Content Placeholder 3"/>
          <p:cNvSpPr>
            <a:spLocks/>
          </p:cNvSpPr>
          <p:nvPr/>
        </p:nvSpPr>
        <p:spPr bwMode="auto">
          <a:xfrm>
            <a:off x="4648200" y="3000375"/>
            <a:ext cx="3810000" cy="309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</a:pPr>
            <a:r>
              <a:rPr lang="en-US" sz="2800">
                <a:sym typeface="Wingdings" pitchFamily="2" charset="2"/>
              </a:rPr>
              <a:t> </a:t>
            </a:r>
            <a:r>
              <a:rPr lang="en-US" sz="2800"/>
              <a:t>CS(Bus)</a:t>
            </a:r>
            <a:endParaRPr lang="en-US" sz="2800">
              <a:sym typeface="Wingdings" pitchFamily="2" charset="2"/>
            </a:endParaRPr>
          </a:p>
          <a:p>
            <a:pPr marL="342900" indent="-342900" eaLnBrk="1" hangingPunct="1">
              <a:spcBef>
                <a:spcPct val="20000"/>
              </a:spcBef>
              <a:buFont typeface="Wingdings" pitchFamily="2" charset="2"/>
              <a:buChar char="¨"/>
            </a:pPr>
            <a:r>
              <a:rPr lang="en-US" sz="2800"/>
              <a:t> CSMS</a:t>
            </a:r>
          </a:p>
          <a:p>
            <a:pPr marL="342900" indent="-342900" eaLnBrk="1" hangingPunct="1">
              <a:spcBef>
                <a:spcPct val="20000"/>
              </a:spcBef>
              <a:buFont typeface="Wingdings" pitchFamily="2" charset="2"/>
              <a:buChar char="¨"/>
            </a:pPr>
            <a:r>
              <a:rPr lang="en-US" sz="2800">
                <a:sym typeface="Wingdings" pitchFamily="2" charset="2"/>
              </a:rPr>
              <a:t> </a:t>
            </a:r>
            <a:r>
              <a:rPr lang="en-US" sz="2800"/>
              <a:t>CoBA</a:t>
            </a:r>
          </a:p>
          <a:p>
            <a:pPr marL="342900" indent="-342900" eaLnBrk="1" hangingPunct="1">
              <a:spcBef>
                <a:spcPct val="20000"/>
              </a:spcBef>
            </a:pPr>
            <a:r>
              <a:rPr lang="en-US" sz="2800">
                <a:sym typeface="Wingdings" pitchFamily="2" charset="2"/>
              </a:rPr>
              <a:t></a:t>
            </a:r>
            <a:r>
              <a:rPr lang="en-US" sz="2800"/>
              <a:t> WCo</a:t>
            </a:r>
          </a:p>
          <a:p>
            <a:pPr marL="342900" indent="-342900" eaLnBrk="1" hangingPunct="1">
              <a:spcBef>
                <a:spcPct val="20000"/>
              </a:spcBef>
              <a:buFont typeface="Wingdings" pitchFamily="2" charset="2"/>
              <a:buNone/>
            </a:pPr>
            <a:endParaRPr lang="en-US" sz="2800"/>
          </a:p>
          <a:p>
            <a:pPr marL="342900" indent="-342900" eaLnBrk="1" hangingPunct="1">
              <a:spcBef>
                <a:spcPct val="20000"/>
              </a:spcBef>
            </a:pPr>
            <a:endParaRPr lang="en-US" sz="2800"/>
          </a:p>
          <a:p>
            <a:pPr marL="342900" indent="-342900" eaLnBrk="1" hangingPunct="1">
              <a:spcBef>
                <a:spcPct val="20000"/>
              </a:spcBef>
            </a:pPr>
            <a:endParaRPr lang="en-US" sz="2800">
              <a:sym typeface="Wingdings" pitchFamily="2" charset="2"/>
            </a:endParaRPr>
          </a:p>
        </p:txBody>
      </p:sp>
      <p:sp>
        <p:nvSpPr>
          <p:cNvPr id="27653" name="Text Box 5"/>
          <p:cNvSpPr txBox="1">
            <a:spLocks noChangeArrowheads="1"/>
          </p:cNvSpPr>
          <p:nvPr/>
        </p:nvSpPr>
        <p:spPr bwMode="auto">
          <a:xfrm>
            <a:off x="7019925" y="5734050"/>
            <a:ext cx="14414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Autumn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8600" y="609600"/>
            <a:ext cx="8534400" cy="1143000"/>
          </a:xfrm>
        </p:spPr>
        <p:txBody>
          <a:bodyPr/>
          <a:lstStyle/>
          <a:p>
            <a:pPr eaLnBrk="1" hangingPunct="1"/>
            <a:r>
              <a:rPr lang="en-US" sz="3600" smtClean="0"/>
              <a:t>CO529: Human-Computer Interaction</a:t>
            </a:r>
            <a:endParaRPr lang="en-US" smtClean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US" sz="2400" smtClean="0"/>
              <a:t>Human-Computer interaction is complex</a:t>
            </a:r>
          </a:p>
          <a:p>
            <a:pPr eaLnBrk="1" hangingPunct="1"/>
            <a:r>
              <a:rPr lang="en-US" sz="2400" smtClean="0"/>
              <a:t>Involves many areas of study: design, technology, psychology, …</a:t>
            </a:r>
          </a:p>
          <a:p>
            <a:pPr eaLnBrk="1" hangingPunct="1"/>
            <a:r>
              <a:rPr lang="en-US" sz="2400" smtClean="0"/>
              <a:t>In this module, we study</a:t>
            </a:r>
          </a:p>
          <a:p>
            <a:pPr lvl="1" eaLnBrk="1" hangingPunct="1"/>
            <a:r>
              <a:rPr lang="en-US" sz="2000" smtClean="0"/>
              <a:t>How to analyse interaction problems, and then design effective interfaces for computers and similar devices</a:t>
            </a:r>
          </a:p>
          <a:p>
            <a:pPr lvl="1" eaLnBrk="1" hangingPunct="1"/>
            <a:r>
              <a:rPr lang="en-US" sz="2000" smtClean="0"/>
              <a:t>How to evaluate an interface, understand its effectiveness, and improve it.</a:t>
            </a:r>
          </a:p>
          <a:p>
            <a:pPr lvl="1" eaLnBrk="1" hangingPunct="1"/>
            <a:r>
              <a:rPr lang="en-US" sz="2000" smtClean="0"/>
              <a:t>The research that has been done into effective interface, both looking at specific research and research methods in the area.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smtClean="0"/>
              <a:t>CO531</a:t>
            </a:r>
            <a:r>
              <a:rPr lang="en-US" sz="3200" smtClean="0"/>
              <a:t/>
            </a:r>
            <a:br>
              <a:rPr lang="en-US" sz="3200" smtClean="0"/>
            </a:br>
            <a:r>
              <a:rPr lang="en-US" sz="4000" smtClean="0"/>
              <a:t>Software Engineering Practice</a:t>
            </a:r>
            <a:endParaRPr lang="en-GB" sz="4000" smtClean="0"/>
          </a:p>
        </p:txBody>
      </p:sp>
      <p:sp>
        <p:nvSpPr>
          <p:cNvPr id="15363" name="Content Placeholder 2"/>
          <p:cNvSpPr>
            <a:spLocks/>
          </p:cNvSpPr>
          <p:nvPr/>
        </p:nvSpPr>
        <p:spPr bwMode="auto">
          <a:xfrm>
            <a:off x="1258888" y="3000375"/>
            <a:ext cx="3236912" cy="309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</a:pPr>
            <a:r>
              <a:rPr lang="en-US" sz="2800">
                <a:sym typeface="Wingdings" pitchFamily="2" charset="2"/>
              </a:rPr>
              <a:t> </a:t>
            </a:r>
            <a:r>
              <a:rPr lang="en-US" sz="2800"/>
              <a:t>CS</a:t>
            </a:r>
          </a:p>
          <a:p>
            <a:pPr marL="342900" indent="-342900" eaLnBrk="1" hangingPunct="1">
              <a:spcBef>
                <a:spcPct val="20000"/>
              </a:spcBef>
            </a:pPr>
            <a:r>
              <a:rPr lang="en-US" sz="2800">
                <a:sym typeface="Wingdings" pitchFamily="2" charset="2"/>
              </a:rPr>
              <a:t> </a:t>
            </a:r>
            <a:r>
              <a:rPr lang="en-US" sz="2800"/>
              <a:t>CS(AI)</a:t>
            </a:r>
          </a:p>
          <a:p>
            <a:pPr marL="342900" indent="-342900" eaLnBrk="1" hangingPunct="1">
              <a:spcBef>
                <a:spcPct val="20000"/>
              </a:spcBef>
              <a:buFont typeface="Wingdings" pitchFamily="2" charset="2"/>
              <a:buChar char="þ"/>
            </a:pPr>
            <a:r>
              <a:rPr lang="en-US" sz="2800"/>
              <a:t>CS(Con)</a:t>
            </a:r>
          </a:p>
          <a:p>
            <a:pPr marL="342900" indent="-342900" eaLnBrk="1" hangingPunct="1">
              <a:spcBef>
                <a:spcPct val="20000"/>
              </a:spcBef>
              <a:buFont typeface="Wingdings" pitchFamily="2" charset="2"/>
              <a:buChar char="þ"/>
            </a:pPr>
            <a:r>
              <a:rPr lang="en-US" sz="2800"/>
              <a:t>CS(Net)</a:t>
            </a:r>
          </a:p>
          <a:p>
            <a:pPr marL="342900" indent="-342900" eaLnBrk="1" hangingPunct="1">
              <a:spcBef>
                <a:spcPct val="20000"/>
              </a:spcBef>
            </a:pPr>
            <a:endParaRPr lang="en-US" sz="2800"/>
          </a:p>
        </p:txBody>
      </p:sp>
      <p:sp>
        <p:nvSpPr>
          <p:cNvPr id="15364" name="Content Placeholder 3"/>
          <p:cNvSpPr>
            <a:spLocks/>
          </p:cNvSpPr>
          <p:nvPr/>
        </p:nvSpPr>
        <p:spPr bwMode="auto">
          <a:xfrm>
            <a:off x="4648200" y="3000375"/>
            <a:ext cx="3810000" cy="309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</a:pPr>
            <a:r>
              <a:rPr lang="en-US" sz="2800">
                <a:sym typeface="Wingdings" pitchFamily="2" charset="2"/>
              </a:rPr>
              <a:t> </a:t>
            </a:r>
            <a:r>
              <a:rPr lang="en-US" sz="2800"/>
              <a:t>CS(Bus)</a:t>
            </a:r>
            <a:endParaRPr lang="en-US" sz="2800">
              <a:sym typeface="Wingdings" pitchFamily="2" charset="2"/>
            </a:endParaRPr>
          </a:p>
          <a:p>
            <a:pPr marL="342900" indent="-342900" eaLnBrk="1" hangingPunct="1">
              <a:spcBef>
                <a:spcPct val="20000"/>
              </a:spcBef>
              <a:buFont typeface="Wingdings" pitchFamily="2" charset="2"/>
              <a:buNone/>
            </a:pPr>
            <a:r>
              <a:rPr lang="en-US" sz="2800">
                <a:sym typeface="Wingdings" pitchFamily="2" charset="2"/>
              </a:rPr>
              <a:t></a:t>
            </a:r>
            <a:r>
              <a:rPr lang="en-US" sz="2800"/>
              <a:t> CSMS</a:t>
            </a:r>
          </a:p>
          <a:p>
            <a:pPr marL="342900" indent="-342900" eaLnBrk="1" hangingPunct="1">
              <a:spcBef>
                <a:spcPct val="20000"/>
              </a:spcBef>
              <a:buFont typeface="Wingdings" pitchFamily="2" charset="2"/>
              <a:buChar char="þ"/>
            </a:pPr>
            <a:r>
              <a:rPr lang="en-US" sz="2800"/>
              <a:t>CoBA</a:t>
            </a:r>
          </a:p>
          <a:p>
            <a:pPr marL="342900" indent="-342900" eaLnBrk="1" hangingPunct="1">
              <a:spcBef>
                <a:spcPct val="20000"/>
              </a:spcBef>
              <a:buFont typeface="Wingdings" pitchFamily="2" charset="2"/>
              <a:buChar char="þ"/>
            </a:pPr>
            <a:r>
              <a:rPr lang="en-US" sz="2800"/>
              <a:t> WCo</a:t>
            </a:r>
          </a:p>
          <a:p>
            <a:pPr marL="342900" indent="-342900" eaLnBrk="1" hangingPunct="1">
              <a:spcBef>
                <a:spcPct val="20000"/>
              </a:spcBef>
              <a:buFont typeface="Wingdings" pitchFamily="2" charset="2"/>
              <a:buNone/>
            </a:pPr>
            <a:endParaRPr lang="en-US" sz="2800"/>
          </a:p>
          <a:p>
            <a:pPr marL="342900" indent="-342900" eaLnBrk="1" hangingPunct="1">
              <a:spcBef>
                <a:spcPct val="20000"/>
              </a:spcBef>
            </a:pPr>
            <a:endParaRPr lang="en-US" sz="2800"/>
          </a:p>
          <a:p>
            <a:pPr marL="342900" indent="-342900" eaLnBrk="1" hangingPunct="1">
              <a:spcBef>
                <a:spcPct val="20000"/>
              </a:spcBef>
            </a:pPr>
            <a:endParaRPr lang="en-US" sz="2800">
              <a:sym typeface="Wingdings" pitchFamily="2" charset="2"/>
            </a:endParaRPr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7019925" y="5734050"/>
            <a:ext cx="14414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Autumn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dirty="0" smtClean="0">
                <a:ea typeface="+mj-ea"/>
              </a:rPr>
              <a:t>CO531 Software Engineering Practice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From programming to the wider context:</a:t>
            </a:r>
          </a:p>
          <a:p>
            <a:pPr>
              <a:buFontTx/>
              <a:buNone/>
            </a:pPr>
            <a:r>
              <a:rPr lang="en-GB" smtClean="0"/>
              <a:t>Requirements, designs, teams, process models, planning, customers, testing, professionalism</a:t>
            </a:r>
          </a:p>
          <a:p>
            <a:r>
              <a:rPr lang="en-GB" smtClean="0"/>
              <a:t>Coursework is a group project: likely to be the biggest “experience” in your second year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Compulsory non-CO modules</a:t>
            </a:r>
          </a:p>
        </p:txBody>
      </p:sp>
      <p:sp>
        <p:nvSpPr>
          <p:cNvPr id="4099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smtClean="0"/>
              <a:t>CS(AI)</a:t>
            </a:r>
          </a:p>
          <a:p>
            <a:pPr lvl="1"/>
            <a:r>
              <a:rPr lang="en-GB" smtClean="0"/>
              <a:t>PL609</a:t>
            </a:r>
          </a:p>
          <a:p>
            <a:r>
              <a:rPr lang="en-GB" smtClean="0"/>
              <a:t>WCo</a:t>
            </a:r>
          </a:p>
          <a:p>
            <a:pPr lvl="1"/>
            <a:r>
              <a:rPr lang="en-GB" smtClean="0"/>
              <a:t>EL531</a:t>
            </a:r>
          </a:p>
          <a:p>
            <a:pPr lvl="1"/>
            <a:r>
              <a:rPr lang="en-GB" smtClean="0"/>
              <a:t>EL631 (30 credits)</a:t>
            </a:r>
          </a:p>
          <a:p>
            <a:r>
              <a:rPr lang="en-GB" smtClean="0"/>
              <a:t>CSMS</a:t>
            </a:r>
          </a:p>
          <a:p>
            <a:pPr lvl="1"/>
            <a:r>
              <a:rPr lang="en-GB" smtClean="0"/>
              <a:t>CB302</a:t>
            </a:r>
          </a:p>
          <a:p>
            <a:pPr lvl="1"/>
            <a:r>
              <a:rPr lang="en-GB" smtClean="0"/>
              <a:t>CB667</a:t>
            </a:r>
          </a:p>
          <a:p>
            <a:pPr lvl="1"/>
            <a:r>
              <a:rPr lang="en-GB" smtClean="0"/>
              <a:t>CB669*</a:t>
            </a:r>
          </a:p>
        </p:txBody>
      </p:sp>
      <p:sp>
        <p:nvSpPr>
          <p:cNvPr id="4100" name="Content Placeholder 4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543425"/>
          </a:xfrm>
        </p:spPr>
        <p:txBody>
          <a:bodyPr/>
          <a:lstStyle/>
          <a:p>
            <a:r>
              <a:rPr lang="en-GB" dirty="0" smtClean="0"/>
              <a:t>CS(Bus)</a:t>
            </a:r>
          </a:p>
          <a:p>
            <a:pPr lvl="1"/>
            <a:r>
              <a:rPr lang="en-GB" dirty="0" smtClean="0"/>
              <a:t>CB514</a:t>
            </a:r>
            <a:endParaRPr lang="en-GB" dirty="0" smtClean="0"/>
          </a:p>
          <a:p>
            <a:pPr lvl="1"/>
            <a:r>
              <a:rPr lang="en-GB" dirty="0" smtClean="0"/>
              <a:t>CB676</a:t>
            </a:r>
          </a:p>
          <a:p>
            <a:pPr lvl="1"/>
            <a:r>
              <a:rPr lang="en-GB" dirty="0" smtClean="0"/>
              <a:t>CB681</a:t>
            </a:r>
          </a:p>
          <a:p>
            <a:pPr lvl="1"/>
            <a:r>
              <a:rPr lang="en-GB" dirty="0" smtClean="0"/>
              <a:t>CB677 / CB683</a:t>
            </a:r>
          </a:p>
          <a:p>
            <a:r>
              <a:rPr lang="en-GB" dirty="0" err="1" smtClean="0"/>
              <a:t>CoBA</a:t>
            </a:r>
            <a:endParaRPr lang="en-GB" dirty="0" smtClean="0"/>
          </a:p>
          <a:p>
            <a:pPr lvl="1"/>
            <a:r>
              <a:rPr lang="en-GB" dirty="0" smtClean="0"/>
              <a:t>CB683</a:t>
            </a:r>
          </a:p>
          <a:p>
            <a:pPr lvl="1"/>
            <a:r>
              <a:rPr lang="en-GB" dirty="0" smtClean="0"/>
              <a:t>CB676</a:t>
            </a:r>
          </a:p>
          <a:p>
            <a:pPr lvl="1"/>
            <a:r>
              <a:rPr lang="en-GB" dirty="0" smtClean="0"/>
              <a:t>CB677</a:t>
            </a:r>
          </a:p>
          <a:p>
            <a:pPr lvl="1"/>
            <a:r>
              <a:rPr lang="en-GB" dirty="0" smtClean="0"/>
              <a:t>CB681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/>
          </p:cNvSpPr>
          <p:nvPr/>
        </p:nvSpPr>
        <p:spPr bwMode="auto">
          <a:xfrm>
            <a:off x="684213" y="9080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sz="4800">
                <a:solidFill>
                  <a:schemeClr val="tx2"/>
                </a:solidFill>
              </a:rPr>
              <a:t>CO636</a:t>
            </a:r>
            <a:r>
              <a:rPr lang="en-US" sz="4400">
                <a:solidFill>
                  <a:schemeClr val="tx2"/>
                </a:solidFill>
              </a:rPr>
              <a:t/>
            </a:r>
            <a:br>
              <a:rPr lang="en-US" sz="4400">
                <a:solidFill>
                  <a:schemeClr val="tx2"/>
                </a:solidFill>
              </a:rPr>
            </a:br>
            <a:r>
              <a:rPr lang="en-US" sz="4400">
                <a:solidFill>
                  <a:schemeClr val="tx2"/>
                </a:solidFill>
              </a:rPr>
              <a:t> </a:t>
            </a:r>
            <a:r>
              <a:rPr lang="en-US" sz="4000">
                <a:solidFill>
                  <a:schemeClr val="tx2"/>
                </a:solidFill>
              </a:rPr>
              <a:t>Cognitive Neural Networks</a:t>
            </a:r>
          </a:p>
        </p:txBody>
      </p:sp>
      <p:sp>
        <p:nvSpPr>
          <p:cNvPr id="17411" name="Content Placeholder 2"/>
          <p:cNvSpPr>
            <a:spLocks/>
          </p:cNvSpPr>
          <p:nvPr/>
        </p:nvSpPr>
        <p:spPr bwMode="auto">
          <a:xfrm>
            <a:off x="1258888" y="3000375"/>
            <a:ext cx="3236912" cy="309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</a:pPr>
            <a:r>
              <a:rPr lang="en-US" sz="2800">
                <a:sym typeface="Wingdings" pitchFamily="2" charset="2"/>
              </a:rPr>
              <a:t> </a:t>
            </a:r>
            <a:r>
              <a:rPr lang="en-US" sz="2800"/>
              <a:t>CS</a:t>
            </a:r>
          </a:p>
          <a:p>
            <a:pPr marL="342900" indent="-342900" eaLnBrk="1" hangingPunct="1">
              <a:spcBef>
                <a:spcPct val="20000"/>
              </a:spcBef>
            </a:pPr>
            <a:r>
              <a:rPr lang="en-US" sz="2800">
                <a:sym typeface="Wingdings" pitchFamily="2" charset="2"/>
              </a:rPr>
              <a:t> </a:t>
            </a:r>
            <a:r>
              <a:rPr lang="en-US" sz="2800"/>
              <a:t>CS(AI)</a:t>
            </a:r>
          </a:p>
          <a:p>
            <a:pPr marL="342900" indent="-342900" eaLnBrk="1" hangingPunct="1">
              <a:spcBef>
                <a:spcPct val="20000"/>
              </a:spcBef>
              <a:buFont typeface="Wingdings" pitchFamily="2" charset="2"/>
              <a:buChar char="ý"/>
            </a:pPr>
            <a:r>
              <a:rPr lang="en-US" sz="2800"/>
              <a:t>CS(Con)</a:t>
            </a:r>
          </a:p>
          <a:p>
            <a:pPr marL="342900" indent="-342900" eaLnBrk="1" hangingPunct="1">
              <a:spcBef>
                <a:spcPct val="20000"/>
              </a:spcBef>
              <a:buFont typeface="Wingdings" pitchFamily="2" charset="2"/>
              <a:buChar char="ý"/>
            </a:pPr>
            <a:r>
              <a:rPr lang="en-US" sz="2800"/>
              <a:t>CS(Net)</a:t>
            </a:r>
          </a:p>
          <a:p>
            <a:pPr marL="342900" indent="-342900" eaLnBrk="1" hangingPunct="1">
              <a:spcBef>
                <a:spcPct val="20000"/>
              </a:spcBef>
            </a:pPr>
            <a:endParaRPr lang="en-US" sz="2800"/>
          </a:p>
        </p:txBody>
      </p:sp>
      <p:sp>
        <p:nvSpPr>
          <p:cNvPr id="17412" name="Content Placeholder 3"/>
          <p:cNvSpPr>
            <a:spLocks/>
          </p:cNvSpPr>
          <p:nvPr/>
        </p:nvSpPr>
        <p:spPr bwMode="auto">
          <a:xfrm>
            <a:off x="4648200" y="3000375"/>
            <a:ext cx="3810000" cy="309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</a:pPr>
            <a:r>
              <a:rPr lang="en-US" sz="2800">
                <a:sym typeface="Wingdings" pitchFamily="2" charset="2"/>
              </a:rPr>
              <a:t> </a:t>
            </a:r>
            <a:r>
              <a:rPr lang="en-US" sz="2800"/>
              <a:t>CS(Bus)</a:t>
            </a:r>
            <a:endParaRPr lang="en-US" sz="2800">
              <a:sym typeface="Wingdings" pitchFamily="2" charset="2"/>
            </a:endParaRPr>
          </a:p>
          <a:p>
            <a:pPr marL="342900" indent="-342900" eaLnBrk="1" hangingPunct="1">
              <a:spcBef>
                <a:spcPct val="20000"/>
              </a:spcBef>
              <a:buFont typeface="Wingdings" pitchFamily="2" charset="2"/>
              <a:buChar char="¨"/>
            </a:pPr>
            <a:r>
              <a:rPr lang="en-US" sz="2800"/>
              <a:t> CSMS</a:t>
            </a:r>
          </a:p>
          <a:p>
            <a:pPr marL="342900" indent="-342900" eaLnBrk="1" hangingPunct="1">
              <a:spcBef>
                <a:spcPct val="20000"/>
              </a:spcBef>
              <a:buFont typeface="Wingdings" pitchFamily="2" charset="2"/>
              <a:buChar char="ý"/>
            </a:pPr>
            <a:r>
              <a:rPr lang="en-US" sz="2800"/>
              <a:t>CoBA</a:t>
            </a:r>
          </a:p>
          <a:p>
            <a:pPr marL="342900" indent="-342900" eaLnBrk="1" hangingPunct="1">
              <a:spcBef>
                <a:spcPct val="20000"/>
              </a:spcBef>
              <a:buFont typeface="Wingdings" pitchFamily="2" charset="2"/>
              <a:buChar char="ý"/>
            </a:pPr>
            <a:r>
              <a:rPr lang="en-US" sz="2800"/>
              <a:t>WCo</a:t>
            </a:r>
          </a:p>
          <a:p>
            <a:pPr marL="342900" indent="-342900" eaLnBrk="1" hangingPunct="1">
              <a:spcBef>
                <a:spcPct val="20000"/>
              </a:spcBef>
              <a:buFont typeface="Wingdings" pitchFamily="2" charset="2"/>
              <a:buNone/>
            </a:pPr>
            <a:endParaRPr lang="en-US" sz="2800"/>
          </a:p>
          <a:p>
            <a:pPr marL="342900" indent="-342900" eaLnBrk="1" hangingPunct="1">
              <a:spcBef>
                <a:spcPct val="20000"/>
              </a:spcBef>
            </a:pPr>
            <a:endParaRPr lang="en-US" sz="2800"/>
          </a:p>
          <a:p>
            <a:pPr marL="342900" indent="-342900" eaLnBrk="1" hangingPunct="1">
              <a:spcBef>
                <a:spcPct val="20000"/>
              </a:spcBef>
            </a:pPr>
            <a:endParaRPr lang="en-US" sz="2800">
              <a:sym typeface="Wingdings" pitchFamily="2" charset="2"/>
            </a:endParaRPr>
          </a:p>
        </p:txBody>
      </p:sp>
      <p:sp>
        <p:nvSpPr>
          <p:cNvPr id="31749" name="Text Box 5"/>
          <p:cNvSpPr txBox="1">
            <a:spLocks noChangeArrowheads="1"/>
          </p:cNvSpPr>
          <p:nvPr/>
        </p:nvSpPr>
        <p:spPr bwMode="auto">
          <a:xfrm>
            <a:off x="7019925" y="5734050"/>
            <a:ext cx="14414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Autumn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3200400"/>
            <a:ext cx="7772400" cy="1143000"/>
          </a:xfrm>
        </p:spPr>
        <p:txBody>
          <a:bodyPr/>
          <a:lstStyle/>
          <a:p>
            <a:r>
              <a:rPr lang="en-GB" smtClean="0"/>
              <a:t>CO636: Cognitive Neural Networks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4800600"/>
            <a:ext cx="6400800" cy="1752600"/>
          </a:xfrm>
        </p:spPr>
        <p:txBody>
          <a:bodyPr/>
          <a:lstStyle/>
          <a:p>
            <a:r>
              <a:rPr lang="en-GB" smtClean="0"/>
              <a:t>Lecturer: Professor Howard Bowman</a:t>
            </a:r>
          </a:p>
        </p:txBody>
      </p:sp>
      <p:grpSp>
        <p:nvGrpSpPr>
          <p:cNvPr id="32772" name="Group 4"/>
          <p:cNvGrpSpPr>
            <a:grpSpLocks/>
          </p:cNvGrpSpPr>
          <p:nvPr/>
        </p:nvGrpSpPr>
        <p:grpSpPr bwMode="auto">
          <a:xfrm>
            <a:off x="457200" y="304800"/>
            <a:ext cx="2667000" cy="2362200"/>
            <a:chOff x="4128" y="2688"/>
            <a:chExt cx="1237" cy="1068"/>
          </a:xfrm>
        </p:grpSpPr>
        <p:pic>
          <p:nvPicPr>
            <p:cNvPr id="32774" name="Picture 5" descr="brain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128" y="2688"/>
              <a:ext cx="1237" cy="10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2775" name="Line 6"/>
            <p:cNvSpPr>
              <a:spLocks noChangeShapeType="1"/>
            </p:cNvSpPr>
            <p:nvPr/>
          </p:nvSpPr>
          <p:spPr bwMode="auto">
            <a:xfrm flipH="1" flipV="1">
              <a:off x="4896" y="2976"/>
              <a:ext cx="48" cy="192"/>
            </a:xfrm>
            <a:prstGeom prst="line">
              <a:avLst/>
            </a:prstGeom>
            <a:noFill/>
            <a:ln w="38100">
              <a:solidFill>
                <a:srgbClr val="D7DC10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GB"/>
            </a:p>
          </p:txBody>
        </p:sp>
        <p:sp>
          <p:nvSpPr>
            <p:cNvPr id="32776" name="Line 7"/>
            <p:cNvSpPr>
              <a:spLocks noChangeShapeType="1"/>
            </p:cNvSpPr>
            <p:nvPr/>
          </p:nvSpPr>
          <p:spPr bwMode="auto">
            <a:xfrm flipH="1" flipV="1">
              <a:off x="4704" y="3072"/>
              <a:ext cx="240" cy="144"/>
            </a:xfrm>
            <a:prstGeom prst="line">
              <a:avLst/>
            </a:prstGeom>
            <a:noFill/>
            <a:ln w="38100">
              <a:solidFill>
                <a:srgbClr val="D7DC10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GB"/>
            </a:p>
          </p:txBody>
        </p:sp>
        <p:sp>
          <p:nvSpPr>
            <p:cNvPr id="32777" name="Line 8"/>
            <p:cNvSpPr>
              <a:spLocks noChangeShapeType="1"/>
            </p:cNvSpPr>
            <p:nvPr/>
          </p:nvSpPr>
          <p:spPr bwMode="auto">
            <a:xfrm flipV="1">
              <a:off x="4944" y="3024"/>
              <a:ext cx="151" cy="192"/>
            </a:xfrm>
            <a:prstGeom prst="line">
              <a:avLst/>
            </a:prstGeom>
            <a:noFill/>
            <a:ln w="38100">
              <a:solidFill>
                <a:srgbClr val="D7DC10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en-GB"/>
            </a:p>
          </p:txBody>
        </p:sp>
      </p:grpSp>
      <p:pic>
        <p:nvPicPr>
          <p:cNvPr id="32773" name="Picture 16" descr="[Network that recognizes digits from 0 to 9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38800" y="304800"/>
            <a:ext cx="2514600" cy="2500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228600"/>
            <a:ext cx="7772400" cy="1143000"/>
          </a:xfrm>
        </p:spPr>
        <p:txBody>
          <a:bodyPr/>
          <a:lstStyle/>
          <a:p>
            <a:r>
              <a:rPr lang="en-GB" smtClean="0"/>
              <a:t>How the brain computes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76600" y="1447800"/>
            <a:ext cx="5486400" cy="4876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mtClean="0"/>
              <a:t>Electrochemical dynamics of neural circuits</a:t>
            </a:r>
          </a:p>
          <a:p>
            <a:pPr>
              <a:lnSpc>
                <a:spcPct val="90000"/>
              </a:lnSpc>
            </a:pPr>
            <a:r>
              <a:rPr lang="en-GB" smtClean="0"/>
              <a:t>Neurons, synapses, dendrites, axons, etc</a:t>
            </a:r>
          </a:p>
          <a:p>
            <a:pPr>
              <a:lnSpc>
                <a:spcPct val="90000"/>
              </a:lnSpc>
            </a:pPr>
            <a:r>
              <a:rPr lang="en-GB" smtClean="0"/>
              <a:t>Structure of the brain</a:t>
            </a:r>
          </a:p>
          <a:p>
            <a:pPr>
              <a:lnSpc>
                <a:spcPct val="90000"/>
              </a:lnSpc>
            </a:pPr>
            <a:r>
              <a:rPr lang="en-GB" smtClean="0"/>
              <a:t>Activation dynamics,</a:t>
            </a:r>
          </a:p>
          <a:p>
            <a:pPr lvl="1">
              <a:lnSpc>
                <a:spcPct val="90000"/>
              </a:lnSpc>
            </a:pPr>
            <a:r>
              <a:rPr lang="en-GB" smtClean="0"/>
              <a:t>excitatory, inhibitory, etc</a:t>
            </a:r>
          </a:p>
          <a:p>
            <a:pPr>
              <a:lnSpc>
                <a:spcPct val="90000"/>
              </a:lnSpc>
            </a:pPr>
            <a:r>
              <a:rPr lang="en-GB" smtClean="0"/>
              <a:t>Types of networks</a:t>
            </a:r>
          </a:p>
          <a:p>
            <a:pPr lvl="1">
              <a:lnSpc>
                <a:spcPct val="90000"/>
              </a:lnSpc>
            </a:pPr>
            <a:r>
              <a:rPr lang="en-GB" smtClean="0"/>
              <a:t>feedforward, recurrent, etc</a:t>
            </a:r>
          </a:p>
        </p:txBody>
      </p:sp>
      <p:pic>
        <p:nvPicPr>
          <p:cNvPr id="33796" name="Picture 7" descr="pic1a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447800"/>
            <a:ext cx="2857500" cy="4892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772400" cy="1143000"/>
          </a:xfrm>
        </p:spPr>
        <p:txBody>
          <a:bodyPr/>
          <a:lstStyle/>
          <a:p>
            <a:r>
              <a:rPr lang="en-GB" smtClean="0"/>
              <a:t>Learning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557338"/>
            <a:ext cx="5776912" cy="4392612"/>
          </a:xfrm>
        </p:spPr>
        <p:txBody>
          <a:bodyPr/>
          <a:lstStyle/>
          <a:p>
            <a:r>
              <a:rPr lang="en-GB" smtClean="0"/>
              <a:t>How do neural systems learn?</a:t>
            </a:r>
          </a:p>
          <a:p>
            <a:r>
              <a:rPr lang="en-GB" smtClean="0"/>
              <a:t>How do humans learn?</a:t>
            </a:r>
          </a:p>
          <a:p>
            <a:r>
              <a:rPr lang="en-GB" smtClean="0"/>
              <a:t>Change of synaptic efficiency</a:t>
            </a:r>
          </a:p>
          <a:p>
            <a:r>
              <a:rPr lang="en-GB" smtClean="0"/>
              <a:t>Types of learning,</a:t>
            </a:r>
          </a:p>
          <a:p>
            <a:pPr lvl="1"/>
            <a:r>
              <a:rPr lang="en-GB" smtClean="0"/>
              <a:t>unsupervised</a:t>
            </a:r>
          </a:p>
          <a:p>
            <a:pPr lvl="1"/>
            <a:r>
              <a:rPr lang="en-GB" smtClean="0"/>
              <a:t>supervised</a:t>
            </a:r>
          </a:p>
        </p:txBody>
      </p:sp>
      <p:pic>
        <p:nvPicPr>
          <p:cNvPr id="34820" name="Picture 5" descr="[Decimal to binary to decimal converter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00788" y="692150"/>
            <a:ext cx="2225675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21" name="Picture 6" descr="Image2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6825" y="3644900"/>
            <a:ext cx="2754313" cy="293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62200" y="1219200"/>
            <a:ext cx="5867400" cy="2667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z="2800" smtClean="0"/>
              <a:t>run simulations using PDP++ simulation tool</a:t>
            </a:r>
          </a:p>
          <a:p>
            <a:pPr>
              <a:lnSpc>
                <a:spcPct val="90000"/>
              </a:lnSpc>
            </a:pPr>
            <a:endParaRPr lang="en-GB" sz="1400" smtClean="0"/>
          </a:p>
          <a:p>
            <a:pPr>
              <a:lnSpc>
                <a:spcPct val="90000"/>
              </a:lnSpc>
            </a:pPr>
            <a:r>
              <a:rPr lang="en-GB" sz="2800" smtClean="0"/>
              <a:t>autumn term: 2 hours of lectures &amp; 2 hours of practicals per week</a:t>
            </a:r>
          </a:p>
          <a:p>
            <a:pPr>
              <a:lnSpc>
                <a:spcPct val="90000"/>
              </a:lnSpc>
            </a:pPr>
            <a:endParaRPr lang="en-GB" sz="1400" smtClean="0"/>
          </a:p>
          <a:p>
            <a:pPr>
              <a:lnSpc>
                <a:spcPct val="90000"/>
              </a:lnSpc>
            </a:pPr>
            <a:r>
              <a:rPr lang="en-GB" sz="2800" smtClean="0"/>
              <a:t>course text book,</a:t>
            </a:r>
          </a:p>
        </p:txBody>
      </p:sp>
      <p:pic>
        <p:nvPicPr>
          <p:cNvPr id="35843" name="Picture 4" descr="pdp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990600"/>
            <a:ext cx="1524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4" name="Picture 5" descr="cecn cover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" y="4038600"/>
            <a:ext cx="2220913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45" name="Rectangle 6"/>
          <p:cNvSpPr>
            <a:spLocks noChangeArrowheads="1"/>
          </p:cNvSpPr>
          <p:nvPr/>
        </p:nvSpPr>
        <p:spPr bwMode="auto">
          <a:xfrm>
            <a:off x="2743200" y="4191000"/>
            <a:ext cx="64008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r>
              <a:rPr lang="en-GB" b="1"/>
              <a:t>R. O’Reilly &amp; Y. Munakata: “Computational Explorations in Cognitive Neuroscience:</a:t>
            </a:r>
            <a:br>
              <a:rPr lang="en-GB" b="1"/>
            </a:br>
            <a:r>
              <a:rPr lang="en-GB" b="1"/>
              <a:t>Understanding the Mind by Simulating the Brain” MIT Press, 2000.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/>
          </p:cNvSpPr>
          <p:nvPr/>
        </p:nvSpPr>
        <p:spPr bwMode="auto">
          <a:xfrm>
            <a:off x="684213" y="9080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sz="4800">
                <a:solidFill>
                  <a:schemeClr val="tx2"/>
                </a:solidFill>
              </a:rPr>
              <a:t>CO525</a:t>
            </a:r>
            <a:r>
              <a:rPr lang="en-US" sz="4400">
                <a:solidFill>
                  <a:schemeClr val="tx2"/>
                </a:solidFill>
              </a:rPr>
              <a:t/>
            </a:r>
            <a:br>
              <a:rPr lang="en-US" sz="4400">
                <a:solidFill>
                  <a:schemeClr val="tx2"/>
                </a:solidFill>
              </a:rPr>
            </a:br>
            <a:r>
              <a:rPr lang="en-US" sz="4400">
                <a:solidFill>
                  <a:schemeClr val="tx2"/>
                </a:solidFill>
              </a:rPr>
              <a:t> </a:t>
            </a:r>
            <a:r>
              <a:rPr lang="en-US" sz="4000">
                <a:solidFill>
                  <a:schemeClr val="tx2"/>
                </a:solidFill>
              </a:rPr>
              <a:t>Dynamic Web</a:t>
            </a:r>
          </a:p>
        </p:txBody>
      </p:sp>
      <p:sp>
        <p:nvSpPr>
          <p:cNvPr id="22531" name="Content Placeholder 2"/>
          <p:cNvSpPr>
            <a:spLocks/>
          </p:cNvSpPr>
          <p:nvPr/>
        </p:nvSpPr>
        <p:spPr bwMode="auto">
          <a:xfrm>
            <a:off x="1258888" y="3000375"/>
            <a:ext cx="3236912" cy="309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</a:pPr>
            <a:r>
              <a:rPr lang="en-US" sz="2800">
                <a:sym typeface="Wingdings" pitchFamily="2" charset="2"/>
              </a:rPr>
              <a:t> </a:t>
            </a:r>
            <a:r>
              <a:rPr lang="en-US" sz="2800"/>
              <a:t>CS</a:t>
            </a:r>
          </a:p>
          <a:p>
            <a:pPr marL="342900" indent="-342900" eaLnBrk="1" hangingPunct="1">
              <a:spcBef>
                <a:spcPct val="20000"/>
              </a:spcBef>
            </a:pPr>
            <a:r>
              <a:rPr lang="en-US" sz="2800">
                <a:sym typeface="Wingdings" pitchFamily="2" charset="2"/>
              </a:rPr>
              <a:t> </a:t>
            </a:r>
            <a:r>
              <a:rPr lang="en-US" sz="2800"/>
              <a:t>CS(AI)</a:t>
            </a:r>
          </a:p>
          <a:p>
            <a:pPr marL="342900" indent="-342900" eaLnBrk="1" hangingPunct="1">
              <a:spcBef>
                <a:spcPct val="20000"/>
              </a:spcBef>
              <a:buFont typeface="Wingdings" pitchFamily="2" charset="2"/>
              <a:buChar char="¨"/>
            </a:pPr>
            <a:r>
              <a:rPr lang="en-US" sz="2800"/>
              <a:t>CS(Con)</a:t>
            </a:r>
          </a:p>
          <a:p>
            <a:pPr marL="342900" indent="-342900" eaLnBrk="1" hangingPunct="1">
              <a:spcBef>
                <a:spcPct val="20000"/>
              </a:spcBef>
            </a:pPr>
            <a:r>
              <a:rPr lang="en-US" sz="2800">
                <a:sym typeface="Wingdings" pitchFamily="2" charset="2"/>
              </a:rPr>
              <a:t> </a:t>
            </a:r>
            <a:r>
              <a:rPr lang="en-US" sz="2800"/>
              <a:t>CS(Net)</a:t>
            </a:r>
          </a:p>
          <a:p>
            <a:pPr marL="342900" indent="-342900" eaLnBrk="1" hangingPunct="1">
              <a:spcBef>
                <a:spcPct val="20000"/>
              </a:spcBef>
            </a:pPr>
            <a:endParaRPr lang="en-US" sz="2800"/>
          </a:p>
        </p:txBody>
      </p:sp>
      <p:sp>
        <p:nvSpPr>
          <p:cNvPr id="37892" name="Content Placeholder 3"/>
          <p:cNvSpPr>
            <a:spLocks/>
          </p:cNvSpPr>
          <p:nvPr/>
        </p:nvSpPr>
        <p:spPr bwMode="auto">
          <a:xfrm>
            <a:off x="4648200" y="3000375"/>
            <a:ext cx="3810000" cy="309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</a:pPr>
            <a:r>
              <a:rPr lang="en-US" sz="2800">
                <a:sym typeface="Wingdings" pitchFamily="2" charset="2"/>
              </a:rPr>
              <a:t> </a:t>
            </a:r>
            <a:r>
              <a:rPr lang="en-US" sz="2800"/>
              <a:t>CS(Bus)</a:t>
            </a:r>
            <a:endParaRPr lang="en-US" sz="2800">
              <a:sym typeface="Wingdings" pitchFamily="2" charset="2"/>
            </a:endParaRPr>
          </a:p>
          <a:p>
            <a:pPr marL="342900" indent="-342900" eaLnBrk="1" hangingPunct="1">
              <a:spcBef>
                <a:spcPct val="20000"/>
              </a:spcBef>
              <a:buFont typeface="Wingdings" pitchFamily="2" charset="2"/>
              <a:buNone/>
            </a:pPr>
            <a:r>
              <a:rPr lang="en-US" sz="2800">
                <a:sym typeface="Wingdings" pitchFamily="2" charset="2"/>
              </a:rPr>
              <a:t></a:t>
            </a:r>
            <a:r>
              <a:rPr lang="en-US" sz="2800"/>
              <a:t> CSMS</a:t>
            </a:r>
          </a:p>
          <a:p>
            <a:pPr marL="342900" indent="-342900" eaLnBrk="1" hangingPunct="1">
              <a:spcBef>
                <a:spcPct val="20000"/>
              </a:spcBef>
              <a:buFont typeface="Wingdings" pitchFamily="2" charset="2"/>
              <a:buChar char="¨"/>
            </a:pPr>
            <a:r>
              <a:rPr lang="en-US" sz="2800">
                <a:sym typeface="Wingdings" pitchFamily="2" charset="2"/>
              </a:rPr>
              <a:t> </a:t>
            </a:r>
            <a:r>
              <a:rPr lang="en-US" sz="2800"/>
              <a:t>CoBA</a:t>
            </a:r>
          </a:p>
          <a:p>
            <a:pPr marL="342900" indent="-342900" eaLnBrk="1" hangingPunct="1">
              <a:spcBef>
                <a:spcPct val="20000"/>
              </a:spcBef>
            </a:pPr>
            <a:r>
              <a:rPr lang="en-US" sz="2800">
                <a:sym typeface="Wingdings" pitchFamily="2" charset="2"/>
              </a:rPr>
              <a:t></a:t>
            </a:r>
            <a:r>
              <a:rPr lang="en-US" sz="2800"/>
              <a:t> WCo</a:t>
            </a:r>
          </a:p>
          <a:p>
            <a:pPr marL="342900" indent="-342900" eaLnBrk="1" hangingPunct="1">
              <a:spcBef>
                <a:spcPct val="20000"/>
              </a:spcBef>
              <a:buFont typeface="Wingdings" pitchFamily="2" charset="2"/>
              <a:buNone/>
            </a:pPr>
            <a:endParaRPr lang="en-US" sz="2800"/>
          </a:p>
          <a:p>
            <a:pPr marL="342900" indent="-342900" eaLnBrk="1" hangingPunct="1">
              <a:spcBef>
                <a:spcPct val="20000"/>
              </a:spcBef>
            </a:pPr>
            <a:endParaRPr lang="en-US" sz="2800"/>
          </a:p>
          <a:p>
            <a:pPr marL="342900" indent="-342900" eaLnBrk="1" hangingPunct="1">
              <a:spcBef>
                <a:spcPct val="20000"/>
              </a:spcBef>
            </a:pPr>
            <a:endParaRPr lang="en-US" sz="2800">
              <a:sym typeface="Wingdings" pitchFamily="2" charset="2"/>
            </a:endParaRPr>
          </a:p>
        </p:txBody>
      </p:sp>
      <p:sp>
        <p:nvSpPr>
          <p:cNvPr id="36869" name="Text Box 5"/>
          <p:cNvSpPr txBox="1">
            <a:spLocks noChangeArrowheads="1"/>
          </p:cNvSpPr>
          <p:nvPr/>
        </p:nvSpPr>
        <p:spPr bwMode="auto">
          <a:xfrm>
            <a:off x="7019925" y="5734050"/>
            <a:ext cx="14414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Spring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/>
          </p:cNvSpPr>
          <p:nvPr/>
        </p:nvSpPr>
        <p:spPr bwMode="auto">
          <a:xfrm>
            <a:off x="684213" y="9080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sz="4800">
                <a:solidFill>
                  <a:schemeClr val="tx2"/>
                </a:solidFill>
              </a:rPr>
              <a:t>CO527</a:t>
            </a:r>
            <a:r>
              <a:rPr lang="en-US" sz="4400">
                <a:solidFill>
                  <a:schemeClr val="tx2"/>
                </a:solidFill>
              </a:rPr>
              <a:t/>
            </a:r>
            <a:br>
              <a:rPr lang="en-US" sz="4400">
                <a:solidFill>
                  <a:schemeClr val="tx2"/>
                </a:solidFill>
              </a:rPr>
            </a:br>
            <a:r>
              <a:rPr lang="en-US" sz="4400">
                <a:solidFill>
                  <a:schemeClr val="tx2"/>
                </a:solidFill>
              </a:rPr>
              <a:t> </a:t>
            </a:r>
            <a:r>
              <a:rPr lang="en-US" sz="4000">
                <a:solidFill>
                  <a:schemeClr val="tx2"/>
                </a:solidFill>
              </a:rPr>
              <a:t>Operating Systems &amp; Architecture</a:t>
            </a:r>
          </a:p>
        </p:txBody>
      </p:sp>
      <p:sp>
        <p:nvSpPr>
          <p:cNvPr id="23555" name="Content Placeholder 2"/>
          <p:cNvSpPr>
            <a:spLocks/>
          </p:cNvSpPr>
          <p:nvPr/>
        </p:nvSpPr>
        <p:spPr bwMode="auto">
          <a:xfrm>
            <a:off x="1258888" y="3000375"/>
            <a:ext cx="3236912" cy="309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</a:pPr>
            <a:r>
              <a:rPr lang="en-US" sz="2800">
                <a:sym typeface="Wingdings" pitchFamily="2" charset="2"/>
              </a:rPr>
              <a:t> </a:t>
            </a:r>
            <a:r>
              <a:rPr lang="en-US" sz="2800"/>
              <a:t>CS</a:t>
            </a:r>
          </a:p>
          <a:p>
            <a:pPr marL="342900" indent="-342900" eaLnBrk="1" hangingPunct="1">
              <a:spcBef>
                <a:spcPct val="20000"/>
              </a:spcBef>
            </a:pPr>
            <a:r>
              <a:rPr lang="en-US" sz="2800">
                <a:sym typeface="Wingdings" pitchFamily="2" charset="2"/>
              </a:rPr>
              <a:t> </a:t>
            </a:r>
            <a:r>
              <a:rPr lang="en-US" sz="2800"/>
              <a:t>CS(AI)</a:t>
            </a:r>
          </a:p>
          <a:p>
            <a:pPr marL="342900" indent="-342900" eaLnBrk="1" hangingPunct="1">
              <a:spcBef>
                <a:spcPct val="20000"/>
              </a:spcBef>
              <a:buFont typeface="Wingdings" pitchFamily="2" charset="2"/>
              <a:buChar char="þ"/>
            </a:pPr>
            <a:r>
              <a:rPr lang="en-US" sz="2800"/>
              <a:t>CS(Con)</a:t>
            </a:r>
          </a:p>
          <a:p>
            <a:pPr marL="342900" indent="-342900" eaLnBrk="1" hangingPunct="1">
              <a:spcBef>
                <a:spcPct val="20000"/>
              </a:spcBef>
              <a:buFont typeface="Wingdings" pitchFamily="2" charset="2"/>
              <a:buChar char="þ"/>
            </a:pPr>
            <a:r>
              <a:rPr lang="en-US" sz="2800"/>
              <a:t>CS(Net)</a:t>
            </a:r>
          </a:p>
          <a:p>
            <a:pPr marL="342900" indent="-342900" eaLnBrk="1" hangingPunct="1">
              <a:spcBef>
                <a:spcPct val="20000"/>
              </a:spcBef>
            </a:pPr>
            <a:endParaRPr lang="en-US" sz="2800"/>
          </a:p>
        </p:txBody>
      </p:sp>
      <p:sp>
        <p:nvSpPr>
          <p:cNvPr id="38916" name="Content Placeholder 3"/>
          <p:cNvSpPr>
            <a:spLocks/>
          </p:cNvSpPr>
          <p:nvPr/>
        </p:nvSpPr>
        <p:spPr bwMode="auto">
          <a:xfrm>
            <a:off x="4648200" y="3000375"/>
            <a:ext cx="3810000" cy="309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</a:pPr>
            <a:r>
              <a:rPr lang="en-US" sz="2800">
                <a:sym typeface="Wingdings" pitchFamily="2" charset="2"/>
              </a:rPr>
              <a:t> </a:t>
            </a:r>
            <a:r>
              <a:rPr lang="en-US" sz="2800"/>
              <a:t>CS(Bus)</a:t>
            </a:r>
            <a:endParaRPr lang="en-US" sz="2800">
              <a:sym typeface="Wingdings" pitchFamily="2" charset="2"/>
            </a:endParaRPr>
          </a:p>
          <a:p>
            <a:pPr marL="342900" indent="-342900" eaLnBrk="1" hangingPunct="1">
              <a:spcBef>
                <a:spcPct val="20000"/>
              </a:spcBef>
              <a:buFont typeface="Wingdings" pitchFamily="2" charset="2"/>
              <a:buNone/>
            </a:pPr>
            <a:r>
              <a:rPr lang="en-US" sz="2800">
                <a:sym typeface="Wingdings" pitchFamily="2" charset="2"/>
              </a:rPr>
              <a:t></a:t>
            </a:r>
            <a:r>
              <a:rPr lang="en-US" sz="2800"/>
              <a:t> CSMS</a:t>
            </a:r>
          </a:p>
          <a:p>
            <a:pPr marL="342900" indent="-342900" eaLnBrk="1" hangingPunct="1">
              <a:spcBef>
                <a:spcPct val="20000"/>
              </a:spcBef>
              <a:buFont typeface="Wingdings" pitchFamily="2" charset="2"/>
              <a:buChar char="¨"/>
            </a:pPr>
            <a:r>
              <a:rPr lang="en-US" sz="2800">
                <a:sym typeface="Wingdings" pitchFamily="2" charset="2"/>
              </a:rPr>
              <a:t> </a:t>
            </a:r>
            <a:r>
              <a:rPr lang="en-US" sz="2800"/>
              <a:t>CoBA</a:t>
            </a:r>
          </a:p>
          <a:p>
            <a:pPr marL="342900" indent="-342900" eaLnBrk="1" hangingPunct="1">
              <a:spcBef>
                <a:spcPct val="20000"/>
              </a:spcBef>
            </a:pPr>
            <a:r>
              <a:rPr lang="en-US" sz="2800">
                <a:sym typeface="Wingdings" pitchFamily="2" charset="2"/>
              </a:rPr>
              <a:t></a:t>
            </a:r>
            <a:r>
              <a:rPr lang="en-US" sz="2800"/>
              <a:t> WCo</a:t>
            </a:r>
          </a:p>
          <a:p>
            <a:pPr marL="342900" indent="-342900" eaLnBrk="1" hangingPunct="1">
              <a:spcBef>
                <a:spcPct val="20000"/>
              </a:spcBef>
              <a:buFont typeface="Wingdings" pitchFamily="2" charset="2"/>
              <a:buNone/>
            </a:pPr>
            <a:endParaRPr lang="en-US" sz="2800"/>
          </a:p>
          <a:p>
            <a:pPr marL="342900" indent="-342900" eaLnBrk="1" hangingPunct="1">
              <a:spcBef>
                <a:spcPct val="20000"/>
              </a:spcBef>
            </a:pPr>
            <a:endParaRPr lang="en-US" sz="2800"/>
          </a:p>
          <a:p>
            <a:pPr marL="342900" indent="-342900" eaLnBrk="1" hangingPunct="1">
              <a:spcBef>
                <a:spcPct val="20000"/>
              </a:spcBef>
            </a:pPr>
            <a:endParaRPr lang="en-US" sz="2800">
              <a:sym typeface="Wingdings" pitchFamily="2" charset="2"/>
            </a:endParaRPr>
          </a:p>
        </p:txBody>
      </p:sp>
      <p:sp>
        <p:nvSpPr>
          <p:cNvPr id="37893" name="Text Box 5"/>
          <p:cNvSpPr txBox="1">
            <a:spLocks noChangeArrowheads="1"/>
          </p:cNvSpPr>
          <p:nvPr/>
        </p:nvSpPr>
        <p:spPr bwMode="auto">
          <a:xfrm>
            <a:off x="7019925" y="5734050"/>
            <a:ext cx="14414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Spring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1" descr="co527-advert.pdf - Adobe Reader"/>
          <p:cNvPicPr>
            <a:picLocks noChangeAspect="1"/>
          </p:cNvPicPr>
          <p:nvPr/>
        </p:nvPicPr>
        <p:blipFill>
          <a:blip r:embed="rId2" cstate="print"/>
          <a:srcRect l="20204" t="8926" r="7245" b="1506"/>
          <a:stretch>
            <a:fillRect/>
          </a:stretch>
        </p:blipFill>
        <p:spPr bwMode="auto">
          <a:xfrm>
            <a:off x="0" y="0"/>
            <a:ext cx="9144000" cy="682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/>
          </p:cNvSpPr>
          <p:nvPr/>
        </p:nvSpPr>
        <p:spPr bwMode="auto">
          <a:xfrm>
            <a:off x="684213" y="9080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sz="4800">
                <a:solidFill>
                  <a:schemeClr val="tx2"/>
                </a:solidFill>
              </a:rPr>
              <a:t>CO528</a:t>
            </a:r>
            <a:r>
              <a:rPr lang="en-US" sz="4400">
                <a:solidFill>
                  <a:schemeClr val="tx2"/>
                </a:solidFill>
              </a:rPr>
              <a:t/>
            </a:r>
            <a:br>
              <a:rPr lang="en-US" sz="4400">
                <a:solidFill>
                  <a:schemeClr val="tx2"/>
                </a:solidFill>
              </a:rPr>
            </a:br>
            <a:r>
              <a:rPr lang="en-US" sz="4400">
                <a:solidFill>
                  <a:schemeClr val="tx2"/>
                </a:solidFill>
              </a:rPr>
              <a:t> </a:t>
            </a:r>
            <a:r>
              <a:rPr lang="en-US" sz="4000">
                <a:solidFill>
                  <a:schemeClr val="tx2"/>
                </a:solidFill>
              </a:rPr>
              <a:t>Introduction to Intelligent Systems</a:t>
            </a:r>
          </a:p>
        </p:txBody>
      </p:sp>
      <p:sp>
        <p:nvSpPr>
          <p:cNvPr id="25603" name="Content Placeholder 2"/>
          <p:cNvSpPr>
            <a:spLocks/>
          </p:cNvSpPr>
          <p:nvPr/>
        </p:nvSpPr>
        <p:spPr bwMode="auto">
          <a:xfrm>
            <a:off x="1258888" y="3000375"/>
            <a:ext cx="3236912" cy="309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</a:pPr>
            <a:r>
              <a:rPr lang="en-US" sz="2800">
                <a:sym typeface="Wingdings" pitchFamily="2" charset="2"/>
              </a:rPr>
              <a:t> </a:t>
            </a:r>
            <a:r>
              <a:rPr lang="en-US" sz="2800"/>
              <a:t>CS</a:t>
            </a:r>
          </a:p>
          <a:p>
            <a:pPr marL="342900" indent="-342900" eaLnBrk="1" hangingPunct="1">
              <a:spcBef>
                <a:spcPct val="20000"/>
              </a:spcBef>
            </a:pPr>
            <a:r>
              <a:rPr lang="en-US" sz="2800">
                <a:sym typeface="Wingdings" pitchFamily="2" charset="2"/>
              </a:rPr>
              <a:t> </a:t>
            </a:r>
            <a:r>
              <a:rPr lang="en-US" sz="2800"/>
              <a:t>CS(AI)</a:t>
            </a:r>
          </a:p>
          <a:p>
            <a:pPr marL="342900" indent="-342900" eaLnBrk="1" hangingPunct="1">
              <a:spcBef>
                <a:spcPct val="20000"/>
              </a:spcBef>
              <a:buFont typeface="Wingdings" pitchFamily="2" charset="2"/>
              <a:buChar char="¨"/>
            </a:pPr>
            <a:r>
              <a:rPr lang="en-US" sz="2800"/>
              <a:t>CS(Con)</a:t>
            </a:r>
          </a:p>
          <a:p>
            <a:pPr marL="342900" indent="-342900" eaLnBrk="1" hangingPunct="1">
              <a:spcBef>
                <a:spcPct val="20000"/>
              </a:spcBef>
            </a:pPr>
            <a:r>
              <a:rPr lang="en-US" sz="2800">
                <a:sym typeface="Wingdings" pitchFamily="2" charset="2"/>
              </a:rPr>
              <a:t> </a:t>
            </a:r>
            <a:r>
              <a:rPr lang="en-US" sz="2800"/>
              <a:t>CS(Net)</a:t>
            </a:r>
          </a:p>
          <a:p>
            <a:pPr marL="342900" indent="-342900" eaLnBrk="1" hangingPunct="1">
              <a:spcBef>
                <a:spcPct val="20000"/>
              </a:spcBef>
            </a:pPr>
            <a:endParaRPr lang="en-US" sz="2800"/>
          </a:p>
        </p:txBody>
      </p:sp>
      <p:sp>
        <p:nvSpPr>
          <p:cNvPr id="40964" name="Content Placeholder 3"/>
          <p:cNvSpPr>
            <a:spLocks/>
          </p:cNvSpPr>
          <p:nvPr/>
        </p:nvSpPr>
        <p:spPr bwMode="auto">
          <a:xfrm>
            <a:off x="4648200" y="3000375"/>
            <a:ext cx="3810000" cy="309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</a:pPr>
            <a:r>
              <a:rPr lang="en-US" sz="2800">
                <a:sym typeface="Wingdings" pitchFamily="2" charset="2"/>
              </a:rPr>
              <a:t> </a:t>
            </a:r>
            <a:r>
              <a:rPr lang="en-US" sz="2800"/>
              <a:t>CS(Bus)</a:t>
            </a:r>
            <a:endParaRPr lang="en-US" sz="2800">
              <a:sym typeface="Wingdings" pitchFamily="2" charset="2"/>
            </a:endParaRPr>
          </a:p>
          <a:p>
            <a:pPr marL="342900" indent="-342900" eaLnBrk="1" hangingPunct="1">
              <a:spcBef>
                <a:spcPct val="20000"/>
              </a:spcBef>
              <a:buFont typeface="Wingdings" pitchFamily="2" charset="2"/>
              <a:buChar char="¨"/>
            </a:pPr>
            <a:r>
              <a:rPr lang="en-US" sz="2800"/>
              <a:t> CSMS</a:t>
            </a:r>
          </a:p>
          <a:p>
            <a:pPr marL="342900" indent="-342900" eaLnBrk="1" hangingPunct="1">
              <a:spcBef>
                <a:spcPct val="20000"/>
              </a:spcBef>
              <a:buFont typeface="Wingdings" pitchFamily="2" charset="2"/>
              <a:buChar char="¨"/>
            </a:pPr>
            <a:r>
              <a:rPr lang="en-US" sz="2800">
                <a:sym typeface="Wingdings" pitchFamily="2" charset="2"/>
              </a:rPr>
              <a:t> </a:t>
            </a:r>
            <a:r>
              <a:rPr lang="en-US" sz="2800"/>
              <a:t>CoBA</a:t>
            </a:r>
          </a:p>
          <a:p>
            <a:pPr marL="342900" indent="-342900" eaLnBrk="1" hangingPunct="1">
              <a:spcBef>
                <a:spcPct val="20000"/>
              </a:spcBef>
            </a:pPr>
            <a:r>
              <a:rPr lang="en-US" sz="2800">
                <a:sym typeface="Wingdings" pitchFamily="2" charset="2"/>
              </a:rPr>
              <a:t>  </a:t>
            </a:r>
            <a:r>
              <a:rPr lang="en-US" sz="2800"/>
              <a:t>WCo</a:t>
            </a:r>
          </a:p>
          <a:p>
            <a:pPr marL="342900" indent="-342900" eaLnBrk="1" hangingPunct="1">
              <a:spcBef>
                <a:spcPct val="20000"/>
              </a:spcBef>
              <a:buFont typeface="Wingdings" pitchFamily="2" charset="2"/>
              <a:buNone/>
            </a:pPr>
            <a:endParaRPr lang="en-US" sz="2800"/>
          </a:p>
          <a:p>
            <a:pPr marL="342900" indent="-342900" eaLnBrk="1" hangingPunct="1">
              <a:spcBef>
                <a:spcPct val="20000"/>
              </a:spcBef>
            </a:pPr>
            <a:endParaRPr lang="en-US" sz="2800"/>
          </a:p>
          <a:p>
            <a:pPr marL="342900" indent="-342900" eaLnBrk="1" hangingPunct="1">
              <a:spcBef>
                <a:spcPct val="20000"/>
              </a:spcBef>
            </a:pPr>
            <a:endParaRPr lang="en-US" sz="2800">
              <a:sym typeface="Wingdings" pitchFamily="2" charset="2"/>
            </a:endParaRPr>
          </a:p>
        </p:txBody>
      </p:sp>
      <p:sp>
        <p:nvSpPr>
          <p:cNvPr id="39941" name="Text Box 5"/>
          <p:cNvSpPr txBox="1">
            <a:spLocks noChangeArrowheads="1"/>
          </p:cNvSpPr>
          <p:nvPr/>
        </p:nvSpPr>
        <p:spPr bwMode="auto">
          <a:xfrm>
            <a:off x="7019925" y="5734050"/>
            <a:ext cx="14414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Spring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smtClean="0"/>
              <a:t>CO528: Intro to Intelligent Systems</a:t>
            </a:r>
            <a:endParaRPr lang="en-US" smtClean="0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smtClean="0"/>
              <a:t>A broad survey of artificial intelligence and its applications</a:t>
            </a:r>
          </a:p>
          <a:p>
            <a:r>
              <a:rPr lang="en-US" sz="2400" smtClean="0"/>
              <a:t>Topics:</a:t>
            </a:r>
          </a:p>
          <a:p>
            <a:pPr lvl="1"/>
            <a:r>
              <a:rPr lang="en-US" sz="2000" smtClean="0"/>
              <a:t>What is intelligence? How do we test for it?</a:t>
            </a:r>
          </a:p>
          <a:p>
            <a:pPr lvl="1"/>
            <a:r>
              <a:rPr lang="en-US" sz="2000" smtClean="0"/>
              <a:t>How can we turn intelligent action into a computational problem? Search and constraints. Knowledge representation.</a:t>
            </a:r>
          </a:p>
          <a:p>
            <a:pPr lvl="1"/>
            <a:r>
              <a:rPr lang="en-US" sz="2000" smtClean="0"/>
              <a:t>Machine learning. How do we create programs that can generalise from examples?</a:t>
            </a:r>
          </a:p>
          <a:p>
            <a:pPr lvl="1"/>
            <a:r>
              <a:rPr lang="en-US" sz="2000" smtClean="0"/>
              <a:t>How do natural systems exhibit intelligence. Neural networks, swarms, evolutionary computation.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Autumn term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400" smtClean="0"/>
              <a:t>CO522	Algorithms, Data Structures &amp; Complexity</a:t>
            </a:r>
          </a:p>
          <a:p>
            <a:pPr eaLnBrk="1" hangingPunct="1"/>
            <a:r>
              <a:rPr lang="en-US" sz="2400" smtClean="0"/>
              <a:t>CO526	Distributed Systems &amp; Networks</a:t>
            </a:r>
          </a:p>
          <a:p>
            <a:pPr eaLnBrk="1" hangingPunct="1"/>
            <a:r>
              <a:rPr lang="en-US" sz="2400" smtClean="0"/>
              <a:t>CO529	Human-Computer Interaction</a:t>
            </a:r>
          </a:p>
          <a:p>
            <a:pPr eaLnBrk="1" hangingPunct="1"/>
            <a:r>
              <a:rPr lang="en-US" sz="2400" smtClean="0"/>
              <a:t>CO531	Software Engineering Practice</a:t>
            </a:r>
          </a:p>
          <a:p>
            <a:pPr eaLnBrk="1" hangingPunct="1"/>
            <a:r>
              <a:rPr lang="en-US" sz="2400" smtClean="0"/>
              <a:t>CO534	IT Consultancy Methods</a:t>
            </a:r>
          </a:p>
          <a:p>
            <a:pPr eaLnBrk="1" hangingPunct="1"/>
            <a:r>
              <a:rPr lang="en-US" sz="2400" smtClean="0"/>
              <a:t>CO538	Concurrency Design &amp; Practice</a:t>
            </a:r>
          </a:p>
          <a:p>
            <a:pPr eaLnBrk="1" hangingPunct="1"/>
            <a:r>
              <a:rPr lang="en-US" sz="2400" smtClean="0"/>
              <a:t>CO636	Cognitive Neural Networks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/>
          </p:cNvSpPr>
          <p:nvPr/>
        </p:nvSpPr>
        <p:spPr bwMode="auto">
          <a:xfrm>
            <a:off x="684213" y="9080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sz="4800">
                <a:solidFill>
                  <a:schemeClr val="tx2"/>
                </a:solidFill>
              </a:rPr>
              <a:t>CO532</a:t>
            </a:r>
            <a:r>
              <a:rPr lang="en-US" sz="4400">
                <a:solidFill>
                  <a:schemeClr val="tx2"/>
                </a:solidFill>
              </a:rPr>
              <a:t/>
            </a:r>
            <a:br>
              <a:rPr lang="en-US" sz="4400">
                <a:solidFill>
                  <a:schemeClr val="tx2"/>
                </a:solidFill>
              </a:rPr>
            </a:br>
            <a:r>
              <a:rPr lang="en-US" sz="4400">
                <a:solidFill>
                  <a:schemeClr val="tx2"/>
                </a:solidFill>
              </a:rPr>
              <a:t> </a:t>
            </a:r>
            <a:r>
              <a:rPr lang="en-US" sz="4000">
                <a:solidFill>
                  <a:schemeClr val="tx2"/>
                </a:solidFill>
              </a:rPr>
              <a:t>Database Systems</a:t>
            </a:r>
          </a:p>
        </p:txBody>
      </p:sp>
      <p:sp>
        <p:nvSpPr>
          <p:cNvPr id="27651" name="Content Placeholder 2"/>
          <p:cNvSpPr>
            <a:spLocks/>
          </p:cNvSpPr>
          <p:nvPr/>
        </p:nvSpPr>
        <p:spPr bwMode="auto">
          <a:xfrm>
            <a:off x="1258888" y="3000375"/>
            <a:ext cx="3236912" cy="309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</a:pPr>
            <a:r>
              <a:rPr lang="en-US" sz="2800">
                <a:sym typeface="Wingdings" pitchFamily="2" charset="2"/>
              </a:rPr>
              <a:t> </a:t>
            </a:r>
            <a:r>
              <a:rPr lang="en-US" sz="2800"/>
              <a:t>CS</a:t>
            </a:r>
          </a:p>
          <a:p>
            <a:pPr marL="342900" indent="-342900" eaLnBrk="1" hangingPunct="1">
              <a:spcBef>
                <a:spcPct val="20000"/>
              </a:spcBef>
            </a:pPr>
            <a:r>
              <a:rPr lang="en-US" sz="2800">
                <a:sym typeface="Wingdings" pitchFamily="2" charset="2"/>
              </a:rPr>
              <a:t> </a:t>
            </a:r>
            <a:r>
              <a:rPr lang="en-US" sz="2800"/>
              <a:t>CS(AI)</a:t>
            </a:r>
          </a:p>
          <a:p>
            <a:pPr marL="342900" indent="-342900" eaLnBrk="1" hangingPunct="1">
              <a:spcBef>
                <a:spcPct val="20000"/>
              </a:spcBef>
              <a:buFont typeface="Wingdings" pitchFamily="2" charset="2"/>
              <a:buChar char="þ"/>
            </a:pPr>
            <a:r>
              <a:rPr lang="en-US" sz="2800"/>
              <a:t>CS(Con)</a:t>
            </a:r>
          </a:p>
          <a:p>
            <a:pPr marL="342900" indent="-342900" eaLnBrk="1" hangingPunct="1">
              <a:spcBef>
                <a:spcPct val="20000"/>
              </a:spcBef>
              <a:buFont typeface="Wingdings" pitchFamily="2" charset="2"/>
              <a:buChar char="þ"/>
            </a:pPr>
            <a:r>
              <a:rPr lang="en-US" sz="2800"/>
              <a:t>CS(Net)</a:t>
            </a:r>
          </a:p>
          <a:p>
            <a:pPr marL="342900" indent="-342900" eaLnBrk="1" hangingPunct="1">
              <a:spcBef>
                <a:spcPct val="20000"/>
              </a:spcBef>
            </a:pPr>
            <a:endParaRPr lang="en-US" sz="2800"/>
          </a:p>
        </p:txBody>
      </p:sp>
      <p:sp>
        <p:nvSpPr>
          <p:cNvPr id="27652" name="Content Placeholder 3"/>
          <p:cNvSpPr>
            <a:spLocks/>
          </p:cNvSpPr>
          <p:nvPr/>
        </p:nvSpPr>
        <p:spPr bwMode="auto">
          <a:xfrm>
            <a:off x="4648200" y="3000375"/>
            <a:ext cx="3810000" cy="309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</a:pPr>
            <a:r>
              <a:rPr lang="en-US" sz="2800">
                <a:sym typeface="Wingdings" pitchFamily="2" charset="2"/>
              </a:rPr>
              <a:t> </a:t>
            </a:r>
            <a:r>
              <a:rPr lang="en-US" sz="2800"/>
              <a:t>CS(Bus)</a:t>
            </a:r>
            <a:endParaRPr lang="en-US" sz="2800">
              <a:sym typeface="Wingdings" pitchFamily="2" charset="2"/>
            </a:endParaRPr>
          </a:p>
          <a:p>
            <a:pPr marL="342900" indent="-342900" eaLnBrk="1" hangingPunct="1">
              <a:spcBef>
                <a:spcPct val="20000"/>
              </a:spcBef>
              <a:buFont typeface="Wingdings" pitchFamily="2" charset="2"/>
              <a:buNone/>
            </a:pPr>
            <a:r>
              <a:rPr lang="en-US" sz="2800">
                <a:sym typeface="Wingdings" pitchFamily="2" charset="2"/>
              </a:rPr>
              <a:t></a:t>
            </a:r>
            <a:r>
              <a:rPr lang="en-US" sz="2800"/>
              <a:t> CSMS</a:t>
            </a:r>
          </a:p>
          <a:p>
            <a:pPr marL="342900" indent="-342900" eaLnBrk="1" hangingPunct="1">
              <a:spcBef>
                <a:spcPct val="20000"/>
              </a:spcBef>
              <a:buFont typeface="Wingdings" pitchFamily="2" charset="2"/>
              <a:buChar char="þ"/>
            </a:pPr>
            <a:r>
              <a:rPr lang="en-US" sz="2800"/>
              <a:t>CoBA</a:t>
            </a:r>
          </a:p>
          <a:p>
            <a:pPr marL="342900" indent="-342900" eaLnBrk="1" hangingPunct="1">
              <a:spcBef>
                <a:spcPct val="20000"/>
              </a:spcBef>
              <a:buFont typeface="Wingdings" pitchFamily="2" charset="2"/>
              <a:buChar char="þ"/>
            </a:pPr>
            <a:r>
              <a:rPr lang="en-US" sz="2800"/>
              <a:t>WCo</a:t>
            </a:r>
          </a:p>
          <a:p>
            <a:pPr marL="342900" indent="-342900" eaLnBrk="1" hangingPunct="1">
              <a:spcBef>
                <a:spcPct val="20000"/>
              </a:spcBef>
              <a:buFont typeface="Wingdings" pitchFamily="2" charset="2"/>
              <a:buNone/>
            </a:pPr>
            <a:endParaRPr lang="en-US" sz="2800"/>
          </a:p>
          <a:p>
            <a:pPr marL="342900" indent="-342900" eaLnBrk="1" hangingPunct="1">
              <a:spcBef>
                <a:spcPct val="20000"/>
              </a:spcBef>
            </a:pPr>
            <a:endParaRPr lang="en-US" sz="2800"/>
          </a:p>
          <a:p>
            <a:pPr marL="342900" indent="-342900" eaLnBrk="1" hangingPunct="1">
              <a:spcBef>
                <a:spcPct val="20000"/>
              </a:spcBef>
            </a:pPr>
            <a:endParaRPr lang="en-US" sz="2800">
              <a:sym typeface="Wingdings" pitchFamily="2" charset="2"/>
            </a:endParaRPr>
          </a:p>
        </p:txBody>
      </p:sp>
      <p:sp>
        <p:nvSpPr>
          <p:cNvPr id="41989" name="Text Box 5"/>
          <p:cNvSpPr txBox="1">
            <a:spLocks noChangeArrowheads="1"/>
          </p:cNvSpPr>
          <p:nvPr/>
        </p:nvSpPr>
        <p:spPr bwMode="auto">
          <a:xfrm>
            <a:off x="7019925" y="5734050"/>
            <a:ext cx="14414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Spring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010" name="Object 2">
            <a:hlinkClick r:id="" action="ppaction://ole?verb=0"/>
          </p:cNvPr>
          <p:cNvGraphicFramePr>
            <a:graphicFrameLocks noChangeAspect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spid="_x0000_s43010" name="Presentation" r:id="rId3" imgW="4337367" imgH="3252037" progId="PowerPoint.Show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034" name="Object 2">
            <a:hlinkClick r:id="" action="ppaction://ole?verb=0"/>
          </p:cNvPr>
          <p:cNvGraphicFramePr>
            <a:graphicFrameLocks noChangeAspect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spid="_x0000_s44034" name="Presentation" r:id="rId3" imgW="4337367" imgH="3252037" progId="PowerPoint.Show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/>
          </p:cNvSpPr>
          <p:nvPr/>
        </p:nvSpPr>
        <p:spPr bwMode="auto">
          <a:xfrm>
            <a:off x="684213" y="9080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sz="4800">
                <a:solidFill>
                  <a:schemeClr val="tx2"/>
                </a:solidFill>
              </a:rPr>
              <a:t>CO536</a:t>
            </a:r>
            <a:r>
              <a:rPr lang="en-US" sz="4400">
                <a:solidFill>
                  <a:schemeClr val="tx2"/>
                </a:solidFill>
              </a:rPr>
              <a:t/>
            </a:r>
            <a:br>
              <a:rPr lang="en-US" sz="4400">
                <a:solidFill>
                  <a:schemeClr val="tx2"/>
                </a:solidFill>
              </a:rPr>
            </a:br>
            <a:r>
              <a:rPr lang="en-US" sz="4400">
                <a:solidFill>
                  <a:schemeClr val="tx2"/>
                </a:solidFill>
              </a:rPr>
              <a:t> </a:t>
            </a:r>
            <a:r>
              <a:rPr lang="en-US" sz="4000">
                <a:solidFill>
                  <a:schemeClr val="tx2"/>
                </a:solidFill>
              </a:rPr>
              <a:t>Advanced Programming Techniques</a:t>
            </a:r>
          </a:p>
        </p:txBody>
      </p:sp>
      <p:sp>
        <p:nvSpPr>
          <p:cNvPr id="30723" name="Content Placeholder 2"/>
          <p:cNvSpPr>
            <a:spLocks/>
          </p:cNvSpPr>
          <p:nvPr/>
        </p:nvSpPr>
        <p:spPr bwMode="auto">
          <a:xfrm>
            <a:off x="1258888" y="3000375"/>
            <a:ext cx="3236912" cy="309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</a:pPr>
            <a:r>
              <a:rPr lang="en-US" sz="2800">
                <a:sym typeface="Wingdings" pitchFamily="2" charset="2"/>
              </a:rPr>
              <a:t> </a:t>
            </a:r>
            <a:r>
              <a:rPr lang="en-US" sz="2800"/>
              <a:t>CS</a:t>
            </a:r>
          </a:p>
          <a:p>
            <a:pPr marL="342900" indent="-342900" eaLnBrk="1" hangingPunct="1">
              <a:spcBef>
                <a:spcPct val="20000"/>
              </a:spcBef>
            </a:pPr>
            <a:r>
              <a:rPr lang="en-US" sz="2800">
                <a:sym typeface="Wingdings" pitchFamily="2" charset="2"/>
              </a:rPr>
              <a:t> </a:t>
            </a:r>
            <a:r>
              <a:rPr lang="en-US" sz="2800"/>
              <a:t>CS(AI)</a:t>
            </a:r>
          </a:p>
          <a:p>
            <a:pPr marL="342900" indent="-342900" eaLnBrk="1" hangingPunct="1">
              <a:spcBef>
                <a:spcPct val="20000"/>
              </a:spcBef>
              <a:buFont typeface="Wingdings" pitchFamily="2" charset="2"/>
              <a:buChar char="¨"/>
            </a:pPr>
            <a:r>
              <a:rPr lang="en-US" sz="2800"/>
              <a:t>CS(Con)</a:t>
            </a:r>
          </a:p>
          <a:p>
            <a:pPr marL="342900" indent="-342900" eaLnBrk="1" hangingPunct="1">
              <a:spcBef>
                <a:spcPct val="20000"/>
              </a:spcBef>
            </a:pPr>
            <a:r>
              <a:rPr lang="en-US" sz="2800">
                <a:sym typeface="Wingdings" pitchFamily="2" charset="2"/>
              </a:rPr>
              <a:t> </a:t>
            </a:r>
            <a:r>
              <a:rPr lang="en-US" sz="2800"/>
              <a:t>CS(Net)</a:t>
            </a:r>
          </a:p>
          <a:p>
            <a:pPr marL="342900" indent="-342900" eaLnBrk="1" hangingPunct="1">
              <a:spcBef>
                <a:spcPct val="20000"/>
              </a:spcBef>
            </a:pPr>
            <a:endParaRPr lang="en-US" sz="2800"/>
          </a:p>
        </p:txBody>
      </p:sp>
      <p:sp>
        <p:nvSpPr>
          <p:cNvPr id="30724" name="Content Placeholder 3"/>
          <p:cNvSpPr>
            <a:spLocks/>
          </p:cNvSpPr>
          <p:nvPr/>
        </p:nvSpPr>
        <p:spPr bwMode="auto">
          <a:xfrm>
            <a:off x="4648200" y="3000375"/>
            <a:ext cx="3810000" cy="309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</a:pPr>
            <a:r>
              <a:rPr lang="en-US" sz="2800">
                <a:sym typeface="Wingdings" pitchFamily="2" charset="2"/>
              </a:rPr>
              <a:t> </a:t>
            </a:r>
            <a:r>
              <a:rPr lang="en-US" sz="2800"/>
              <a:t>CS(Bus)</a:t>
            </a:r>
            <a:endParaRPr lang="en-US" sz="2800">
              <a:sym typeface="Wingdings" pitchFamily="2" charset="2"/>
            </a:endParaRPr>
          </a:p>
          <a:p>
            <a:pPr marL="342900" indent="-342900" eaLnBrk="1" hangingPunct="1">
              <a:spcBef>
                <a:spcPct val="20000"/>
              </a:spcBef>
              <a:buFont typeface="Wingdings" pitchFamily="2" charset="2"/>
              <a:buNone/>
            </a:pPr>
            <a:r>
              <a:rPr lang="en-US" sz="2800">
                <a:sym typeface="Wingdings" pitchFamily="2" charset="2"/>
              </a:rPr>
              <a:t></a:t>
            </a:r>
            <a:r>
              <a:rPr lang="en-US" sz="2800"/>
              <a:t> CSMS</a:t>
            </a:r>
          </a:p>
          <a:p>
            <a:pPr marL="342900" indent="-342900" eaLnBrk="1" hangingPunct="1">
              <a:spcBef>
                <a:spcPct val="20000"/>
              </a:spcBef>
              <a:buFont typeface="Wingdings" pitchFamily="2" charset="2"/>
              <a:buChar char="ý"/>
            </a:pPr>
            <a:r>
              <a:rPr lang="en-US" sz="2800"/>
              <a:t>CoBA</a:t>
            </a:r>
          </a:p>
          <a:p>
            <a:pPr marL="342900" indent="-342900" eaLnBrk="1" hangingPunct="1">
              <a:spcBef>
                <a:spcPct val="20000"/>
              </a:spcBef>
              <a:buFont typeface="Wingdings" pitchFamily="2" charset="2"/>
              <a:buChar char="ý"/>
            </a:pPr>
            <a:r>
              <a:rPr lang="en-US" sz="2800"/>
              <a:t>WCo</a:t>
            </a:r>
          </a:p>
          <a:p>
            <a:pPr marL="342900" indent="-342900" eaLnBrk="1" hangingPunct="1">
              <a:spcBef>
                <a:spcPct val="20000"/>
              </a:spcBef>
              <a:buFont typeface="Wingdings" pitchFamily="2" charset="2"/>
              <a:buNone/>
            </a:pPr>
            <a:endParaRPr lang="en-US" sz="2800"/>
          </a:p>
          <a:p>
            <a:pPr marL="342900" indent="-342900" eaLnBrk="1" hangingPunct="1">
              <a:spcBef>
                <a:spcPct val="20000"/>
              </a:spcBef>
            </a:pPr>
            <a:endParaRPr lang="en-US" sz="2800"/>
          </a:p>
          <a:p>
            <a:pPr marL="342900" indent="-342900" eaLnBrk="1" hangingPunct="1">
              <a:spcBef>
                <a:spcPct val="20000"/>
              </a:spcBef>
            </a:pPr>
            <a:endParaRPr lang="en-US" sz="2800">
              <a:sym typeface="Wingdings" pitchFamily="2" charset="2"/>
            </a:endParaRPr>
          </a:p>
        </p:txBody>
      </p:sp>
      <p:sp>
        <p:nvSpPr>
          <p:cNvPr id="45061" name="Text Box 5"/>
          <p:cNvSpPr txBox="1">
            <a:spLocks noChangeArrowheads="1"/>
          </p:cNvSpPr>
          <p:nvPr/>
        </p:nvSpPr>
        <p:spPr bwMode="auto">
          <a:xfrm>
            <a:off x="7019925" y="5734050"/>
            <a:ext cx="14414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Spring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6082" name="Object 2">
            <a:hlinkClick r:id="" action="ppaction://ole?verb=0"/>
          </p:cNvPr>
          <p:cNvGraphicFramePr>
            <a:graphicFrameLocks noChangeAspect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spid="_x0000_s46082" name="Presentation" r:id="rId3" imgW="5039759" imgH="3779453" progId="PowerPoint.Show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/>
          </p:cNvSpPr>
          <p:nvPr/>
        </p:nvSpPr>
        <p:spPr bwMode="auto">
          <a:xfrm>
            <a:off x="684213" y="9080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US" sz="4800">
                <a:solidFill>
                  <a:schemeClr val="tx2"/>
                </a:solidFill>
              </a:rPr>
              <a:t>CO537</a:t>
            </a:r>
            <a:r>
              <a:rPr lang="en-US" sz="4400">
                <a:solidFill>
                  <a:schemeClr val="tx2"/>
                </a:solidFill>
              </a:rPr>
              <a:t/>
            </a:r>
            <a:br>
              <a:rPr lang="en-US" sz="4400">
                <a:solidFill>
                  <a:schemeClr val="tx2"/>
                </a:solidFill>
              </a:rPr>
            </a:br>
            <a:r>
              <a:rPr lang="en-US" sz="4400">
                <a:solidFill>
                  <a:schemeClr val="tx2"/>
                </a:solidFill>
              </a:rPr>
              <a:t> </a:t>
            </a:r>
            <a:r>
              <a:rPr lang="en-US" sz="4000">
                <a:solidFill>
                  <a:schemeClr val="tx2"/>
                </a:solidFill>
              </a:rPr>
              <a:t>Functional Programming</a:t>
            </a:r>
          </a:p>
        </p:txBody>
      </p:sp>
      <p:sp>
        <p:nvSpPr>
          <p:cNvPr id="32771" name="Content Placeholder 2"/>
          <p:cNvSpPr>
            <a:spLocks/>
          </p:cNvSpPr>
          <p:nvPr/>
        </p:nvSpPr>
        <p:spPr bwMode="auto">
          <a:xfrm>
            <a:off x="1258888" y="3000375"/>
            <a:ext cx="3236912" cy="309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</a:pPr>
            <a:r>
              <a:rPr lang="en-US" sz="2800">
                <a:sym typeface="Wingdings" pitchFamily="2" charset="2"/>
              </a:rPr>
              <a:t> </a:t>
            </a:r>
            <a:r>
              <a:rPr lang="en-US" sz="2800"/>
              <a:t>CS</a:t>
            </a:r>
          </a:p>
          <a:p>
            <a:pPr marL="342900" indent="-342900" eaLnBrk="1" hangingPunct="1">
              <a:spcBef>
                <a:spcPct val="20000"/>
              </a:spcBef>
            </a:pPr>
            <a:r>
              <a:rPr lang="en-US" sz="2800">
                <a:sym typeface="Wingdings" pitchFamily="2" charset="2"/>
              </a:rPr>
              <a:t> </a:t>
            </a:r>
            <a:r>
              <a:rPr lang="en-US" sz="2800"/>
              <a:t>CS(AI)</a:t>
            </a:r>
          </a:p>
          <a:p>
            <a:pPr marL="342900" indent="-342900" eaLnBrk="1" hangingPunct="1">
              <a:spcBef>
                <a:spcPct val="20000"/>
              </a:spcBef>
              <a:buFont typeface="Wingdings" pitchFamily="2" charset="2"/>
              <a:buChar char="¨"/>
            </a:pPr>
            <a:r>
              <a:rPr lang="en-US" sz="2800"/>
              <a:t>CS(Con)</a:t>
            </a:r>
          </a:p>
          <a:p>
            <a:pPr marL="342900" indent="-342900" eaLnBrk="1" hangingPunct="1">
              <a:spcBef>
                <a:spcPct val="20000"/>
              </a:spcBef>
            </a:pPr>
            <a:r>
              <a:rPr lang="en-US" sz="2800">
                <a:sym typeface="Wingdings" pitchFamily="2" charset="2"/>
              </a:rPr>
              <a:t> </a:t>
            </a:r>
            <a:r>
              <a:rPr lang="en-US" sz="2800"/>
              <a:t>CS(Net)</a:t>
            </a:r>
          </a:p>
          <a:p>
            <a:pPr marL="342900" indent="-342900" eaLnBrk="1" hangingPunct="1">
              <a:spcBef>
                <a:spcPct val="20000"/>
              </a:spcBef>
            </a:pPr>
            <a:endParaRPr lang="en-US" sz="2800"/>
          </a:p>
        </p:txBody>
      </p:sp>
      <p:sp>
        <p:nvSpPr>
          <p:cNvPr id="32772" name="Content Placeholder 3"/>
          <p:cNvSpPr>
            <a:spLocks/>
          </p:cNvSpPr>
          <p:nvPr/>
        </p:nvSpPr>
        <p:spPr bwMode="auto">
          <a:xfrm>
            <a:off x="4648200" y="3000375"/>
            <a:ext cx="3810000" cy="309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</a:pPr>
            <a:r>
              <a:rPr lang="en-US" sz="2800">
                <a:sym typeface="Wingdings" pitchFamily="2" charset="2"/>
              </a:rPr>
              <a:t> </a:t>
            </a:r>
            <a:r>
              <a:rPr lang="en-US" sz="2800"/>
              <a:t>CS(Bus)</a:t>
            </a:r>
            <a:endParaRPr lang="en-US" sz="2800">
              <a:sym typeface="Wingdings" pitchFamily="2" charset="2"/>
            </a:endParaRPr>
          </a:p>
          <a:p>
            <a:pPr marL="342900" indent="-342900" eaLnBrk="1" hangingPunct="1">
              <a:spcBef>
                <a:spcPct val="20000"/>
              </a:spcBef>
              <a:buFont typeface="Wingdings" pitchFamily="2" charset="2"/>
              <a:buChar char="¨"/>
            </a:pPr>
            <a:r>
              <a:rPr lang="en-US" sz="2800"/>
              <a:t> CSMS</a:t>
            </a:r>
          </a:p>
          <a:p>
            <a:pPr marL="342900" indent="-342900" eaLnBrk="1" hangingPunct="1">
              <a:spcBef>
                <a:spcPct val="20000"/>
              </a:spcBef>
              <a:buFont typeface="Wingdings" pitchFamily="2" charset="2"/>
              <a:buChar char="ý"/>
            </a:pPr>
            <a:r>
              <a:rPr lang="en-US" sz="2800"/>
              <a:t>CoBA</a:t>
            </a:r>
          </a:p>
          <a:p>
            <a:pPr marL="342900" indent="-342900" eaLnBrk="1" hangingPunct="1">
              <a:spcBef>
                <a:spcPct val="20000"/>
              </a:spcBef>
              <a:buFont typeface="Wingdings" pitchFamily="2" charset="2"/>
              <a:buChar char="ý"/>
            </a:pPr>
            <a:r>
              <a:rPr lang="en-US" sz="2800"/>
              <a:t>WCo</a:t>
            </a:r>
          </a:p>
          <a:p>
            <a:pPr marL="342900" indent="-342900" eaLnBrk="1" hangingPunct="1">
              <a:spcBef>
                <a:spcPct val="20000"/>
              </a:spcBef>
              <a:buFont typeface="Wingdings" pitchFamily="2" charset="2"/>
              <a:buNone/>
            </a:pPr>
            <a:endParaRPr lang="en-US" sz="2800"/>
          </a:p>
          <a:p>
            <a:pPr marL="342900" indent="-342900" eaLnBrk="1" hangingPunct="1">
              <a:spcBef>
                <a:spcPct val="20000"/>
              </a:spcBef>
            </a:pPr>
            <a:endParaRPr lang="en-US" sz="2800"/>
          </a:p>
          <a:p>
            <a:pPr marL="342900" indent="-342900" eaLnBrk="1" hangingPunct="1">
              <a:spcBef>
                <a:spcPct val="20000"/>
              </a:spcBef>
            </a:pPr>
            <a:endParaRPr lang="en-US" sz="2800">
              <a:sym typeface="Wingdings" pitchFamily="2" charset="2"/>
            </a:endParaRPr>
          </a:p>
        </p:txBody>
      </p:sp>
      <p:sp>
        <p:nvSpPr>
          <p:cNvPr id="47109" name="Text Box 5"/>
          <p:cNvSpPr txBox="1">
            <a:spLocks noChangeArrowheads="1"/>
          </p:cNvSpPr>
          <p:nvPr/>
        </p:nvSpPr>
        <p:spPr bwMode="auto">
          <a:xfrm>
            <a:off x="7019925" y="5734050"/>
            <a:ext cx="14414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Spring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CO537 Functional Programming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programming based on the mathematical concept of </a:t>
            </a:r>
            <a:r>
              <a:rPr lang="en-GB" smtClean="0">
                <a:solidFill>
                  <a:srgbClr val="0000FF"/>
                </a:solidFill>
              </a:rPr>
              <a:t>function</a:t>
            </a:r>
          </a:p>
          <a:p>
            <a:r>
              <a:rPr lang="en-GB" smtClean="0"/>
              <a:t>a different </a:t>
            </a:r>
            <a:r>
              <a:rPr lang="en-GB" smtClean="0">
                <a:solidFill>
                  <a:schemeClr val="hlink"/>
                </a:solidFill>
              </a:rPr>
              <a:t>programming paradigm</a:t>
            </a:r>
          </a:p>
          <a:p>
            <a:r>
              <a:rPr lang="en-GB" smtClean="0"/>
              <a:t>in particular: </a:t>
            </a:r>
            <a:r>
              <a:rPr lang="en-GB" smtClean="0">
                <a:solidFill>
                  <a:srgbClr val="FF0000"/>
                </a:solidFill>
              </a:rPr>
              <a:t>no side-effects</a:t>
            </a:r>
          </a:p>
          <a:p>
            <a:r>
              <a:rPr lang="en-GB" smtClean="0"/>
              <a:t>advantages</a:t>
            </a:r>
          </a:p>
          <a:p>
            <a:pPr lvl="1"/>
            <a:r>
              <a:rPr lang="en-GB" smtClean="0">
                <a:solidFill>
                  <a:srgbClr val="CC0066"/>
                </a:solidFill>
              </a:rPr>
              <a:t>smaller programs</a:t>
            </a:r>
          </a:p>
          <a:p>
            <a:pPr lvl="1"/>
            <a:r>
              <a:rPr lang="en-GB" smtClean="0">
                <a:solidFill>
                  <a:srgbClr val="006600"/>
                </a:solidFill>
              </a:rPr>
              <a:t>easier reasoning</a:t>
            </a:r>
            <a:r>
              <a:rPr lang="en-GB" smtClean="0"/>
              <a:t> about programs</a:t>
            </a:r>
          </a:p>
          <a:p>
            <a:r>
              <a:rPr lang="en-GB" smtClean="0"/>
              <a:t>language we use: Haskell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800" smtClean="0"/>
              <a:t>CO538</a:t>
            </a:r>
            <a:r>
              <a:rPr lang="en-GB" sz="4000" smtClean="0"/>
              <a:t/>
            </a:r>
            <a:br>
              <a:rPr lang="en-GB" sz="4000" smtClean="0"/>
            </a:br>
            <a:r>
              <a:rPr lang="en-GB" sz="4000" smtClean="0"/>
              <a:t>Concurrency Design &amp; Practice</a:t>
            </a:r>
          </a:p>
        </p:txBody>
      </p:sp>
      <p:sp>
        <p:nvSpPr>
          <p:cNvPr id="34819" name="Content Placeholder 2"/>
          <p:cNvSpPr>
            <a:spLocks/>
          </p:cNvSpPr>
          <p:nvPr/>
        </p:nvSpPr>
        <p:spPr bwMode="auto">
          <a:xfrm>
            <a:off x="1258888" y="3000375"/>
            <a:ext cx="3236912" cy="309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</a:pPr>
            <a:r>
              <a:rPr lang="en-US" sz="2800">
                <a:sym typeface="Wingdings" pitchFamily="2" charset="2"/>
              </a:rPr>
              <a:t> </a:t>
            </a:r>
            <a:r>
              <a:rPr lang="en-US" sz="2800"/>
              <a:t>CS</a:t>
            </a:r>
          </a:p>
          <a:p>
            <a:pPr marL="342900" indent="-342900" eaLnBrk="1" hangingPunct="1">
              <a:spcBef>
                <a:spcPct val="20000"/>
              </a:spcBef>
            </a:pPr>
            <a:r>
              <a:rPr lang="en-US" sz="2800">
                <a:sym typeface="Wingdings" pitchFamily="2" charset="2"/>
              </a:rPr>
              <a:t> </a:t>
            </a:r>
            <a:r>
              <a:rPr lang="en-US" sz="2800"/>
              <a:t>CS(AI)</a:t>
            </a:r>
          </a:p>
          <a:p>
            <a:pPr marL="342900" indent="-342900" eaLnBrk="1" hangingPunct="1">
              <a:spcBef>
                <a:spcPct val="20000"/>
              </a:spcBef>
              <a:buFont typeface="Wingdings" pitchFamily="2" charset="2"/>
              <a:buChar char="ý"/>
            </a:pPr>
            <a:r>
              <a:rPr lang="en-US" sz="2800"/>
              <a:t>CS(Con)</a:t>
            </a:r>
          </a:p>
          <a:p>
            <a:pPr marL="342900" indent="-342900" eaLnBrk="1" hangingPunct="1">
              <a:spcBef>
                <a:spcPct val="20000"/>
              </a:spcBef>
              <a:buFont typeface="Wingdings" pitchFamily="2" charset="2"/>
              <a:buChar char="ý"/>
            </a:pPr>
            <a:r>
              <a:rPr lang="en-US" sz="2800"/>
              <a:t>CS(Net)</a:t>
            </a:r>
          </a:p>
          <a:p>
            <a:pPr marL="342900" indent="-342900" eaLnBrk="1" hangingPunct="1">
              <a:spcBef>
                <a:spcPct val="20000"/>
              </a:spcBef>
            </a:pPr>
            <a:endParaRPr lang="en-US" sz="2800"/>
          </a:p>
        </p:txBody>
      </p:sp>
      <p:sp>
        <p:nvSpPr>
          <p:cNvPr id="34820" name="Content Placeholder 3"/>
          <p:cNvSpPr>
            <a:spLocks/>
          </p:cNvSpPr>
          <p:nvPr/>
        </p:nvSpPr>
        <p:spPr bwMode="auto">
          <a:xfrm>
            <a:off x="4648200" y="3000375"/>
            <a:ext cx="3810000" cy="309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</a:pPr>
            <a:r>
              <a:rPr lang="en-US" sz="2800">
                <a:sym typeface="Wingdings" pitchFamily="2" charset="2"/>
              </a:rPr>
              <a:t> </a:t>
            </a:r>
            <a:r>
              <a:rPr lang="en-US" sz="2800"/>
              <a:t>CS(Bus)</a:t>
            </a:r>
            <a:endParaRPr lang="en-US" sz="2800">
              <a:sym typeface="Wingdings" pitchFamily="2" charset="2"/>
            </a:endParaRPr>
          </a:p>
          <a:p>
            <a:pPr marL="342900" indent="-342900" eaLnBrk="1" hangingPunct="1">
              <a:spcBef>
                <a:spcPct val="20000"/>
              </a:spcBef>
              <a:buFont typeface="Wingdings" pitchFamily="2" charset="2"/>
              <a:buNone/>
            </a:pPr>
            <a:r>
              <a:rPr lang="en-US" sz="2800">
                <a:sym typeface="Wingdings" pitchFamily="2" charset="2"/>
              </a:rPr>
              <a:t></a:t>
            </a:r>
            <a:r>
              <a:rPr lang="en-US" sz="2800"/>
              <a:t> CSMS</a:t>
            </a:r>
          </a:p>
          <a:p>
            <a:pPr marL="342900" indent="-342900" eaLnBrk="1" hangingPunct="1">
              <a:spcBef>
                <a:spcPct val="20000"/>
              </a:spcBef>
              <a:buFont typeface="Wingdings" pitchFamily="2" charset="2"/>
              <a:buChar char="ý"/>
            </a:pPr>
            <a:r>
              <a:rPr lang="en-US" sz="2800"/>
              <a:t>CoBA</a:t>
            </a:r>
          </a:p>
          <a:p>
            <a:pPr marL="342900" indent="-342900" eaLnBrk="1" hangingPunct="1">
              <a:spcBef>
                <a:spcPct val="20000"/>
              </a:spcBef>
              <a:buFont typeface="Wingdings" pitchFamily="2" charset="2"/>
              <a:buChar char="ý"/>
            </a:pPr>
            <a:r>
              <a:rPr lang="en-US" sz="2800"/>
              <a:t>WCo</a:t>
            </a:r>
          </a:p>
          <a:p>
            <a:pPr marL="342900" indent="-342900" eaLnBrk="1" hangingPunct="1">
              <a:spcBef>
                <a:spcPct val="20000"/>
              </a:spcBef>
              <a:buFont typeface="Wingdings" pitchFamily="2" charset="2"/>
              <a:buNone/>
            </a:pPr>
            <a:endParaRPr lang="en-US" sz="2800"/>
          </a:p>
          <a:p>
            <a:pPr marL="342900" indent="-342900" eaLnBrk="1" hangingPunct="1">
              <a:spcBef>
                <a:spcPct val="20000"/>
              </a:spcBef>
            </a:pPr>
            <a:endParaRPr lang="en-US" sz="2800"/>
          </a:p>
          <a:p>
            <a:pPr marL="342900" indent="-342900" eaLnBrk="1" hangingPunct="1">
              <a:spcBef>
                <a:spcPct val="20000"/>
              </a:spcBef>
            </a:pPr>
            <a:endParaRPr lang="en-US" sz="2800">
              <a:sym typeface="Wingdings" pitchFamily="2" charset="2"/>
            </a:endParaRPr>
          </a:p>
        </p:txBody>
      </p:sp>
      <p:sp>
        <p:nvSpPr>
          <p:cNvPr id="49157" name="Text Box 5"/>
          <p:cNvSpPr txBox="1">
            <a:spLocks noChangeArrowheads="1"/>
          </p:cNvSpPr>
          <p:nvPr/>
        </p:nvSpPr>
        <p:spPr bwMode="auto">
          <a:xfrm>
            <a:off x="7019925" y="5734050"/>
            <a:ext cx="14414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Autumn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009013A0-BBD0-47A7-A74F-9062314F53DF}" type="datetime5">
              <a:rPr lang="en-US"/>
              <a:pPr/>
              <a:t>22-Mar-11</a:t>
            </a:fld>
            <a:endParaRPr lang="en-US"/>
          </a:p>
        </p:txBody>
      </p:sp>
      <p:sp>
        <p:nvSpPr>
          <p:cNvPr id="5017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Copyright P.H.Welch</a:t>
            </a:r>
          </a:p>
        </p:txBody>
      </p:sp>
      <p:sp>
        <p:nvSpPr>
          <p:cNvPr id="5018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8C0A1D3-5B11-4DC0-B82B-F22C0E71F294}" type="slidenum">
              <a:rPr lang="en-US"/>
              <a:pPr/>
              <a:t>48</a:t>
            </a:fld>
            <a:endParaRPr lang="en-US"/>
          </a:p>
        </p:txBody>
      </p:sp>
      <p:sp>
        <p:nvSpPr>
          <p:cNvPr id="50181" name="Rectangle 2"/>
          <p:cNvSpPr>
            <a:spLocks noChangeArrowheads="1"/>
          </p:cNvSpPr>
          <p:nvPr/>
        </p:nvSpPr>
        <p:spPr bwMode="auto">
          <a:xfrm>
            <a:off x="223838" y="92075"/>
            <a:ext cx="8680450" cy="874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 lIns="92075" tIns="46038" rIns="92075" bIns="46038" anchor="ctr"/>
          <a:lstStyle/>
          <a:p>
            <a:pPr algn="ctr">
              <a:lnSpc>
                <a:spcPct val="70000"/>
              </a:lnSpc>
            </a:pPr>
            <a:r>
              <a:rPr lang="en-GB" sz="4000" b="1" i="1">
                <a:solidFill>
                  <a:srgbClr val="0000FF"/>
                </a:solidFill>
                <a:latin typeface="Arial Narrow" pitchFamily="34" charset="0"/>
              </a:rPr>
              <a:t>(Co538) Concurrency – Design &amp; Practice</a:t>
            </a:r>
          </a:p>
        </p:txBody>
      </p:sp>
      <p:sp>
        <p:nvSpPr>
          <p:cNvPr id="958467" name="Text Box 3"/>
          <p:cNvSpPr txBox="1">
            <a:spLocks noChangeArrowheads="1"/>
          </p:cNvSpPr>
          <p:nvPr/>
        </p:nvSpPr>
        <p:spPr bwMode="auto">
          <a:xfrm>
            <a:off x="212725" y="966788"/>
            <a:ext cx="868045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CCFFCC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  <a:buFont typeface="Monotype Sorts" pitchFamily="2" charset="2"/>
              <a:buNone/>
            </a:pPr>
            <a:r>
              <a:rPr lang="en-US" i="1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Concurrency is the central paradigm for all computer science:</a:t>
            </a:r>
            <a:r>
              <a:rPr lang="en-US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i="1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multicore processors … robotics … bio-modelling … hard real-time control ... emergent behaviour … internet commerce … supercomputing … mobile agents …</a:t>
            </a:r>
            <a:endParaRPr lang="en-GB" i="1">
              <a:solidFill>
                <a:srgbClr val="FF66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958468" name="Text Box 4"/>
          <p:cNvSpPr txBox="1">
            <a:spLocks noChangeArrowheads="1"/>
          </p:cNvSpPr>
          <p:nvPr/>
        </p:nvSpPr>
        <p:spPr bwMode="auto">
          <a:xfrm>
            <a:off x="2133600" y="2714625"/>
            <a:ext cx="6400800" cy="436563"/>
          </a:xfrm>
          <a:prstGeom prst="rect">
            <a:avLst/>
          </a:prstGeom>
          <a:solidFill>
            <a:srgbClr val="CCFFCC"/>
          </a:solidFill>
          <a:ln w="9525">
            <a:solidFill>
              <a:schemeClr val="bg2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 lIns="92075" tIns="46038" rIns="92075" bIns="46038">
            <a:spAutoFit/>
          </a:bodyPr>
          <a:lstStyle/>
          <a:p>
            <a:pPr algn="ctr">
              <a:spcBef>
                <a:spcPct val="50000"/>
              </a:spcBef>
              <a:buFont typeface="Monotype Sorts" pitchFamily="2" charset="2"/>
              <a:buNone/>
            </a:pPr>
            <a:r>
              <a:rPr lang="en-US" sz="220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… </a:t>
            </a:r>
            <a:r>
              <a:rPr lang="en-US" sz="2200" i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it's time to learn and master it!  </a:t>
            </a:r>
            <a:r>
              <a:rPr lang="en-US" sz="220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  </a:t>
            </a:r>
            <a:endParaRPr lang="en-GB" sz="2200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958469" name="Text Box 5"/>
          <p:cNvSpPr txBox="1">
            <a:spLocks noChangeArrowheads="1"/>
          </p:cNvSpPr>
          <p:nvPr/>
        </p:nvSpPr>
        <p:spPr bwMode="auto">
          <a:xfrm>
            <a:off x="352425" y="3397250"/>
            <a:ext cx="8540750" cy="436563"/>
          </a:xfrm>
          <a:prstGeom prst="rect">
            <a:avLst/>
          </a:prstGeom>
          <a:solidFill>
            <a:srgbClr val="CCFFCC"/>
          </a:solidFill>
          <a:ln w="9525">
            <a:solidFill>
              <a:schemeClr val="bg2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 lIns="92075" tIns="46038" rIns="92075" bIns="46038">
            <a:spAutoFit/>
          </a:bodyPr>
          <a:lstStyle/>
          <a:p>
            <a:pPr algn="ctr">
              <a:spcBef>
                <a:spcPct val="50000"/>
              </a:spcBef>
              <a:buFont typeface="Monotype Sorts" pitchFamily="2" charset="2"/>
              <a:buNone/>
            </a:pPr>
            <a:r>
              <a:rPr lang="en-US" sz="220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… </a:t>
            </a:r>
            <a:r>
              <a:rPr lang="en-US" sz="2200" i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it's essential for multicore … skills are rare … job market edge!</a:t>
            </a:r>
            <a:endParaRPr lang="en-GB" sz="2200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958470" name="Text Box 6"/>
          <p:cNvSpPr txBox="1">
            <a:spLocks noChangeArrowheads="1"/>
          </p:cNvSpPr>
          <p:nvPr/>
        </p:nvSpPr>
        <p:spPr bwMode="auto">
          <a:xfrm>
            <a:off x="212725" y="3973513"/>
            <a:ext cx="868045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CCFFCC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  <a:buFont typeface="Monotype Sorts" pitchFamily="2" charset="2"/>
              <a:buNone/>
            </a:pPr>
            <a:r>
              <a:rPr lang="en-US" i="1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Concurrent software is traditionally hard:</a:t>
            </a:r>
            <a:r>
              <a:rPr lang="en-US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i="1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counter-intuitive … the obvious things don’t work … always surprises … only for super-heroes!  </a:t>
            </a:r>
            <a:r>
              <a:rPr lang="en-US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  </a:t>
            </a:r>
            <a:endParaRPr lang="en-GB">
              <a:solidFill>
                <a:srgbClr val="FF66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958471" name="Text Box 7"/>
          <p:cNvSpPr txBox="1">
            <a:spLocks noChangeArrowheads="1"/>
          </p:cNvSpPr>
          <p:nvPr/>
        </p:nvSpPr>
        <p:spPr bwMode="auto">
          <a:xfrm>
            <a:off x="212725" y="5257800"/>
            <a:ext cx="868045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CCFFCC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  <a:buFont typeface="Monotype Sorts" pitchFamily="2" charset="2"/>
              <a:buNone/>
            </a:pPr>
            <a:r>
              <a:rPr lang="en-US" i="1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Our teaching breaks that tradition:</a:t>
            </a:r>
            <a:r>
              <a:rPr lang="en-US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i="1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strategic breakthroughs in concurrency research … the obvious things now work. </a:t>
            </a:r>
            <a:r>
              <a:rPr lang="en-US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Wingdings" pitchFamily="2" charset="2"/>
              </a:rPr>
              <a:t>  </a:t>
            </a:r>
            <a:endParaRPr lang="en-GB" i="1">
              <a:solidFill>
                <a:srgbClr val="FF6600"/>
              </a:solidFill>
              <a:effectLst>
                <a:outerShdw blurRad="38100" dist="38100" dir="2700000" algn="tl">
                  <a:srgbClr val="000000"/>
                </a:outerShdw>
              </a:effectLst>
              <a:sym typeface="Wingdings" pitchFamily="2" charset="2"/>
            </a:endParaRPr>
          </a:p>
        </p:txBody>
      </p:sp>
      <p:sp>
        <p:nvSpPr>
          <p:cNvPr id="958472" name="Text Box 8"/>
          <p:cNvSpPr txBox="1">
            <a:spLocks noChangeArrowheads="1"/>
          </p:cNvSpPr>
          <p:nvPr/>
        </p:nvSpPr>
        <p:spPr bwMode="auto">
          <a:xfrm rot="-1997732">
            <a:off x="601663" y="2001838"/>
            <a:ext cx="8188325" cy="2847975"/>
          </a:xfrm>
          <a:prstGeom prst="rect">
            <a:avLst/>
          </a:prstGeom>
          <a:solidFill>
            <a:srgbClr val="CCFF66"/>
          </a:solidFill>
          <a:ln w="9525">
            <a:solidFill>
              <a:schemeClr val="bg2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 lIns="92075" tIns="46038" rIns="92075" bIns="46038">
            <a:spAutoFit/>
          </a:bodyPr>
          <a:lstStyle/>
          <a:p>
            <a:pPr algn="ctr">
              <a:spcBef>
                <a:spcPct val="50000"/>
              </a:spcBef>
              <a:buFont typeface="Monotype Sorts" pitchFamily="2" charset="2"/>
              <a:buNone/>
            </a:pPr>
            <a:r>
              <a:rPr lang="en-GB" sz="360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BUT … you have to *love* programming … lots and lots!</a:t>
            </a:r>
            <a:br>
              <a:rPr lang="en-GB" sz="3600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GB" sz="360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Remember the pre-term pre-Stage-1 workshop on concurrent programming of Lego robots?</a:t>
            </a:r>
            <a:endParaRPr lang="en-US" sz="3600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pSp>
        <p:nvGrpSpPr>
          <p:cNvPr id="958473" name="Group 9"/>
          <p:cNvGrpSpPr>
            <a:grpSpLocks/>
          </p:cNvGrpSpPr>
          <p:nvPr/>
        </p:nvGrpSpPr>
        <p:grpSpPr bwMode="auto">
          <a:xfrm>
            <a:off x="5591175" y="4857750"/>
            <a:ext cx="3514725" cy="1703388"/>
            <a:chOff x="3546" y="3006"/>
            <a:chExt cx="2214" cy="1073"/>
          </a:xfrm>
        </p:grpSpPr>
        <p:sp>
          <p:nvSpPr>
            <p:cNvPr id="50195" name="Oval 10"/>
            <p:cNvSpPr>
              <a:spLocks noChangeArrowheads="1"/>
            </p:cNvSpPr>
            <p:nvPr/>
          </p:nvSpPr>
          <p:spPr bwMode="auto">
            <a:xfrm>
              <a:off x="3546" y="3006"/>
              <a:ext cx="2214" cy="1073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FFFF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bg2"/>
              </a:solidFill>
              <a:round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wrap="none" lIns="92075" tIns="46038" rIns="92075" bIns="46038" anchor="ctr"/>
            <a:lstStyle/>
            <a:p>
              <a:endParaRPr lang="en-GB"/>
            </a:p>
          </p:txBody>
        </p:sp>
        <p:sp>
          <p:nvSpPr>
            <p:cNvPr id="958475" name="Text Box 11"/>
            <p:cNvSpPr txBox="1">
              <a:spLocks noChangeArrowheads="1"/>
            </p:cNvSpPr>
            <p:nvPr/>
          </p:nvSpPr>
          <p:spPr bwMode="auto">
            <a:xfrm>
              <a:off x="3693" y="3149"/>
              <a:ext cx="1920" cy="7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>
              <a:spAutoFit/>
            </a:bodyPr>
            <a:lstStyle/>
            <a:p>
              <a:pPr algn="ctr">
                <a:spcBef>
                  <a:spcPct val="50000"/>
                </a:spcBef>
                <a:buFont typeface="Monotype Sorts" pitchFamily="2" charset="2"/>
                <a:buNone/>
              </a:pPr>
              <a:r>
                <a:rPr lang="en-GB" sz="4000" b="1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omic Sans MS" pitchFamily="66" charset="0"/>
                </a:rPr>
                <a:t>occam-</a:t>
              </a:r>
              <a:r>
                <a:rPr lang="en-GB" sz="4000" b="1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omic Sans MS" pitchFamily="66" charset="0"/>
                  <a:sym typeface="Symbol" pitchFamily="18" charset="2"/>
                </a:rPr>
                <a:t></a:t>
              </a:r>
              <a:br>
                <a:rPr lang="en-GB" sz="4000" b="1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omic Sans MS" pitchFamily="66" charset="0"/>
                  <a:sym typeface="Symbol" pitchFamily="18" charset="2"/>
                </a:rPr>
              </a:br>
              <a:r>
                <a:rPr lang="en-GB" sz="3600" b="1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omic Sans MS" pitchFamily="66" charset="0"/>
                  <a:sym typeface="Symbol" pitchFamily="18" charset="2"/>
                </a:rPr>
                <a:t>JCSP</a:t>
              </a:r>
            </a:p>
          </p:txBody>
        </p:sp>
      </p:grpSp>
      <p:grpSp>
        <p:nvGrpSpPr>
          <p:cNvPr id="958476" name="Group 12"/>
          <p:cNvGrpSpPr>
            <a:grpSpLocks/>
          </p:cNvGrpSpPr>
          <p:nvPr/>
        </p:nvGrpSpPr>
        <p:grpSpPr bwMode="auto">
          <a:xfrm>
            <a:off x="2019300" y="6080125"/>
            <a:ext cx="4622800" cy="461963"/>
            <a:chOff x="1272" y="3830"/>
            <a:chExt cx="2912" cy="291"/>
          </a:xfrm>
        </p:grpSpPr>
        <p:sp>
          <p:nvSpPr>
            <p:cNvPr id="50193" name="Line 13"/>
            <p:cNvSpPr>
              <a:spLocks noChangeShapeType="1"/>
            </p:cNvSpPr>
            <p:nvPr/>
          </p:nvSpPr>
          <p:spPr bwMode="auto">
            <a:xfrm flipH="1">
              <a:off x="3378" y="3830"/>
              <a:ext cx="806" cy="161"/>
            </a:xfrm>
            <a:prstGeom prst="line">
              <a:avLst/>
            </a:prstGeom>
            <a:noFill/>
            <a:ln w="57150">
              <a:solidFill>
                <a:srgbClr val="FFCCFF"/>
              </a:solidFill>
              <a:round/>
              <a:headEnd type="triangle" w="med" len="med"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lIns="92075" tIns="46038" rIns="92075" bIns="46038"/>
            <a:lstStyle/>
            <a:p>
              <a:endParaRPr lang="en-GB"/>
            </a:p>
          </p:txBody>
        </p:sp>
        <p:sp>
          <p:nvSpPr>
            <p:cNvPr id="958478" name="Text Box 14"/>
            <p:cNvSpPr txBox="1">
              <a:spLocks noChangeArrowheads="1"/>
            </p:cNvSpPr>
            <p:nvPr/>
          </p:nvSpPr>
          <p:spPr bwMode="auto">
            <a:xfrm>
              <a:off x="1272" y="3884"/>
              <a:ext cx="2241" cy="237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lIns="92075" tIns="46038" rIns="92075" bIns="46038">
              <a:spAutoFit/>
            </a:bodyPr>
            <a:lstStyle/>
            <a:p>
              <a:pPr algn="ctr">
                <a:spcBef>
                  <a:spcPct val="50000"/>
                </a:spcBef>
                <a:buFont typeface="Monotype Sorts" pitchFamily="2" charset="2"/>
                <a:buNone/>
              </a:pPr>
              <a:r>
                <a:rPr lang="en-GB" sz="1800"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a </a:t>
              </a:r>
              <a:r>
                <a:rPr lang="en-GB" sz="1800" i="1">
                  <a:solidFill>
                    <a:srgbClr val="008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concurrency</a:t>
              </a:r>
              <a:r>
                <a:rPr lang="en-GB" sz="1800"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 library for Java</a:t>
              </a:r>
              <a:endParaRPr lang="en-US" sz="1800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</p:grpSp>
      <p:grpSp>
        <p:nvGrpSpPr>
          <p:cNvPr id="958479" name="Group 15"/>
          <p:cNvGrpSpPr>
            <a:grpSpLocks/>
          </p:cNvGrpSpPr>
          <p:nvPr/>
        </p:nvGrpSpPr>
        <p:grpSpPr bwMode="auto">
          <a:xfrm>
            <a:off x="1566863" y="5602288"/>
            <a:ext cx="4751387" cy="452437"/>
            <a:chOff x="987" y="3529"/>
            <a:chExt cx="2993" cy="285"/>
          </a:xfrm>
        </p:grpSpPr>
        <p:sp>
          <p:nvSpPr>
            <p:cNvPr id="50191" name="Line 16"/>
            <p:cNvSpPr>
              <a:spLocks noChangeShapeType="1"/>
            </p:cNvSpPr>
            <p:nvPr/>
          </p:nvSpPr>
          <p:spPr bwMode="auto">
            <a:xfrm flipH="1">
              <a:off x="3174" y="3529"/>
              <a:ext cx="806" cy="161"/>
            </a:xfrm>
            <a:prstGeom prst="line">
              <a:avLst/>
            </a:prstGeom>
            <a:noFill/>
            <a:ln w="57150">
              <a:solidFill>
                <a:srgbClr val="FFCCFF"/>
              </a:solidFill>
              <a:round/>
              <a:headEnd type="triangle" w="med" len="med"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lIns="92075" tIns="46038" rIns="92075" bIns="46038"/>
            <a:lstStyle/>
            <a:p>
              <a:endParaRPr lang="en-GB"/>
            </a:p>
          </p:txBody>
        </p:sp>
        <p:sp>
          <p:nvSpPr>
            <p:cNvPr id="958481" name="Text Box 17"/>
            <p:cNvSpPr txBox="1">
              <a:spLocks noChangeArrowheads="1"/>
            </p:cNvSpPr>
            <p:nvPr/>
          </p:nvSpPr>
          <p:spPr bwMode="auto">
            <a:xfrm>
              <a:off x="987" y="3577"/>
              <a:ext cx="2241" cy="237"/>
            </a:xfrm>
            <a:prstGeom prst="rect">
              <a:avLst/>
            </a:prstGeom>
            <a:solidFill>
              <a:srgbClr val="FFCCFF"/>
            </a:solidFill>
            <a:ln w="9525">
              <a:solidFill>
                <a:schemeClr val="bg2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808080"/>
              </a:outerShdw>
            </a:effectLst>
          </p:spPr>
          <p:txBody>
            <a:bodyPr lIns="92075" tIns="46038" rIns="92075" bIns="46038">
              <a:spAutoFit/>
            </a:bodyPr>
            <a:lstStyle/>
            <a:p>
              <a:pPr algn="ctr">
                <a:spcBef>
                  <a:spcPct val="50000"/>
                </a:spcBef>
                <a:buFont typeface="Monotype Sorts" pitchFamily="2" charset="2"/>
                <a:buNone/>
              </a:pPr>
              <a:r>
                <a:rPr lang="en-GB" sz="1800"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a language for </a:t>
              </a:r>
              <a:r>
                <a:rPr lang="en-GB" sz="1800" i="1">
                  <a:solidFill>
                    <a:srgbClr val="008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concurrency</a:t>
              </a:r>
              <a:endParaRPr lang="en-US" sz="1800" i="1">
                <a:solidFill>
                  <a:srgbClr val="008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8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84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84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584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9584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84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84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584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8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8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84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84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584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584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84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84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584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8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8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958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8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958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8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9584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584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8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9584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9584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8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84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84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584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9584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84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84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584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8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8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84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84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584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9584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84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84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584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8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8468" grpId="0" animBg="1"/>
      <p:bldP spid="958469" grpId="0" animBg="1"/>
      <p:bldP spid="958470" grpId="0"/>
      <p:bldP spid="958471" grpId="0"/>
      <p:bldP spid="958472" grpId="0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626ADBBB-0C77-494A-83D6-B6BDB2FC95ED}" type="datetime5">
              <a:rPr lang="en-US"/>
              <a:pPr/>
              <a:t>22-Mar-11</a:t>
            </a:fld>
            <a:endParaRPr lang="en-US"/>
          </a:p>
        </p:txBody>
      </p:sp>
      <p:sp>
        <p:nvSpPr>
          <p:cNvPr id="5120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Copyright P.H.Welch</a:t>
            </a:r>
          </a:p>
        </p:txBody>
      </p:sp>
      <p:sp>
        <p:nvSpPr>
          <p:cNvPr id="5120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DD4A654-78BD-4595-A448-62B22054CEE2}" type="slidenum">
              <a:rPr lang="en-US"/>
              <a:pPr/>
              <a:t>49</a:t>
            </a:fld>
            <a:endParaRPr lang="en-US"/>
          </a:p>
        </p:txBody>
      </p:sp>
      <p:sp>
        <p:nvSpPr>
          <p:cNvPr id="51205" name="Rectangle 2"/>
          <p:cNvSpPr>
            <a:spLocks noChangeArrowheads="1"/>
          </p:cNvSpPr>
          <p:nvPr/>
        </p:nvSpPr>
        <p:spPr bwMode="auto">
          <a:xfrm>
            <a:off x="223838" y="92075"/>
            <a:ext cx="8680450" cy="874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 lIns="92075" tIns="46038" rIns="92075" bIns="46038" anchor="ctr"/>
          <a:lstStyle/>
          <a:p>
            <a:pPr algn="ctr">
              <a:lnSpc>
                <a:spcPct val="70000"/>
              </a:lnSpc>
            </a:pPr>
            <a:r>
              <a:rPr lang="en-GB" sz="4000" b="1" i="1">
                <a:solidFill>
                  <a:srgbClr val="0000FF"/>
                </a:solidFill>
                <a:latin typeface="Arial Narrow" pitchFamily="34" charset="0"/>
              </a:rPr>
              <a:t>(Co538) Concurrency Fair</a:t>
            </a:r>
          </a:p>
        </p:txBody>
      </p:sp>
      <p:sp>
        <p:nvSpPr>
          <p:cNvPr id="954371" name="Text Box 3"/>
          <p:cNvSpPr txBox="1">
            <a:spLocks noChangeArrowheads="1"/>
          </p:cNvSpPr>
          <p:nvPr/>
        </p:nvSpPr>
        <p:spPr bwMode="auto">
          <a:xfrm>
            <a:off x="452438" y="1004888"/>
            <a:ext cx="8237537" cy="466725"/>
          </a:xfrm>
          <a:prstGeom prst="rect">
            <a:avLst/>
          </a:prstGeom>
          <a:solidFill>
            <a:srgbClr val="CCFFCC"/>
          </a:solidFill>
          <a:ln w="9525">
            <a:solidFill>
              <a:schemeClr val="bg2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 lIns="92075" tIns="46038" rIns="92075" bIns="46038">
            <a:spAutoFit/>
          </a:bodyPr>
          <a:lstStyle/>
          <a:p>
            <a:pPr algn="ctr">
              <a:spcBef>
                <a:spcPct val="50000"/>
              </a:spcBef>
              <a:buFont typeface="Monotype Sorts" pitchFamily="2" charset="2"/>
              <a:buNone/>
            </a:pPr>
            <a:r>
              <a:rPr lang="en-US" b="1" i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Drop-In</a:t>
            </a:r>
            <a:r>
              <a:rPr lang="en-US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: 1-3pm, Wednesday, 23</a:t>
            </a:r>
            <a:r>
              <a:rPr lang="en-US" b="1" baseline="300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rd</a:t>
            </a:r>
            <a:r>
              <a:rPr lang="en-US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 March, 2011 : S115B</a:t>
            </a:r>
            <a:endParaRPr lang="en-GB" b="1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954372" name="Text Box 4"/>
          <p:cNvSpPr txBox="1">
            <a:spLocks noChangeArrowheads="1"/>
          </p:cNvSpPr>
          <p:nvPr/>
        </p:nvSpPr>
        <p:spPr bwMode="auto">
          <a:xfrm>
            <a:off x="212725" y="1706563"/>
            <a:ext cx="8720138" cy="831850"/>
          </a:xfrm>
          <a:prstGeom prst="rect">
            <a:avLst/>
          </a:prstGeom>
          <a:solidFill>
            <a:srgbClr val="FFFF99"/>
          </a:solidFill>
          <a:ln w="9525">
            <a:solidFill>
              <a:schemeClr val="bg2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  <a:buFont typeface="Monotype Sorts" pitchFamily="2" charset="2"/>
              <a:buNone/>
            </a:pPr>
            <a:r>
              <a:rPr lang="en-US" b="1" i="1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 showcase (for potential Co538 students) for what’s in the module and its engagement with our research …</a:t>
            </a:r>
            <a:endParaRPr lang="en-GB" b="1" i="1">
              <a:solidFill>
                <a:srgbClr val="0066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954373" name="Text Box 5"/>
          <p:cNvSpPr txBox="1">
            <a:spLocks noChangeArrowheads="1"/>
          </p:cNvSpPr>
          <p:nvPr/>
        </p:nvSpPr>
        <p:spPr bwMode="auto">
          <a:xfrm>
            <a:off x="212725" y="2760663"/>
            <a:ext cx="8720138" cy="831850"/>
          </a:xfrm>
          <a:prstGeom prst="rect">
            <a:avLst/>
          </a:prstGeom>
          <a:solidFill>
            <a:srgbClr val="FFFF99"/>
          </a:solidFill>
          <a:ln w="9525">
            <a:solidFill>
              <a:schemeClr val="bg2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  <a:buFont typeface="Monotype Sorts" pitchFamily="2" charset="2"/>
              <a:buNone/>
            </a:pPr>
            <a:r>
              <a:rPr lang="en-US" b="1" i="1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Concurrency research staff (faculty, research students, research associates) will be present to explain …</a:t>
            </a:r>
            <a:endParaRPr lang="en-GB" b="1" i="1">
              <a:solidFill>
                <a:srgbClr val="0066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954374" name="Text Box 6"/>
          <p:cNvSpPr txBox="1">
            <a:spLocks noChangeArrowheads="1"/>
          </p:cNvSpPr>
          <p:nvPr/>
        </p:nvSpPr>
        <p:spPr bwMode="auto">
          <a:xfrm>
            <a:off x="212725" y="3814763"/>
            <a:ext cx="8720138" cy="831850"/>
          </a:xfrm>
          <a:prstGeom prst="rect">
            <a:avLst/>
          </a:prstGeom>
          <a:solidFill>
            <a:srgbClr val="FFFF99"/>
          </a:solidFill>
          <a:ln w="9525">
            <a:solidFill>
              <a:schemeClr val="bg2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  <a:buFont typeface="Monotype Sorts" pitchFamily="2" charset="2"/>
              <a:buNone/>
            </a:pPr>
            <a:r>
              <a:rPr lang="en-US" b="1" i="1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Live demos</a:t>
            </a:r>
            <a:r>
              <a:rPr lang="en-US" sz="1400" b="1" i="1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b="1" i="1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/</a:t>
            </a:r>
            <a:r>
              <a:rPr lang="en-US" sz="1400" b="1" i="1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b="1" i="1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videos of student work and research projects (emergent systems, bio-modelling, robotics, etc.) …</a:t>
            </a:r>
            <a:endParaRPr lang="en-GB" b="1" i="1">
              <a:solidFill>
                <a:srgbClr val="0066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954375" name="Text Box 7"/>
          <p:cNvSpPr txBox="1">
            <a:spLocks noChangeArrowheads="1"/>
          </p:cNvSpPr>
          <p:nvPr/>
        </p:nvSpPr>
        <p:spPr bwMode="auto">
          <a:xfrm>
            <a:off x="212725" y="4868863"/>
            <a:ext cx="8720138" cy="466725"/>
          </a:xfrm>
          <a:prstGeom prst="rect">
            <a:avLst/>
          </a:prstGeom>
          <a:solidFill>
            <a:srgbClr val="FFFF99"/>
          </a:solidFill>
          <a:ln w="9525">
            <a:solidFill>
              <a:schemeClr val="bg2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  <a:buFont typeface="Monotype Sorts" pitchFamily="2" charset="2"/>
              <a:buNone/>
            </a:pPr>
            <a:r>
              <a:rPr lang="en-US" b="1" i="1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Posters, example course material, stuff to take away, …</a:t>
            </a:r>
            <a:endParaRPr lang="en-GB" b="1" i="1">
              <a:solidFill>
                <a:srgbClr val="0066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954376" name="Text Box 8"/>
          <p:cNvSpPr txBox="1">
            <a:spLocks noChangeArrowheads="1"/>
          </p:cNvSpPr>
          <p:nvPr/>
        </p:nvSpPr>
        <p:spPr bwMode="auto">
          <a:xfrm>
            <a:off x="212725" y="5557838"/>
            <a:ext cx="8720138" cy="831850"/>
          </a:xfrm>
          <a:prstGeom prst="rect">
            <a:avLst/>
          </a:prstGeom>
          <a:solidFill>
            <a:srgbClr val="FFFF99"/>
          </a:solidFill>
          <a:ln w="9525">
            <a:solidFill>
              <a:schemeClr val="bg2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  <a:buFont typeface="Monotype Sorts" pitchFamily="2" charset="2"/>
              <a:buNone/>
            </a:pPr>
            <a:r>
              <a:rPr lang="en-US" b="1" i="1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Mini-presentations (15-20 mins) … repeated on demand … the first one at 1:30 pm … </a:t>
            </a:r>
            <a:r>
              <a:rPr lang="en-US" b="1" i="1">
                <a:solidFill>
                  <a:srgbClr val="CC00C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lots of info on Co538 (Moodle)</a:t>
            </a:r>
            <a:r>
              <a:rPr lang="en-US" b="1" i="1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  <a:endParaRPr lang="en-GB" b="1" i="1">
              <a:solidFill>
                <a:srgbClr val="0066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Spring term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4294967295"/>
          </p:nvPr>
        </p:nvSpPr>
        <p:spPr>
          <a:xfrm>
            <a:off x="685800" y="1981200"/>
            <a:ext cx="8278813" cy="4114800"/>
          </a:xfrm>
        </p:spPr>
        <p:txBody>
          <a:bodyPr/>
          <a:lstStyle/>
          <a:p>
            <a:pPr eaLnBrk="1" hangingPunct="1"/>
            <a:r>
              <a:rPr lang="en-US" sz="2400" smtClean="0"/>
              <a:t>CO525	Dynamic Web</a:t>
            </a:r>
          </a:p>
          <a:p>
            <a:pPr eaLnBrk="1" hangingPunct="1"/>
            <a:r>
              <a:rPr lang="en-US" sz="2400" smtClean="0"/>
              <a:t>CO527	Operating Systems &amp; Architecture</a:t>
            </a:r>
          </a:p>
          <a:p>
            <a:pPr eaLnBrk="1" hangingPunct="1"/>
            <a:r>
              <a:rPr lang="en-US" sz="2400" smtClean="0"/>
              <a:t>CO528	Introduction to Intelligent Systems</a:t>
            </a:r>
          </a:p>
          <a:p>
            <a:pPr eaLnBrk="1" hangingPunct="1"/>
            <a:r>
              <a:rPr lang="en-US" sz="2400" smtClean="0"/>
              <a:t>CO532	Database Systems</a:t>
            </a:r>
          </a:p>
          <a:p>
            <a:pPr eaLnBrk="1" hangingPunct="1"/>
            <a:r>
              <a:rPr lang="en-US" sz="2400" smtClean="0"/>
              <a:t>CO535	IT Consultancy Practice 1</a:t>
            </a:r>
          </a:p>
          <a:p>
            <a:pPr eaLnBrk="1" hangingPunct="1"/>
            <a:r>
              <a:rPr lang="en-US" sz="2400" smtClean="0"/>
              <a:t>CO536	Advanced Programming Techniques</a:t>
            </a:r>
          </a:p>
          <a:p>
            <a:pPr eaLnBrk="1" hangingPunct="1"/>
            <a:r>
              <a:rPr lang="en-US" sz="2400" smtClean="0"/>
              <a:t>CO537	Functional Programming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Grp="1" noChangeArrowheads="1"/>
          </p:cNvSpPr>
          <p:nvPr>
            <p:ph type="title"/>
          </p:nvPr>
        </p:nvSpPr>
        <p:spPr>
          <a:xfrm>
            <a:off x="684213" y="836613"/>
            <a:ext cx="7772400" cy="1143000"/>
          </a:xfrm>
        </p:spPr>
        <p:txBody>
          <a:bodyPr/>
          <a:lstStyle/>
          <a:p>
            <a:r>
              <a:rPr lang="en-GB" sz="4000" smtClean="0"/>
              <a:t>Which modules do I take?</a:t>
            </a:r>
            <a:br>
              <a:rPr lang="en-GB" sz="4000" smtClean="0"/>
            </a:br>
            <a:r>
              <a:rPr lang="en-US" sz="2800" smtClean="0">
                <a:sym typeface="Wingdings" pitchFamily="2" charset="2"/>
              </a:rPr>
              <a:t> compulsory</a:t>
            </a:r>
            <a:r>
              <a:rPr lang="en-GB" sz="2800" smtClean="0"/>
              <a:t> 	</a:t>
            </a:r>
            <a:r>
              <a:rPr lang="en-US" sz="2800" smtClean="0">
                <a:sym typeface="Wingdings" pitchFamily="2" charset="2"/>
              </a:rPr>
              <a:t> optional	   not available</a:t>
            </a:r>
            <a:endParaRPr lang="en-GB" sz="2800" smtClean="0">
              <a:sym typeface="Wingdings" pitchFamily="2" charset="2"/>
            </a:endParaRPr>
          </a:p>
        </p:txBody>
      </p:sp>
      <p:sp>
        <p:nvSpPr>
          <p:cNvPr id="6147" name="Content Placeholder 2"/>
          <p:cNvSpPr>
            <a:spLocks/>
          </p:cNvSpPr>
          <p:nvPr/>
        </p:nvSpPr>
        <p:spPr bwMode="auto">
          <a:xfrm>
            <a:off x="1258888" y="3000375"/>
            <a:ext cx="3236912" cy="309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</a:pPr>
            <a:r>
              <a:rPr lang="en-US" sz="2800">
                <a:sym typeface="Wingdings" pitchFamily="2" charset="2"/>
              </a:rPr>
              <a:t> </a:t>
            </a:r>
            <a:r>
              <a:rPr lang="en-US" sz="2800"/>
              <a:t>CS</a:t>
            </a:r>
          </a:p>
          <a:p>
            <a:pPr marL="342900" indent="-342900" eaLnBrk="1" hangingPunct="1">
              <a:spcBef>
                <a:spcPct val="20000"/>
              </a:spcBef>
            </a:pPr>
            <a:r>
              <a:rPr lang="en-US" sz="2800">
                <a:sym typeface="Wingdings" pitchFamily="2" charset="2"/>
              </a:rPr>
              <a:t> </a:t>
            </a:r>
            <a:r>
              <a:rPr lang="en-US" sz="2800"/>
              <a:t>CS(AI)</a:t>
            </a:r>
          </a:p>
          <a:p>
            <a:pPr marL="342900" indent="-342900" eaLnBrk="1" hangingPunct="1">
              <a:spcBef>
                <a:spcPct val="20000"/>
              </a:spcBef>
              <a:buFont typeface="Wingdings" pitchFamily="2" charset="2"/>
              <a:buChar char="¨"/>
            </a:pPr>
            <a:r>
              <a:rPr lang="en-US" sz="2800"/>
              <a:t>CS(Con)</a:t>
            </a:r>
          </a:p>
          <a:p>
            <a:pPr marL="342900" indent="-342900" eaLnBrk="1" hangingPunct="1">
              <a:spcBef>
                <a:spcPct val="20000"/>
              </a:spcBef>
              <a:buFont typeface="Wingdings" pitchFamily="2" charset="2"/>
              <a:buChar char="¨"/>
            </a:pPr>
            <a:r>
              <a:rPr lang="en-US" sz="2800"/>
              <a:t>CS(Net)</a:t>
            </a:r>
          </a:p>
          <a:p>
            <a:pPr marL="342900" indent="-342900" eaLnBrk="1" hangingPunct="1">
              <a:spcBef>
                <a:spcPct val="20000"/>
              </a:spcBef>
            </a:pPr>
            <a:endParaRPr lang="en-US" sz="2800"/>
          </a:p>
        </p:txBody>
      </p:sp>
      <p:sp>
        <p:nvSpPr>
          <p:cNvPr id="7172" name="Content Placeholder 3"/>
          <p:cNvSpPr>
            <a:spLocks/>
          </p:cNvSpPr>
          <p:nvPr/>
        </p:nvSpPr>
        <p:spPr bwMode="auto">
          <a:xfrm>
            <a:off x="4648200" y="3000375"/>
            <a:ext cx="3810000" cy="309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</a:pPr>
            <a:r>
              <a:rPr lang="en-US" sz="2800">
                <a:sym typeface="Wingdings" pitchFamily="2" charset="2"/>
              </a:rPr>
              <a:t> </a:t>
            </a:r>
            <a:r>
              <a:rPr lang="en-US" sz="2800"/>
              <a:t>CS(Bus)</a:t>
            </a:r>
            <a:endParaRPr lang="en-US" sz="2800">
              <a:sym typeface="Wingdings" pitchFamily="2" charset="2"/>
            </a:endParaRPr>
          </a:p>
          <a:p>
            <a:pPr marL="342900" indent="-342900" eaLnBrk="1" hangingPunct="1">
              <a:spcBef>
                <a:spcPct val="20000"/>
              </a:spcBef>
              <a:buFont typeface="Wingdings" pitchFamily="2" charset="2"/>
              <a:buChar char="¨"/>
            </a:pPr>
            <a:r>
              <a:rPr lang="en-US" sz="2800"/>
              <a:t> CSMS</a:t>
            </a:r>
          </a:p>
          <a:p>
            <a:pPr marL="342900" indent="-342900" eaLnBrk="1" hangingPunct="1">
              <a:spcBef>
                <a:spcPct val="20000"/>
              </a:spcBef>
              <a:buFont typeface="Wingdings" pitchFamily="2" charset="2"/>
              <a:buChar char="¨"/>
            </a:pPr>
            <a:r>
              <a:rPr lang="en-US" sz="2800">
                <a:sym typeface="Wingdings" pitchFamily="2" charset="2"/>
              </a:rPr>
              <a:t> </a:t>
            </a:r>
            <a:r>
              <a:rPr lang="en-US" sz="2800"/>
              <a:t>CoBA</a:t>
            </a:r>
          </a:p>
          <a:p>
            <a:pPr marL="342900" indent="-342900" eaLnBrk="1" hangingPunct="1">
              <a:spcBef>
                <a:spcPct val="20000"/>
              </a:spcBef>
              <a:buFont typeface="Wingdings" pitchFamily="2" charset="2"/>
              <a:buChar char="¨"/>
            </a:pPr>
            <a:r>
              <a:rPr lang="en-US" sz="2800"/>
              <a:t> WCo</a:t>
            </a:r>
          </a:p>
          <a:p>
            <a:pPr marL="342900" indent="-342900" eaLnBrk="1" hangingPunct="1">
              <a:spcBef>
                <a:spcPct val="20000"/>
              </a:spcBef>
              <a:buFont typeface="Wingdings" pitchFamily="2" charset="2"/>
              <a:buNone/>
            </a:pPr>
            <a:endParaRPr lang="en-US" sz="2800"/>
          </a:p>
          <a:p>
            <a:pPr marL="342900" indent="-342900" eaLnBrk="1" hangingPunct="1">
              <a:spcBef>
                <a:spcPct val="20000"/>
              </a:spcBef>
            </a:pPr>
            <a:endParaRPr lang="en-US" sz="2800"/>
          </a:p>
          <a:p>
            <a:pPr marL="342900" indent="-342900" eaLnBrk="1" hangingPunct="1">
              <a:spcBef>
                <a:spcPct val="20000"/>
              </a:spcBef>
            </a:pPr>
            <a:endParaRPr lang="en-US" sz="2800">
              <a:sym typeface="Wingdings" pitchFamily="2" charset="2"/>
            </a:endParaRPr>
          </a:p>
        </p:txBody>
      </p:sp>
      <p:sp>
        <p:nvSpPr>
          <p:cNvPr id="55303" name="Text Box 7"/>
          <p:cNvSpPr txBox="1">
            <a:spLocks noChangeArrowheads="1"/>
          </p:cNvSpPr>
          <p:nvPr/>
        </p:nvSpPr>
        <p:spPr bwMode="auto">
          <a:xfrm>
            <a:off x="974725" y="5084763"/>
            <a:ext cx="7345363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b="1">
                <a:solidFill>
                  <a:srgbClr val="FF0000"/>
                </a:solidFill>
              </a:rPr>
              <a:t>If you want to change degree programme for next year do so </a:t>
            </a:r>
            <a:r>
              <a:rPr lang="en-GB" b="1" i="1">
                <a:solidFill>
                  <a:srgbClr val="FF0000"/>
                </a:solidFill>
              </a:rPr>
              <a:t>before</a:t>
            </a:r>
            <a:r>
              <a:rPr lang="en-GB" b="1">
                <a:solidFill>
                  <a:srgbClr val="FF0000"/>
                </a:solidFill>
              </a:rPr>
              <a:t> completing online module registration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CS(Consultancy)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sz="2400" smtClean="0"/>
              <a:t>Entry to Stage 2 of the CS(Consultancy) programme is subject to interview and may also be subject to quota. </a:t>
            </a:r>
          </a:p>
          <a:p>
            <a:pPr>
              <a:lnSpc>
                <a:spcPct val="90000"/>
              </a:lnSpc>
            </a:pPr>
            <a:endParaRPr lang="en-GB" sz="2400" smtClean="0"/>
          </a:p>
          <a:p>
            <a:pPr>
              <a:lnSpc>
                <a:spcPct val="90000"/>
              </a:lnSpc>
            </a:pPr>
            <a:r>
              <a:rPr lang="en-GB" sz="2400" smtClean="0"/>
              <a:t>Students completing Stage 1 but unable to enter Stage 2 of CS(Consultancy) will transfer to an alternative CS programme.</a:t>
            </a:r>
          </a:p>
          <a:p>
            <a:pPr>
              <a:lnSpc>
                <a:spcPct val="90000"/>
              </a:lnSpc>
            </a:pPr>
            <a:endParaRPr lang="en-GB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KITC</a:t>
            </a:r>
            <a:endParaRPr lang="en-GB" dirty="0"/>
          </a:p>
        </p:txBody>
      </p:sp>
      <p:sp>
        <p:nvSpPr>
          <p:cNvPr id="9219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The Kent IT Clinic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Background to the KITC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pPr eaLnBrk="1" hangingPunct="1"/>
            <a:r>
              <a:rPr lang="en-GB" sz="2800" smtClean="0"/>
              <a:t>The Kent IT Clinic is a </a:t>
            </a:r>
            <a:r>
              <a:rPr lang="en-GB" sz="2800" i="1" u="sng" smtClean="0"/>
              <a:t>business</a:t>
            </a:r>
            <a:r>
              <a:rPr lang="en-GB" sz="2800" i="1" smtClean="0"/>
              <a:t> </a:t>
            </a:r>
            <a:r>
              <a:rPr lang="en-GB" sz="2800" smtClean="0"/>
              <a:t>run by the School of Computing and the University.</a:t>
            </a:r>
          </a:p>
          <a:p>
            <a:pPr eaLnBrk="1" hangingPunct="1"/>
            <a:r>
              <a:rPr lang="en-GB" sz="2800" smtClean="0"/>
              <a:t>Clients are small to medium sized enterprises located within Kent.</a:t>
            </a:r>
          </a:p>
          <a:p>
            <a:pPr eaLnBrk="1" hangingPunct="1"/>
            <a:r>
              <a:rPr lang="en-GB" sz="2800" smtClean="0"/>
              <a:t>Clients </a:t>
            </a:r>
            <a:r>
              <a:rPr lang="en-GB" sz="2800" i="1" u="sng" smtClean="0"/>
              <a:t>pay</a:t>
            </a:r>
            <a:r>
              <a:rPr lang="en-GB" sz="2800" smtClean="0"/>
              <a:t> the KITC for the services it provides them with.</a:t>
            </a:r>
          </a:p>
          <a:p>
            <a:pPr eaLnBrk="1" hangingPunct="1"/>
            <a:r>
              <a:rPr lang="en-GB" sz="2800" smtClean="0"/>
              <a:t>The KITC has its own offices and infrastructure, separate from the School.</a:t>
            </a:r>
            <a:endParaRPr lang="en-GB" sz="2800" i="1" u="sng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717</TotalTime>
  <Words>1907</Words>
  <Application>Microsoft Office PowerPoint</Application>
  <PresentationFormat>On-screen Show (4:3)</PresentationFormat>
  <Paragraphs>388</Paragraphs>
  <Slides>49</Slides>
  <Notes>19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49</vt:i4>
      </vt:variant>
    </vt:vector>
  </HeadingPairs>
  <TitlesOfParts>
    <vt:vector size="61" baseType="lpstr">
      <vt:lpstr>Arial</vt:lpstr>
      <vt:lpstr>MS PGothic</vt:lpstr>
      <vt:lpstr>Wingdings</vt:lpstr>
      <vt:lpstr>Times New Roman</vt:lpstr>
      <vt:lpstr>Arial Narrow</vt:lpstr>
      <vt:lpstr>Monotype Sorts</vt:lpstr>
      <vt:lpstr>Comic Sans MS</vt:lpstr>
      <vt:lpstr>Symbol</vt:lpstr>
      <vt:lpstr>Calibri</vt:lpstr>
      <vt:lpstr>Blank Presentation</vt:lpstr>
      <vt:lpstr>Microsoft PowerPoint 97-2003 Presentation</vt:lpstr>
      <vt:lpstr>Microsoft PowerPoint Presentation</vt:lpstr>
      <vt:lpstr>Options for Stage 2</vt:lpstr>
      <vt:lpstr>Overview</vt:lpstr>
      <vt:lpstr>Compulsory non-CO modules</vt:lpstr>
      <vt:lpstr>Autumn term</vt:lpstr>
      <vt:lpstr>Spring term</vt:lpstr>
      <vt:lpstr>Which modules do I take?  compulsory   optional    not available</vt:lpstr>
      <vt:lpstr>CS(Consultancy)</vt:lpstr>
      <vt:lpstr>KITC</vt:lpstr>
      <vt:lpstr>Background to the KITC</vt:lpstr>
      <vt:lpstr>Who does what</vt:lpstr>
      <vt:lpstr>Consultants</vt:lpstr>
      <vt:lpstr>The  work KITC Consultants do</vt:lpstr>
      <vt:lpstr>CO534 IT Consultancy Methods</vt:lpstr>
      <vt:lpstr>CO534 and the KITC Practical Modules</vt:lpstr>
      <vt:lpstr>Topics within CO534</vt:lpstr>
      <vt:lpstr>Coursework Topics</vt:lpstr>
      <vt:lpstr>The KITC Practical Modules</vt:lpstr>
      <vt:lpstr>Academic work</vt:lpstr>
      <vt:lpstr>Academic Supervisors</vt:lpstr>
      <vt:lpstr>CO522 Algorithms, Data Structures &amp; Complexity</vt:lpstr>
      <vt:lpstr>Slide 21</vt:lpstr>
      <vt:lpstr>What this module covers:</vt:lpstr>
      <vt:lpstr>What you should get out of it:</vt:lpstr>
      <vt:lpstr>What are Distributed Systems?</vt:lpstr>
      <vt:lpstr>What sort of things do they do?</vt:lpstr>
      <vt:lpstr>CO529 Human-Computer Interaction</vt:lpstr>
      <vt:lpstr>CO529: Human-Computer Interaction</vt:lpstr>
      <vt:lpstr>CO531 Software Engineering Practice</vt:lpstr>
      <vt:lpstr>CO531 Software Engineering Practice</vt:lpstr>
      <vt:lpstr>Slide 30</vt:lpstr>
      <vt:lpstr>CO636: Cognitive Neural Networks</vt:lpstr>
      <vt:lpstr>How the brain computes</vt:lpstr>
      <vt:lpstr>Learning</vt:lpstr>
      <vt:lpstr>Slide 34</vt:lpstr>
      <vt:lpstr>Slide 35</vt:lpstr>
      <vt:lpstr>Slide 36</vt:lpstr>
      <vt:lpstr>Slide 37</vt:lpstr>
      <vt:lpstr>Slide 38</vt:lpstr>
      <vt:lpstr>CO528: Intro to Intelligent Systems</vt:lpstr>
      <vt:lpstr>Slide 40</vt:lpstr>
      <vt:lpstr>Slide 41</vt:lpstr>
      <vt:lpstr>Slide 42</vt:lpstr>
      <vt:lpstr>Slide 43</vt:lpstr>
      <vt:lpstr>Slide 44</vt:lpstr>
      <vt:lpstr>Slide 45</vt:lpstr>
      <vt:lpstr>CO537 Functional Programming</vt:lpstr>
      <vt:lpstr>CO538 Concurrency Design &amp; Practice</vt:lpstr>
      <vt:lpstr>Slide 48</vt:lpstr>
      <vt:lpstr>Slide 49</vt:lpstr>
    </vt:vector>
  </TitlesOfParts>
  <Company>University of Kent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Options for Stage II</dc:title>
  <dc:creator>Colin Johnson</dc:creator>
  <cp:lastModifiedBy>sc5</cp:lastModifiedBy>
  <cp:revision>59</cp:revision>
  <cp:lastPrinted>2011-03-16T14:06:05Z</cp:lastPrinted>
  <dcterms:created xsi:type="dcterms:W3CDTF">2009-03-08T21:41:08Z</dcterms:created>
  <dcterms:modified xsi:type="dcterms:W3CDTF">2011-03-22T17:16:52Z</dcterms:modified>
</cp:coreProperties>
</file>