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  <p:sldMasterId id="2147483667" r:id="rId2"/>
  </p:sldMasterIdLst>
  <p:notesMasterIdLst>
    <p:notesMasterId r:id="rId57"/>
  </p:notesMasterIdLst>
  <p:handoutMasterIdLst>
    <p:handoutMasterId r:id="rId58"/>
  </p:handoutMasterIdLst>
  <p:sldIdLst>
    <p:sldId id="256" r:id="rId3"/>
    <p:sldId id="353" r:id="rId4"/>
    <p:sldId id="349" r:id="rId5"/>
    <p:sldId id="474" r:id="rId6"/>
    <p:sldId id="369" r:id="rId7"/>
    <p:sldId id="350" r:id="rId8"/>
    <p:sldId id="351" r:id="rId9"/>
    <p:sldId id="352" r:id="rId10"/>
    <p:sldId id="458" r:id="rId11"/>
    <p:sldId id="459" r:id="rId12"/>
    <p:sldId id="460" r:id="rId13"/>
    <p:sldId id="461" r:id="rId14"/>
    <p:sldId id="462" r:id="rId15"/>
    <p:sldId id="463" r:id="rId16"/>
    <p:sldId id="429" r:id="rId17"/>
    <p:sldId id="430" r:id="rId18"/>
    <p:sldId id="371" r:id="rId19"/>
    <p:sldId id="311" r:id="rId20"/>
    <p:sldId id="422" r:id="rId21"/>
    <p:sldId id="423" r:id="rId22"/>
    <p:sldId id="424" r:id="rId23"/>
    <p:sldId id="445" r:id="rId24"/>
    <p:sldId id="465" r:id="rId25"/>
    <p:sldId id="447" r:id="rId26"/>
    <p:sldId id="448" r:id="rId27"/>
    <p:sldId id="449" r:id="rId28"/>
    <p:sldId id="450" r:id="rId29"/>
    <p:sldId id="440" r:id="rId30"/>
    <p:sldId id="441" r:id="rId31"/>
    <p:sldId id="267" r:id="rId32"/>
    <p:sldId id="411" r:id="rId33"/>
    <p:sldId id="335" r:id="rId34"/>
    <p:sldId id="425" r:id="rId35"/>
    <p:sldId id="426" r:id="rId36"/>
    <p:sldId id="365" r:id="rId37"/>
    <p:sldId id="380" r:id="rId38"/>
    <p:sldId id="355" r:id="rId39"/>
    <p:sldId id="471" r:id="rId40"/>
    <p:sldId id="472" r:id="rId41"/>
    <p:sldId id="339" r:id="rId42"/>
    <p:sldId id="412" r:id="rId43"/>
    <p:sldId id="414" r:id="rId44"/>
    <p:sldId id="438" r:id="rId45"/>
    <p:sldId id="439" r:id="rId46"/>
    <p:sldId id="466" r:id="rId47"/>
    <p:sldId id="467" r:id="rId48"/>
    <p:sldId id="473" r:id="rId49"/>
    <p:sldId id="367" r:id="rId50"/>
    <p:sldId id="381" r:id="rId51"/>
    <p:sldId id="359" r:id="rId52"/>
    <p:sldId id="360" r:id="rId53"/>
    <p:sldId id="464" r:id="rId54"/>
    <p:sldId id="469" r:id="rId55"/>
    <p:sldId id="470" r:id="rId56"/>
  </p:sldIdLst>
  <p:sldSz cx="9144000" cy="6858000" type="screen4x3"/>
  <p:notesSz cx="67945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3333CC"/>
    <a:srgbClr val="333399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34E857E-C47B-4993-8F37-2B4846E6C3A8}" type="datetime1">
              <a:rPr lang="en-GB"/>
              <a:pPr>
                <a:defRPr/>
              </a:pPr>
              <a:t>18/03/2011</a:t>
            </a:fld>
            <a:endParaRPr lang="en-GB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044"/>
            <a:ext cx="2944283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F45E134-37D9-4622-9FF5-79D7ADF43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1383"/>
            <a:ext cx="4982633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2765"/>
            <a:ext cx="2944283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574E151-451B-41C1-87D2-6ED3658F2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70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ＭＳ Ｐゴシック" pitchFamily="21" charset="-128"/>
        <a:cs typeface="ＭＳ Ｐゴシック" pitchFamily="2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ＭＳ Ｐゴシック" pitchFamily="2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ＭＳ Ｐゴシック" pitchFamily="2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ＭＳ Ｐゴシック" pitchFamily="2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ＭＳ Ｐゴシック" pitchFamily="2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fld id="{92FA7293-7EE6-45BB-9B82-B680D6059E7E}" type="slidenum">
              <a:rPr lang="en-US"/>
              <a:pPr/>
              <a:t>1</a:t>
            </a:fld>
            <a:endParaRPr lang="en-US"/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/>
            <a:fld id="{9212794E-4FEB-4E71-A432-C65F7ECA2733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/>
            <a:fld id="{A2536C76-C26B-42EA-BC45-B941EF81AFB2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fld id="{51088D9F-3C72-4593-8FAE-BC4A4000EE8B}" type="slidenum">
              <a:rPr lang="en-US"/>
              <a:pPr/>
              <a:t>28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fld id="{EC13C554-5F41-4754-8CDC-336852BE355A}" type="slidenum">
              <a:rPr lang="en-US"/>
              <a:pPr/>
              <a:t>30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fld id="{665B227E-47D5-4D3C-BC85-9602AB23160C}" type="slidenum">
              <a:rPr lang="en-US"/>
              <a:pPr/>
              <a:t>32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/>
            <a:fld id="{F8E915A8-5B28-45B4-9F65-C4A6C94BD51B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fld id="{6B2EC0CE-5B6D-48F9-BFE5-EB15931FC256}" type="slidenum">
              <a:rPr lang="en-US"/>
              <a:pPr/>
              <a:t>40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/>
            <a:fld id="{F00E415C-C048-4CA7-9E85-DBE2BDFAB1B8}" type="slidenum">
              <a:rPr lang="en-US" sz="1200"/>
              <a:pPr algn="r"/>
              <a:t>43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/>
            <a:fld id="{D38A1DE5-EA91-45FA-AAC8-B16BE9A8C02D}" type="slidenum">
              <a:rPr lang="en-US" sz="1200"/>
              <a:pPr algn="r"/>
              <a:t>48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/>
            <a:fld id="{B09CF8D0-5719-410C-9BBF-7A8E36291B0C}" type="slidenum">
              <a:rPr lang="en-US" sz="1200"/>
              <a:pPr algn="r"/>
              <a:t>49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/>
            <a:fld id="{55ADF86F-191C-4598-A208-00E10A2104A3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/>
            <a:fld id="{F1D22CA9-D9F7-47E4-BB6E-5DD6F35CDAFF}" type="slidenum">
              <a:rPr lang="en-US" sz="1200"/>
              <a:pPr algn="r"/>
              <a:t>50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/>
            <a:fld id="{39D48824-D565-453F-A309-9CE97839966B}" type="slidenum">
              <a:rPr lang="en-US" sz="1200"/>
              <a:pPr algn="r"/>
              <a:t>51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A72A1E9-216F-4619-92D9-235B6FD2B765}" type="datetime1">
              <a:rPr lang="en-US"/>
              <a:pPr/>
              <a:t>3/18/2011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F26A3-3F5B-49F7-86D2-348E670A3363}" type="slidenum">
              <a:rPr lang="en-US"/>
              <a:pPr/>
              <a:t>53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9775"/>
            <a:ext cx="4935537" cy="3702050"/>
          </a:xfrm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A0A78F-17C7-425F-A7D3-FDFBFFFA8AA3}" type="datetime1">
              <a:rPr lang="en-US"/>
              <a:pPr/>
              <a:t>3/18/2011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69BFE-E9F6-4A2A-9E8C-84DF6220E425}" type="slidenum">
              <a:rPr lang="en-US"/>
              <a:pPr/>
              <a:t>54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9775"/>
            <a:ext cx="4935537" cy="3702050"/>
          </a:xfrm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283" cy="49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eaLnBrk="1" hangingPunct="1"/>
            <a:r>
              <a:rPr lang="en-GB" sz="1200">
                <a:cs typeface="Arial" charset="0"/>
              </a:rPr>
              <a:t>CO643</a:t>
            </a:r>
          </a:p>
        </p:txBody>
      </p:sp>
      <p:sp>
        <p:nvSpPr>
          <p:cNvPr id="61443" name="Rectangle 6"/>
          <p:cNvSpPr txBox="1">
            <a:spLocks noGrp="1" noChangeArrowheads="1"/>
          </p:cNvSpPr>
          <p:nvPr/>
        </p:nvSpPr>
        <p:spPr bwMode="auto">
          <a:xfrm>
            <a:off x="0" y="9419321"/>
            <a:ext cx="2944283" cy="49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eaLnBrk="1" hangingPunct="1"/>
            <a:r>
              <a:rPr lang="en-GB" sz="1200">
                <a:cs typeface="Arial" charset="0"/>
              </a:rPr>
              <a:t>R.G.Keim@kent.ac.uk</a:t>
            </a:r>
          </a:p>
        </p:txBody>
      </p:sp>
      <p:sp>
        <p:nvSpPr>
          <p:cNvPr id="61444" name="Rectangle 7"/>
          <p:cNvSpPr txBox="1">
            <a:spLocks noGrp="1" noChangeArrowheads="1"/>
          </p:cNvSpPr>
          <p:nvPr/>
        </p:nvSpPr>
        <p:spPr bwMode="auto">
          <a:xfrm>
            <a:off x="3848645" y="9419321"/>
            <a:ext cx="2944283" cy="49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 eaLnBrk="1" hangingPunct="1"/>
            <a:fld id="{3CD10C1F-EC08-48FF-A846-F4800FC5058E}" type="slidenum">
              <a:rPr lang="en-GB" sz="1200">
                <a:cs typeface="Arial" charset="0"/>
              </a:rPr>
              <a:pPr algn="r" eaLnBrk="1" hangingPunct="1"/>
              <a:t>10</a:t>
            </a:fld>
            <a:endParaRPr lang="en-GB" sz="1200">
              <a:cs typeface="Arial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59350" cy="3719513"/>
          </a:xfrm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382"/>
            <a:ext cx="5435600" cy="4465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/>
            <a:fld id="{284C811C-8C85-4C4A-93F6-49F22C342017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/>
            <a:fld id="{92F9E1F6-3C5C-49B4-A39E-249772B78BA9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0217" y="9422765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/>
            <a:fld id="{94471095-04AB-40E3-BB5F-792AAF83DEE2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fld id="{C2AC2E9F-8A89-4A6E-BA3C-76348C553E8D}" type="slidenum">
              <a:rPr lang="en-US"/>
              <a:pPr/>
              <a:t>18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fld id="{20FC1C11-0932-490E-A093-DFAE4CA1F950}" type="slidenum">
              <a:rPr lang="en-US"/>
              <a:pPr/>
              <a:t>24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fld id="{2F1F0653-F8A9-44A6-9022-918B4AFB8CB0}" type="slidenum">
              <a:rPr lang="en-US"/>
              <a:pPr/>
              <a:t>25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2CBD-2FC0-4084-A990-CBC3F4E77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7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D9F5-02A7-40E5-ABF1-3847BC60B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CF8A-5C96-49F3-9564-EC86F6D1E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CO xxx - </a:t>
            </a:r>
            <a:fld id="{975980B6-65DD-4049-84CD-D05E8019A33E}" type="datetime4">
              <a:rPr lang="en-GB">
                <a:solidFill>
                  <a:srgbClr val="000000"/>
                </a:solidFill>
              </a:rPr>
              <a:pPr>
                <a:defRPr/>
              </a:pPr>
              <a:t>18 March 2011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 Hani Ragab Hassen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2960A-1DB7-4AAB-8F70-535437F281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2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CO xxx - </a:t>
            </a:r>
            <a:fld id="{2AFA1679-84A1-4A96-9DE6-49F11FD2A00C}" type="datetime4">
              <a:rPr lang="en-GB">
                <a:solidFill>
                  <a:srgbClr val="000000"/>
                </a:solidFill>
              </a:rPr>
              <a:pPr>
                <a:defRPr/>
              </a:pPr>
              <a:t>18 March 2011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 Hani Ragab Hassen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E59B7-ADDF-4D17-8D82-6541510604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3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CO xxx - </a:t>
            </a:r>
            <a:fld id="{78FA5B8A-8284-4945-B8E5-454651A5BA91}" type="datetime4">
              <a:rPr lang="en-GB">
                <a:solidFill>
                  <a:srgbClr val="000000"/>
                </a:solidFill>
              </a:rPr>
              <a:pPr>
                <a:defRPr/>
              </a:pPr>
              <a:t>18 March 2011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 Hani Ragab Hassen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EAEC9-9EBD-4052-9657-60416B0FAC1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4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CO xxx - </a:t>
            </a:r>
            <a:fld id="{4C8EFF2B-52D0-47F0-9FC8-C7806055AAAF}" type="datetime4">
              <a:rPr lang="en-GB">
                <a:solidFill>
                  <a:srgbClr val="000000"/>
                </a:solidFill>
              </a:rPr>
              <a:pPr>
                <a:defRPr/>
              </a:pPr>
              <a:t>18 March 2011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 Hani Ragab Hassen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A21F5-C2B7-4438-81CD-ED975E72BC6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0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CO xxx - </a:t>
            </a:r>
            <a:fld id="{E362618F-21EA-43CE-9286-574B8BC8C344}" type="datetime4">
              <a:rPr lang="en-GB">
                <a:solidFill>
                  <a:srgbClr val="000000"/>
                </a:solidFill>
              </a:rPr>
              <a:pPr>
                <a:defRPr/>
              </a:pPr>
              <a:t>18 March 2011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 Hani Ragab Hassen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CC223-10C6-45AC-9083-6640CAE0F3F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CO xxx - </a:t>
            </a:r>
            <a:fld id="{DC99A575-3483-4400-B714-766D1147881F}" type="datetime4">
              <a:rPr lang="en-GB">
                <a:solidFill>
                  <a:srgbClr val="000000"/>
                </a:solidFill>
              </a:rPr>
              <a:pPr>
                <a:defRPr/>
              </a:pPr>
              <a:t>18 March 2011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 Hani Ragab Hassen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84CA-5607-4D97-93F6-05D9D30B6C3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31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CO xxx - </a:t>
            </a:r>
            <a:fld id="{F29582C6-EB80-4AA5-B019-0660FE1BB6C0}" type="datetime4">
              <a:rPr lang="en-GB">
                <a:solidFill>
                  <a:srgbClr val="000000"/>
                </a:solidFill>
              </a:rPr>
              <a:pPr>
                <a:defRPr/>
              </a:pPr>
              <a:t>18 March 2011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 Hani Ragab Hassen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060AF-564E-40DB-87EC-B5E062FCCC2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53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CO xxx - </a:t>
            </a:r>
            <a:fld id="{EC1AE050-0965-4019-8A83-D401367D0EB6}" type="datetime4">
              <a:rPr lang="en-GB">
                <a:solidFill>
                  <a:srgbClr val="000000"/>
                </a:solidFill>
              </a:rPr>
              <a:pPr>
                <a:defRPr/>
              </a:pPr>
              <a:t>18 March 2011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 Hani Ragab Hassen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CF8C5-CEE3-4F01-A094-45D1D3BC692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7A9A-C8B3-489F-96CC-D411A5C98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41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CO xxx - </a:t>
            </a:r>
            <a:fld id="{91B817AC-DDE0-42A1-BB44-B6A7840D2D3E}" type="datetime4">
              <a:rPr lang="en-GB">
                <a:solidFill>
                  <a:srgbClr val="000000"/>
                </a:solidFill>
              </a:rPr>
              <a:pPr>
                <a:defRPr/>
              </a:pPr>
              <a:t>18 March 2011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 Hani Ragab Hassen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020D-686F-439E-AD9C-96C88EBB3F7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9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CO xxx - </a:t>
            </a:r>
            <a:fld id="{1CF9A7D9-194B-44B8-B957-AD8F8DED8BDF}" type="datetime4">
              <a:rPr lang="en-GB">
                <a:solidFill>
                  <a:srgbClr val="000000"/>
                </a:solidFill>
              </a:rPr>
              <a:pPr>
                <a:defRPr/>
              </a:pPr>
              <a:t>18 March 2011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 Hani Ragab Hassen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53DDC-6074-4F07-905A-2DEC0D5D7E5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5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CO xxx - </a:t>
            </a:r>
            <a:fld id="{3C07FBD8-4A5F-4D8C-A10D-37EB3505EEEF}" type="datetime4">
              <a:rPr lang="en-GB">
                <a:solidFill>
                  <a:srgbClr val="000000"/>
                </a:solidFill>
              </a:rPr>
              <a:pPr>
                <a:defRPr/>
              </a:pPr>
              <a:t>18 March 2011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 Hani Ragab Hassen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204DB-3528-4BB8-B4DD-4AC44306A79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3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1692-B927-4148-BF58-1CF5697C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8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FD4E-5389-4E7F-A428-69AC3EBE4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CA03-6AB7-4BD7-922C-99A357A9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8C3C-038B-4483-9927-B07F56789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4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5180-0EAD-4E73-ACB8-B1A0F3D54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40D31-0B7A-4AE8-B2BC-88EFF16CE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267D-7140-440F-AE02-7063535E0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4009B5-548C-43FD-B3B6-BE339AC1B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1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1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1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45225"/>
            <a:ext cx="2808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hangingPunct="1">
              <a:defRPr/>
            </a:pPr>
            <a:r>
              <a:rPr lang="en-GB">
                <a:solidFill>
                  <a:srgbClr val="000000"/>
                </a:solidFill>
                <a:ea typeface="+mn-ea"/>
              </a:rPr>
              <a:t>CO xxx - </a:t>
            </a:r>
            <a:fld id="{E1DE9FF1-30BE-42B7-9885-F7E4FD624175}" type="datetime4">
              <a:rPr lang="en-GB">
                <a:solidFill>
                  <a:srgbClr val="000000"/>
                </a:solidFill>
                <a:ea typeface="+mn-ea"/>
              </a:rPr>
              <a:pPr eaLnBrk="1" hangingPunct="1">
                <a:defRPr/>
              </a:pPr>
              <a:t>18 March 2011</a:t>
            </a:fld>
            <a:endParaRPr lang="fr-FR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ea typeface="+mn-ea"/>
              </a:rPr>
              <a:t>© 2008 Hani Ragab Hassen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15F7851E-F08C-4AAC-88C6-ED39030BE0CF}" type="slidenum">
              <a:rPr lang="fr-FR">
                <a:solidFill>
                  <a:srgbClr val="000000"/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fr-FR">
              <a:solidFill>
                <a:srgbClr val="000000"/>
              </a:solidFill>
              <a:ea typeface="+mn-ea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1090613"/>
            <a:ext cx="9144000" cy="0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033" name="Picture 11" descr="Uok_Logo_smaller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6070600"/>
            <a:ext cx="1152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5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▪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▪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▪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▪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-www.colorado.edu/~oreilly/comp_ex_cog_neuro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Slide1.sld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PowerPoint_97-2003_Presentation1.ppt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PowerPoint_97-2003_Presentation2.ppt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PowerPoint_Slide2.sldx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Options for Stage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r>
              <a:rPr lang="en-US" smtClean="0"/>
              <a:t>18</a:t>
            </a:r>
            <a:r>
              <a:rPr lang="en-US" baseline="30000" smtClean="0"/>
              <a:t>th</a:t>
            </a:r>
            <a:r>
              <a:rPr lang="en-US" smtClean="0"/>
              <a:t> March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ctr" eaLnBrk="1" hangingPunct="1"/>
            <a:r>
              <a:rPr lang="en-GB" sz="1400">
                <a:cs typeface="Arial" charset="0"/>
              </a:rPr>
              <a:t>R.G.Keim@kent.ac.uk</a:t>
            </a:r>
          </a:p>
        </p:txBody>
      </p:sp>
      <p:sp>
        <p:nvSpPr>
          <p:cNvPr id="10243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 eaLnBrk="1" hangingPunct="1"/>
            <a:fld id="{0ABF76A3-2C18-4736-9E1D-41F3D4ECCC6C}" type="slidenum">
              <a:rPr lang="en-GB" sz="1400" b="1">
                <a:cs typeface="Arial" charset="0"/>
              </a:rPr>
              <a:pPr algn="r" eaLnBrk="1" hangingPunct="1"/>
              <a:t>10</a:t>
            </a:fld>
            <a:endParaRPr lang="en-GB" sz="1400" b="1">
              <a:cs typeface="Arial" charset="0"/>
            </a:endParaRPr>
          </a:p>
        </p:txBody>
      </p:sp>
      <p:pic>
        <p:nvPicPr>
          <p:cNvPr id="1024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20949" r="9737" b="5138"/>
          <a:stretch>
            <a:fillRect/>
          </a:stretch>
        </p:blipFill>
        <p:spPr bwMode="auto">
          <a:xfrm>
            <a:off x="0" y="-341313"/>
            <a:ext cx="9359900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003800" y="3840163"/>
            <a:ext cx="38163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cs typeface="Arial" charset="0"/>
              </a:rPr>
              <a:t>CO643 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>
                <a:cs typeface="Arial" charset="0"/>
              </a:rPr>
              <a:t>Computer Law &amp; Professional Responsibility</a:t>
            </a:r>
          </a:p>
          <a:p>
            <a:pPr eaLnBrk="1" hangingPunct="1">
              <a:spcBef>
                <a:spcPct val="50000"/>
              </a:spcBef>
            </a:pPr>
            <a:endParaRPr lang="en-GB" sz="320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6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Topics in CO643 include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1981200"/>
            <a:ext cx="3813175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800" smtClean="0"/>
              <a:t>Professional responsibility topics include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smtClean="0"/>
              <a:t>Codes of ethics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smtClean="0"/>
              <a:t>Professional organisations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smtClean="0"/>
              <a:t>Licensing and certification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smtClean="0"/>
              <a:t>Computer security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smtClean="0"/>
              <a:t>Open source software issues</a:t>
            </a:r>
          </a:p>
          <a:p>
            <a:pPr>
              <a:lnSpc>
                <a:spcPct val="90000"/>
              </a:lnSpc>
              <a:defRPr/>
            </a:pPr>
            <a:endParaRPr lang="en-US" sz="2800" smtClean="0"/>
          </a:p>
        </p:txBody>
      </p:sp>
      <p:sp>
        <p:nvSpPr>
          <p:cNvPr id="11268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5025" y="1981200"/>
            <a:ext cx="3813175" cy="4114800"/>
          </a:xfrm>
        </p:spPr>
        <p:txBody>
          <a:bodyPr/>
          <a:lstStyle/>
          <a:p>
            <a:r>
              <a:rPr lang="en-GB" sz="2800" smtClean="0"/>
              <a:t>Legal Topics include</a:t>
            </a:r>
          </a:p>
          <a:p>
            <a:pPr lvl="1" eaLnBrk="1" hangingPunct="1"/>
            <a:r>
              <a:rPr lang="en-GB" sz="2400" smtClean="0"/>
              <a:t>IPR – Intellectual Property Rights</a:t>
            </a:r>
          </a:p>
          <a:p>
            <a:pPr lvl="1" eaLnBrk="1" hangingPunct="1"/>
            <a:r>
              <a:rPr lang="en-GB" sz="2400" smtClean="0"/>
              <a:t>Contracts and Licenses</a:t>
            </a:r>
          </a:p>
          <a:p>
            <a:pPr lvl="1" eaLnBrk="1" hangingPunct="1"/>
            <a:r>
              <a:rPr lang="en-GB" sz="2400" smtClean="0"/>
              <a:t>Liabilities and responsibilities</a:t>
            </a:r>
          </a:p>
          <a:p>
            <a:pPr lvl="1" eaLnBrk="1" hangingPunct="1"/>
            <a:r>
              <a:rPr lang="en-GB" sz="2400" smtClean="0"/>
              <a:t>Data and privacy</a:t>
            </a:r>
            <a:endParaRPr lang="en-US" sz="2400" smtClean="0"/>
          </a:p>
          <a:p>
            <a:endParaRPr lang="en-US" sz="2800" smtClean="0"/>
          </a:p>
        </p:txBody>
      </p:sp>
      <p:sp>
        <p:nvSpPr>
          <p:cNvPr id="11269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ctr" eaLnBrk="1" hangingPunct="1"/>
            <a:r>
              <a:rPr lang="en-GB" sz="1400">
                <a:cs typeface="Arial" charset="0"/>
              </a:rPr>
              <a:t>R.G.Keim@kent.ac.uk</a:t>
            </a:r>
          </a:p>
        </p:txBody>
      </p:sp>
      <p:sp>
        <p:nvSpPr>
          <p:cNvPr id="1127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 eaLnBrk="1" hangingPunct="1"/>
            <a:endParaRPr lang="en-GB" sz="1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What CO643 students do</a:t>
            </a:r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1981200"/>
            <a:ext cx="3813175" cy="4114800"/>
          </a:xfrm>
        </p:spPr>
        <p:txBody>
          <a:bodyPr/>
          <a:lstStyle/>
          <a:p>
            <a:r>
              <a:rPr lang="en-GB" sz="2800" smtClean="0"/>
              <a:t>50% coursework</a:t>
            </a:r>
          </a:p>
          <a:p>
            <a:r>
              <a:rPr lang="en-GB" sz="2800" smtClean="0"/>
              <a:t>50% examination</a:t>
            </a:r>
          </a:p>
          <a:p>
            <a:endParaRPr lang="en-GB" sz="2800" smtClean="0"/>
          </a:p>
          <a:p>
            <a:pPr>
              <a:buFontTx/>
              <a:buNone/>
            </a:pPr>
            <a:r>
              <a:rPr lang="en-GB" sz="2800" smtClean="0"/>
              <a:t>A Textbook to read and use – Computer Ethics and Professional Responsibility</a:t>
            </a:r>
          </a:p>
          <a:p>
            <a:endParaRPr lang="en-US" sz="2800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5025" y="1981200"/>
            <a:ext cx="381317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smtClean="0"/>
              <a:t>Positive engagement with the material</a:t>
            </a:r>
          </a:p>
          <a:p>
            <a:r>
              <a:rPr lang="en-GB" sz="2800" smtClean="0"/>
              <a:t>Through student-led seminars</a:t>
            </a:r>
          </a:p>
          <a:p>
            <a:r>
              <a:rPr lang="en-GB" sz="2800" smtClean="0"/>
              <a:t>Through an active lecture/learning environment</a:t>
            </a:r>
          </a:p>
        </p:txBody>
      </p:sp>
      <p:sp>
        <p:nvSpPr>
          <p:cNvPr id="12293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ctr" eaLnBrk="1" hangingPunct="1"/>
            <a:r>
              <a:rPr lang="en-GB" sz="1400">
                <a:cs typeface="Arial" charset="0"/>
              </a:rPr>
              <a:t>R.G.Keim@kent.ac.uk</a:t>
            </a:r>
          </a:p>
        </p:txBody>
      </p:sp>
      <p:sp>
        <p:nvSpPr>
          <p:cNvPr id="1229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r" eaLnBrk="1" hangingPunct="1"/>
            <a:endParaRPr lang="en-GB" sz="1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CO639</a:t>
            </a:r>
            <a:br>
              <a:rPr lang="en-US" sz="4000" smtClean="0"/>
            </a:br>
            <a:r>
              <a:rPr lang="en-US" sz="4000" smtClean="0"/>
              <a:t>E-Commerce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23835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14875" y="4143375"/>
            <a:ext cx="4214813" cy="1928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14875" y="1428750"/>
            <a:ext cx="4214813" cy="2571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5750" y="1428750"/>
            <a:ext cx="4286250" cy="4643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1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CO639 – E-Commerce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38862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3000" b="1" u="sng" smtClean="0"/>
              <a:t>Topics</a:t>
            </a:r>
          </a:p>
          <a:p>
            <a:pPr>
              <a:lnSpc>
                <a:spcPct val="90000"/>
              </a:lnSpc>
              <a:defRPr/>
            </a:pPr>
            <a:r>
              <a:rPr lang="en-GB" sz="3000" smtClean="0"/>
              <a:t>Cryptography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600" smtClean="0"/>
              <a:t>TLS/SSL, RSA, etc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600" smtClean="0"/>
              <a:t>Signing documents</a:t>
            </a:r>
          </a:p>
          <a:p>
            <a:pPr>
              <a:lnSpc>
                <a:spcPct val="90000"/>
              </a:lnSpc>
              <a:defRPr/>
            </a:pPr>
            <a:r>
              <a:rPr lang="en-GB" sz="3000" smtClean="0"/>
              <a:t>Payment processing</a:t>
            </a:r>
          </a:p>
          <a:p>
            <a:pPr>
              <a:lnSpc>
                <a:spcPct val="90000"/>
              </a:lnSpc>
              <a:defRPr/>
            </a:pPr>
            <a:r>
              <a:rPr lang="en-GB" sz="3000" smtClean="0"/>
              <a:t>Audit Logs</a:t>
            </a:r>
          </a:p>
          <a:p>
            <a:pPr>
              <a:lnSpc>
                <a:spcPct val="90000"/>
              </a:lnSpc>
              <a:defRPr/>
            </a:pPr>
            <a:r>
              <a:rPr lang="en-GB" sz="3000" smtClean="0"/>
              <a:t>Law</a:t>
            </a:r>
          </a:p>
          <a:p>
            <a:pPr>
              <a:lnSpc>
                <a:spcPct val="90000"/>
              </a:lnSpc>
              <a:defRPr/>
            </a:pPr>
            <a:r>
              <a:rPr lang="en-GB" sz="3000" smtClean="0"/>
              <a:t>Business considerations</a:t>
            </a:r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4786313" y="1571625"/>
            <a:ext cx="41433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eaLnBrk="1" hangingPunct="1"/>
            <a:r>
              <a:rPr lang="en-GB" sz="2800" b="1" u="sng">
                <a:latin typeface="Calibri" pitchFamily="34" charset="0"/>
              </a:rPr>
              <a:t>Assessments</a:t>
            </a:r>
          </a:p>
          <a:p>
            <a:pPr eaLnBrk="1" hangingPunct="1"/>
            <a:r>
              <a:rPr lang="en-GB" sz="2800" i="1">
                <a:latin typeface="Calibri" pitchFamily="34" charset="0"/>
              </a:rPr>
              <a:t>Typically include</a:t>
            </a:r>
          </a:p>
          <a:p>
            <a:pPr eaLnBrk="1" hangingPunct="1"/>
            <a:endParaRPr lang="en-GB" sz="2800" i="1">
              <a:latin typeface="Calibri" pitchFamily="34" charset="0"/>
            </a:endParaRPr>
          </a:p>
          <a:p>
            <a:pPr eaLnBrk="1" hangingPunct="1"/>
            <a:r>
              <a:rPr lang="en-GB" sz="2800">
                <a:latin typeface="Calibri" pitchFamily="34" charset="0"/>
              </a:rPr>
              <a:t>A1 – Essay</a:t>
            </a:r>
          </a:p>
          <a:p>
            <a:pPr eaLnBrk="1" hangingPunct="1"/>
            <a:r>
              <a:rPr lang="en-GB" sz="2800">
                <a:latin typeface="Calibri" pitchFamily="34" charset="0"/>
              </a:rPr>
              <a:t>A2 – PHP e-commerce site</a:t>
            </a:r>
          </a:p>
          <a:p>
            <a:pPr eaLnBrk="1" hangingPunct="1"/>
            <a:endParaRPr lang="en-GB" sz="2800">
              <a:latin typeface="Calibri" pitchFamily="34" charset="0"/>
            </a:endParaRPr>
          </a:p>
          <a:p>
            <a:pPr eaLnBrk="1" hangingPunct="1"/>
            <a:r>
              <a:rPr lang="en-GB" sz="2800" b="1" u="sng">
                <a:latin typeface="Calibri" pitchFamily="34" charset="0"/>
              </a:rPr>
              <a:t>Convenor</a:t>
            </a:r>
          </a:p>
          <a:p>
            <a:pPr eaLnBrk="1" hangingPunct="1"/>
            <a:r>
              <a:rPr lang="en-GB" sz="2800">
                <a:latin typeface="Calibri" pitchFamily="34" charset="0"/>
              </a:rPr>
              <a:t>Gareth Owen</a:t>
            </a:r>
          </a:p>
          <a:p>
            <a:pPr eaLnBrk="1" hangingPunct="1"/>
            <a:r>
              <a:rPr lang="en-GB" sz="2800">
                <a:latin typeface="Calibri" pitchFamily="34" charset="0"/>
              </a:rPr>
              <a:t>gho@kent.ac.uk</a:t>
            </a:r>
          </a:p>
        </p:txBody>
      </p:sp>
    </p:spTree>
    <p:extLst>
      <p:ext uri="{BB962C8B-B14F-4D97-AF65-F5344CB8AC3E}">
        <p14:creationId xmlns:p14="http://schemas.microsoft.com/office/powerpoint/2010/main" val="40050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CO529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Human-Computer Interaction</a:t>
            </a: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Autumn</a:t>
            </a:r>
          </a:p>
        </p:txBody>
      </p:sp>
    </p:spTree>
    <p:extLst>
      <p:ext uri="{BB962C8B-B14F-4D97-AF65-F5344CB8AC3E}">
        <p14:creationId xmlns:p14="http://schemas.microsoft.com/office/powerpoint/2010/main" val="1394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CO529: Human-Computer Interaction</a:t>
            </a:r>
            <a:endParaRPr lang="en-US" dirty="0" smtClean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Human-Computer interaction is complex</a:t>
            </a:r>
          </a:p>
          <a:p>
            <a:pPr eaLnBrk="1" hangingPunct="1"/>
            <a:r>
              <a:rPr lang="en-US" sz="2400" dirty="0" smtClean="0"/>
              <a:t>Involves many areas of study: design, technology, psychology, …</a:t>
            </a:r>
          </a:p>
          <a:p>
            <a:pPr eaLnBrk="1" hangingPunct="1"/>
            <a:r>
              <a:rPr lang="en-US" sz="2400" dirty="0" smtClean="0"/>
              <a:t>In this module, we study</a:t>
            </a:r>
          </a:p>
          <a:p>
            <a:pPr lvl="1" eaLnBrk="1" hangingPunct="1"/>
            <a:r>
              <a:rPr lang="en-US" sz="2000" dirty="0" smtClean="0"/>
              <a:t>How to </a:t>
            </a:r>
            <a:r>
              <a:rPr lang="en-US" sz="2000" dirty="0" err="1" smtClean="0"/>
              <a:t>analyse</a:t>
            </a:r>
            <a:r>
              <a:rPr lang="en-US" sz="2000" dirty="0" smtClean="0"/>
              <a:t> interaction problems, and then design effective interfaces for computers and similar devices</a:t>
            </a:r>
          </a:p>
          <a:p>
            <a:pPr lvl="1" eaLnBrk="1" hangingPunct="1"/>
            <a:r>
              <a:rPr lang="en-US" sz="2000" dirty="0" smtClean="0"/>
              <a:t>How to evaluate an interface, understand its effectiveness, and improve it.</a:t>
            </a:r>
          </a:p>
          <a:p>
            <a:pPr lvl="1" eaLnBrk="1" hangingPunct="1"/>
            <a:r>
              <a:rPr lang="en-US" sz="2000" dirty="0" smtClean="0"/>
              <a:t>The research that has been done into effective interface, both looking at specific research and research methods in the area.</a:t>
            </a:r>
          </a:p>
        </p:txBody>
      </p:sp>
    </p:spTree>
    <p:extLst>
      <p:ext uri="{BB962C8B-B14F-4D97-AF65-F5344CB8AC3E}">
        <p14:creationId xmlns:p14="http://schemas.microsoft.com/office/powerpoint/2010/main" val="8909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2130425"/>
            <a:ext cx="8064500" cy="1470025"/>
          </a:xfrm>
        </p:spPr>
        <p:txBody>
          <a:bodyPr/>
          <a:lstStyle/>
          <a:p>
            <a:r>
              <a:rPr lang="en-GB" sz="4000" smtClean="0"/>
              <a:t>CO633</a:t>
            </a:r>
            <a:br>
              <a:rPr lang="en-GB" sz="4000" smtClean="0"/>
            </a:br>
            <a:r>
              <a:rPr lang="en-GB" sz="4000" smtClean="0"/>
              <a:t>Computer Networks &amp; Communications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Autumn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CO636</a:t>
            </a:r>
            <a:br>
              <a:rPr lang="en-US" sz="4000" smtClean="0"/>
            </a:br>
            <a:r>
              <a:rPr lang="en-US" sz="4000" smtClean="0"/>
              <a:t>Cognitive Neural Networks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Autumn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GB" smtClean="0"/>
              <a:t>How the brain computes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447800"/>
            <a:ext cx="5486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Electrochemical dynamics of neural circuits</a:t>
            </a:r>
          </a:p>
          <a:p>
            <a:pPr>
              <a:lnSpc>
                <a:spcPct val="90000"/>
              </a:lnSpc>
            </a:pPr>
            <a:r>
              <a:rPr lang="en-GB" smtClean="0"/>
              <a:t>Neurons, synapses, dendrites, axons, etc</a:t>
            </a:r>
          </a:p>
          <a:p>
            <a:pPr>
              <a:lnSpc>
                <a:spcPct val="90000"/>
              </a:lnSpc>
            </a:pPr>
            <a:r>
              <a:rPr lang="en-GB" smtClean="0"/>
              <a:t>Structure of the brain</a:t>
            </a:r>
          </a:p>
          <a:p>
            <a:pPr>
              <a:lnSpc>
                <a:spcPct val="90000"/>
              </a:lnSpc>
            </a:pPr>
            <a:r>
              <a:rPr lang="en-GB" smtClean="0"/>
              <a:t>Activation dynamics,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excitatory, inhibitory, etc</a:t>
            </a:r>
          </a:p>
          <a:p>
            <a:pPr>
              <a:lnSpc>
                <a:spcPct val="90000"/>
              </a:lnSpc>
            </a:pPr>
            <a:r>
              <a:rPr lang="en-GB" smtClean="0"/>
              <a:t>Types of networks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feedforward, recurrent, etc</a:t>
            </a:r>
          </a:p>
        </p:txBody>
      </p:sp>
      <p:pic>
        <p:nvPicPr>
          <p:cNvPr id="28676" name="Picture 7" descr="pic1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8575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 minute sales pitches for options</a:t>
            </a:r>
          </a:p>
          <a:p>
            <a:r>
              <a:rPr lang="en-GB" smtClean="0"/>
              <a:t>KITC talk</a:t>
            </a:r>
          </a:p>
          <a:p>
            <a:r>
              <a:rPr lang="en-GB" smtClean="0"/>
              <a:t>Projects talk</a:t>
            </a:r>
          </a:p>
          <a:p>
            <a:r>
              <a:rPr lang="en-GB" smtClean="0"/>
              <a:t>Questions for convenors</a:t>
            </a:r>
          </a:p>
          <a:p>
            <a:pPr algn="ctr">
              <a:buFontTx/>
              <a:buNone/>
            </a:pPr>
            <a:r>
              <a:rPr lang="en-GB" sz="4400" smtClean="0"/>
              <a:t>Later Today</a:t>
            </a:r>
          </a:p>
          <a:p>
            <a:pPr eaLnBrk="1" hangingPunct="1"/>
            <a:r>
              <a:rPr lang="en-US" smtClean="0"/>
              <a:t>14:30-16:00 Project poster fair, Eliot</a:t>
            </a:r>
            <a:endParaRPr lang="en-GB" smtClean="0"/>
          </a:p>
          <a:p>
            <a:endParaRPr lang="en-GB" smtClean="0"/>
          </a:p>
          <a:p>
            <a:pPr eaLnBrk="1" hangingPunct="1"/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GB" smtClean="0"/>
              <a:t>Learning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5776912" cy="4392612"/>
          </a:xfrm>
        </p:spPr>
        <p:txBody>
          <a:bodyPr/>
          <a:lstStyle/>
          <a:p>
            <a:r>
              <a:rPr lang="en-GB" smtClean="0"/>
              <a:t>How do neural systems learn?</a:t>
            </a:r>
          </a:p>
          <a:p>
            <a:r>
              <a:rPr lang="en-GB" smtClean="0"/>
              <a:t>How do humans learn?</a:t>
            </a:r>
          </a:p>
          <a:p>
            <a:r>
              <a:rPr lang="en-GB" smtClean="0"/>
              <a:t>Change of synaptic efficiency</a:t>
            </a:r>
          </a:p>
          <a:p>
            <a:r>
              <a:rPr lang="en-GB" smtClean="0"/>
              <a:t>Types of learning,</a:t>
            </a:r>
          </a:p>
          <a:p>
            <a:pPr lvl="1"/>
            <a:r>
              <a:rPr lang="en-GB" smtClean="0"/>
              <a:t>unsupervised</a:t>
            </a:r>
          </a:p>
          <a:p>
            <a:pPr lvl="1"/>
            <a:r>
              <a:rPr lang="en-GB" smtClean="0"/>
              <a:t>supervised</a:t>
            </a:r>
          </a:p>
        </p:txBody>
      </p:sp>
      <p:pic>
        <p:nvPicPr>
          <p:cNvPr id="29700" name="Picture 5" descr="[Decimal to binary to decimal converter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92150"/>
            <a:ext cx="2225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Image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275431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219200"/>
            <a:ext cx="58674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run simulations using PDP++ simulation tool</a:t>
            </a:r>
          </a:p>
          <a:p>
            <a:pPr>
              <a:lnSpc>
                <a:spcPct val="90000"/>
              </a:lnSpc>
            </a:pPr>
            <a:endParaRPr lang="en-GB" sz="1400" smtClean="0"/>
          </a:p>
          <a:p>
            <a:pPr>
              <a:lnSpc>
                <a:spcPct val="90000"/>
              </a:lnSpc>
            </a:pPr>
            <a:r>
              <a:rPr lang="en-GB" sz="2800" smtClean="0"/>
              <a:t>autumn term: 2 hours of lectures &amp; 2 hours of practicals per week</a:t>
            </a:r>
          </a:p>
          <a:p>
            <a:pPr>
              <a:lnSpc>
                <a:spcPct val="90000"/>
              </a:lnSpc>
            </a:pPr>
            <a:endParaRPr lang="en-GB" sz="1400" smtClean="0"/>
          </a:p>
          <a:p>
            <a:pPr>
              <a:lnSpc>
                <a:spcPct val="90000"/>
              </a:lnSpc>
            </a:pPr>
            <a:r>
              <a:rPr lang="en-GB" sz="2800" smtClean="0"/>
              <a:t>course text book,</a:t>
            </a:r>
          </a:p>
        </p:txBody>
      </p:sp>
      <p:pic>
        <p:nvPicPr>
          <p:cNvPr id="30723" name="Picture 4" descr="pd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cecn cov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2209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2743200" y="4191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b="1"/>
              <a:t>R. O’Reilly &amp; Y. Munakata: “Computational Explorations in Cognitive Neuroscience:</a:t>
            </a:r>
            <a:br>
              <a:rPr lang="en-GB" b="1"/>
            </a:br>
            <a:r>
              <a:rPr lang="en-GB" b="1"/>
              <a:t>Understanding the Mind by Simulating the Brain” MIT Press, 2000.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23850" y="2130425"/>
            <a:ext cx="84963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4000" dirty="0"/>
              <a:t>CO637</a:t>
            </a:r>
            <a:r>
              <a:rPr lang="en-GB" sz="4000" dirty="0">
                <a:solidFill>
                  <a:schemeClr val="tx2"/>
                </a:solidFill>
              </a:rPr>
              <a:t/>
            </a:r>
            <a:br>
              <a:rPr lang="en-GB" sz="4000" dirty="0">
                <a:solidFill>
                  <a:schemeClr val="tx2"/>
                </a:solidFill>
              </a:rPr>
            </a:br>
            <a:r>
              <a:rPr lang="en-GB" sz="4000" dirty="0">
                <a:solidFill>
                  <a:schemeClr val="tx2"/>
                </a:solidFill>
              </a:rPr>
              <a:t>Natural Computation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Autumn</a:t>
            </a:r>
          </a:p>
        </p:txBody>
      </p:sp>
    </p:spTree>
    <p:extLst>
      <p:ext uri="{BB962C8B-B14F-4D97-AF65-F5344CB8AC3E}">
        <p14:creationId xmlns:p14="http://schemas.microsoft.com/office/powerpoint/2010/main" val="22059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315788"/>
              </p:ext>
            </p:extLst>
          </p:nvPr>
        </p:nvGraphicFramePr>
        <p:xfrm>
          <a:off x="0" y="-21460"/>
          <a:ext cx="9173675" cy="687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Slide" r:id="rId4" imgW="4570415" imgH="3427482" progId="PowerPoint.Slide.12">
                  <p:embed/>
                </p:oleObj>
              </mc:Choice>
              <mc:Fallback>
                <p:oleObj name="Slide" r:id="rId4" imgW="4570415" imgH="342748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21460"/>
                        <a:ext cx="9173675" cy="6879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4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CB612</a:t>
            </a:r>
            <a:br>
              <a:rPr lang="en-US" sz="4000" smtClean="0"/>
            </a:br>
            <a:r>
              <a:rPr lang="en-US" sz="4000" smtClean="0"/>
              <a:t>New Enterprise Start-Up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Autumn</a:t>
            </a:r>
          </a:p>
        </p:txBody>
      </p:sp>
    </p:spTree>
    <p:extLst>
      <p:ext uri="{BB962C8B-B14F-4D97-AF65-F5344CB8AC3E}">
        <p14:creationId xmlns:p14="http://schemas.microsoft.com/office/powerpoint/2010/main" val="39747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CB612: New Enterprise </a:t>
            </a:r>
            <a:br>
              <a:rPr lang="en-US" smtClean="0"/>
            </a:br>
            <a:r>
              <a:rPr lang="en-US" smtClean="0"/>
              <a:t>start-up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Looking at how a business is started and what makes small businesses succeed.</a:t>
            </a:r>
          </a:p>
          <a:p>
            <a:pPr eaLnBrk="1" hangingPunct="1"/>
            <a:r>
              <a:rPr lang="en-US" sz="2800" smtClean="0"/>
              <a:t>Practical advice about starting up a business</a:t>
            </a:r>
          </a:p>
          <a:p>
            <a:pPr eaLnBrk="1" hangingPunct="1"/>
            <a:r>
              <a:rPr lang="en-US" sz="2800" smtClean="0"/>
              <a:t>Aspects: legal, planning, marketing, finance</a:t>
            </a:r>
          </a:p>
          <a:p>
            <a:pPr eaLnBrk="1" hangingPunct="1"/>
            <a:r>
              <a:rPr lang="en-US" sz="2800" smtClean="0"/>
              <a:t>Main assessment: producing a viable business plan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843213" y="5661025"/>
            <a:ext cx="5616575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KBS contact: Patricia Lewis (P.M.Lewis@kent.ac.uk)</a:t>
            </a:r>
          </a:p>
        </p:txBody>
      </p:sp>
    </p:spTree>
    <p:extLst>
      <p:ext uri="{BB962C8B-B14F-4D97-AF65-F5344CB8AC3E}">
        <p14:creationId xmlns:p14="http://schemas.microsoft.com/office/powerpoint/2010/main" val="30388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EL561</a:t>
            </a:r>
            <a:br>
              <a:rPr lang="en-US" smtClean="0"/>
            </a:br>
            <a:r>
              <a:rPr lang="en-US" smtClean="0"/>
              <a:t> Image Analysis &amp; Applications</a:t>
            </a: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Autumn</a:t>
            </a:r>
          </a:p>
        </p:txBody>
      </p:sp>
    </p:spTree>
    <p:extLst>
      <p:ext uri="{BB962C8B-B14F-4D97-AF65-F5344CB8AC3E}">
        <p14:creationId xmlns:p14="http://schemas.microsoft.com/office/powerpoint/2010/main" val="1471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EL561 </a:t>
            </a:r>
            <a:br>
              <a:rPr lang="en-GB" smtClean="0"/>
            </a:br>
            <a:r>
              <a:rPr lang="en-US" smtClean="0"/>
              <a:t>Image Analysis &amp; Applications</a:t>
            </a:r>
            <a:endParaRPr lang="en-GB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55600" indent="-355600" eaLnBrk="1" hangingPunct="1"/>
            <a:r>
              <a:rPr lang="en-GB" sz="2000" smtClean="0"/>
              <a:t>Images and Image Processing Techniques</a:t>
            </a:r>
          </a:p>
          <a:p>
            <a:pPr marL="812800" lvl="1" indent="-277813" eaLnBrk="1" hangingPunct="1"/>
            <a:r>
              <a:rPr lang="en-GB" sz="2000" smtClean="0"/>
              <a:t>Image representation, analysis and manipulation techniques</a:t>
            </a:r>
          </a:p>
          <a:p>
            <a:pPr marL="355600" indent="-355600" eaLnBrk="1" hangingPunct="1"/>
            <a:r>
              <a:rPr lang="en-GB" sz="2000" smtClean="0"/>
              <a:t>Analysing Images</a:t>
            </a:r>
          </a:p>
          <a:p>
            <a:pPr marL="812800" lvl="1" indent="-277813" eaLnBrk="1" hangingPunct="1"/>
            <a:r>
              <a:rPr lang="en-GB" sz="2000" smtClean="0"/>
              <a:t>Pattern recognition and classification techniques</a:t>
            </a:r>
          </a:p>
          <a:p>
            <a:pPr marL="355600" indent="-355600" eaLnBrk="1" hangingPunct="1"/>
            <a:r>
              <a:rPr lang="en-GB" sz="2000" smtClean="0"/>
              <a:t>Media Security and Biometrics</a:t>
            </a:r>
          </a:p>
          <a:p>
            <a:pPr marL="812800" lvl="1" indent="-277813" eaLnBrk="1" hangingPunct="1"/>
            <a:r>
              <a:rPr lang="en-GB" sz="2000" smtClean="0"/>
              <a:t>Personal identification techniques and security</a:t>
            </a:r>
          </a:p>
          <a:p>
            <a:pPr marL="355600" indent="-355600" eaLnBrk="1" hangingPunct="1"/>
            <a:r>
              <a:rPr lang="en-GB" sz="2000" smtClean="0"/>
              <a:t>Neural Systems Engineering</a:t>
            </a:r>
          </a:p>
          <a:p>
            <a:pPr marL="812800" lvl="1" indent="-277813" eaLnBrk="1" hangingPunct="1"/>
            <a:r>
              <a:rPr lang="en-GB" sz="2000" smtClean="0"/>
              <a:t>Practicalities of building machines which can learn and generalise</a:t>
            </a:r>
          </a:p>
          <a:p>
            <a:pPr marL="812800" lvl="1" indent="-277813" eaLnBrk="1" hangingPunct="1"/>
            <a:endParaRPr lang="en-GB" sz="2000" smtClean="0"/>
          </a:p>
          <a:p>
            <a:pPr marL="355600" indent="-355600" eaLnBrk="1" hangingPunct="1"/>
            <a:r>
              <a:rPr lang="en-GB" sz="2000" smtClean="0"/>
              <a:t>Practical laboratories and classes</a:t>
            </a:r>
          </a:p>
          <a:p>
            <a:pPr marL="355600" indent="-355600" eaLnBrk="1" hangingPunct="1"/>
            <a:endParaRPr lang="en-GB" sz="2000" smtClean="0"/>
          </a:p>
        </p:txBody>
      </p:sp>
    </p:spTree>
    <p:extLst>
      <p:ext uri="{BB962C8B-B14F-4D97-AF65-F5344CB8AC3E}">
        <p14:creationId xmlns:p14="http://schemas.microsoft.com/office/powerpoint/2010/main" val="22366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CO528</a:t>
            </a:r>
            <a:br>
              <a:rPr lang="en-US" sz="4000" smtClean="0"/>
            </a:br>
            <a:r>
              <a:rPr lang="en-US" sz="4000" smtClean="0"/>
              <a:t>Introduction To Intelligent Systems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13300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CO528: Intro to Intelligent Systems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A broad survey of artificial intelligence and its applications</a:t>
            </a:r>
          </a:p>
          <a:p>
            <a:r>
              <a:rPr lang="en-US" sz="2400" smtClean="0"/>
              <a:t>Topics:</a:t>
            </a:r>
          </a:p>
          <a:p>
            <a:pPr lvl="1"/>
            <a:r>
              <a:rPr lang="en-US" sz="2000" smtClean="0"/>
              <a:t>What is intelligence? How do we test for it?</a:t>
            </a:r>
          </a:p>
          <a:p>
            <a:pPr lvl="1"/>
            <a:r>
              <a:rPr lang="en-US" sz="2000" smtClean="0"/>
              <a:t>How can we turn intelligent action into a computational problem? Search and constraints. Knowledge representation.</a:t>
            </a:r>
          </a:p>
          <a:p>
            <a:pPr lvl="1"/>
            <a:r>
              <a:rPr lang="en-US" sz="2000" smtClean="0"/>
              <a:t>Machine learning. How do we create programs that can generalise from examples?</a:t>
            </a:r>
          </a:p>
          <a:p>
            <a:pPr lvl="1"/>
            <a:r>
              <a:rPr lang="en-US" sz="2000" smtClean="0"/>
              <a:t>How do natural systems exhibit intelligence. Neural networks, swarms, evolutionary computation.</a:t>
            </a:r>
          </a:p>
        </p:txBody>
      </p:sp>
    </p:spTree>
    <p:extLst>
      <p:ext uri="{BB962C8B-B14F-4D97-AF65-F5344CB8AC3E}">
        <p14:creationId xmlns:p14="http://schemas.microsoft.com/office/powerpoint/2010/main" val="27769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Points	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GB" sz="2800" dirty="0" smtClean="0"/>
              <a:t>Project plus 3 options per term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Online Module registration closes on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April</a:t>
            </a:r>
          </a:p>
          <a:p>
            <a:pPr eaLnBrk="1" hangingPunct="1"/>
            <a:r>
              <a:rPr lang="en-US" sz="2800" dirty="0" smtClean="0"/>
              <a:t>Handbooks have been printed</a:t>
            </a:r>
          </a:p>
          <a:p>
            <a:pPr eaLnBrk="1" hangingPunct="1"/>
            <a:r>
              <a:rPr lang="en-US" sz="2800" dirty="0" smtClean="0"/>
              <a:t>Some modules have pre-requisites or co-requisites</a:t>
            </a:r>
          </a:p>
          <a:p>
            <a:pPr eaLnBrk="1" hangingPunct="1"/>
            <a:r>
              <a:rPr lang="en-US" sz="2800" dirty="0" smtClean="0"/>
              <a:t>Cannot choose too many level I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CO536</a:t>
            </a:r>
            <a:br>
              <a:rPr lang="en-US" sz="4000" smtClean="0"/>
            </a:br>
            <a:r>
              <a:rPr lang="en-US" sz="4000" smtClean="0"/>
              <a:t>Advanced Programming Techniques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Presentation" r:id="rId3" imgW="5039759" imgH="3779453" progId="PowerPoint.Show.8">
                  <p:embed/>
                </p:oleObj>
              </mc:Choice>
              <mc:Fallback>
                <p:oleObj name="Presentation" r:id="rId3" imgW="5039759" imgH="3779453" progId="PowerPoint.Show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CO641</a:t>
            </a:r>
            <a:br>
              <a:rPr lang="en-US" sz="4000" smtClean="0"/>
            </a:br>
            <a:r>
              <a:rPr lang="en-US" sz="4000" smtClean="0"/>
              <a:t>Computer Graphics and Animation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600200"/>
            <a:ext cx="7734300" cy="486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latin typeface="Comic Sans MS" pitchFamily="66" charset="0"/>
              </a:rPr>
              <a:t>Important for a wide variety of technical and artistic applications including web design, HCI and </a:t>
            </a:r>
            <a:r>
              <a:rPr lang="en-GB" sz="2000">
                <a:latin typeface="Comic Sans MS" pitchFamily="66" charset="0"/>
              </a:rPr>
              <a:t>GUI development, </a:t>
            </a:r>
            <a:r>
              <a:rPr lang="en-GB" sz="2000" dirty="0">
                <a:latin typeface="Comic Sans MS" pitchFamily="66" charset="0"/>
              </a:rPr>
              <a:t>games and simulations, digital photography and cinema, etc...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latin typeface="Comic Sans MS" pitchFamily="66" charset="0"/>
              </a:rPr>
              <a:t>Module introduces subject from perspective of computing.</a:t>
            </a:r>
          </a:p>
          <a:p>
            <a:pPr fontAlgn="auto">
              <a:spcBef>
                <a:spcPts val="0"/>
              </a:spcBef>
              <a:spcAft>
                <a:spcPts val="2400"/>
              </a:spcAft>
              <a:defRPr/>
            </a:pPr>
            <a:r>
              <a:rPr lang="en-GB" sz="2000" dirty="0">
                <a:latin typeface="Comic Sans MS" pitchFamily="66" charset="0"/>
              </a:rPr>
              <a:t>Practical assignments on 3D modelling and animation with VRML/X3D and digital imaging with Java.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GB" sz="2000" b="1" dirty="0">
                <a:latin typeface="Comic Sans MS" pitchFamily="66" charset="0"/>
              </a:rPr>
              <a:t>1)	Digital Imaging and Video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GB" sz="2000" dirty="0">
                <a:latin typeface="Comic Sans MS" pitchFamily="66" charset="0"/>
              </a:rPr>
              <a:t>	Human vision;  colour models;</a:t>
            </a:r>
            <a:br>
              <a:rPr lang="en-GB" sz="2000" dirty="0">
                <a:latin typeface="Comic Sans MS" pitchFamily="66" charset="0"/>
              </a:rPr>
            </a:br>
            <a:r>
              <a:rPr lang="en-GB" sz="2000" dirty="0">
                <a:latin typeface="Comic Sans MS" pitchFamily="66" charset="0"/>
              </a:rPr>
              <a:t>images, video and stereoscopic 3D;</a:t>
            </a:r>
            <a:br>
              <a:rPr lang="en-GB" sz="2000" dirty="0">
                <a:latin typeface="Comic Sans MS" pitchFamily="66" charset="0"/>
              </a:rPr>
            </a:br>
            <a:r>
              <a:rPr lang="en-GB" sz="2000" dirty="0">
                <a:latin typeface="Comic Sans MS" pitchFamily="66" charset="0"/>
              </a:rPr>
              <a:t>capture and display;  resizing;</a:t>
            </a:r>
            <a:br>
              <a:rPr lang="en-GB" sz="2000" dirty="0">
                <a:latin typeface="Comic Sans MS" pitchFamily="66" charset="0"/>
              </a:rPr>
            </a:br>
            <a:r>
              <a:rPr lang="en-GB" sz="2000" dirty="0">
                <a:latin typeface="Comic Sans MS" pitchFamily="66" charset="0"/>
              </a:rPr>
              <a:t>dithering;  contrast enhancement;</a:t>
            </a:r>
            <a:br>
              <a:rPr lang="en-GB" sz="2000" dirty="0">
                <a:latin typeface="Comic Sans MS" pitchFamily="66" charset="0"/>
              </a:rPr>
            </a:br>
            <a:r>
              <a:rPr lang="en-GB" sz="2000" dirty="0">
                <a:latin typeface="Comic Sans MS" pitchFamily="66" charset="0"/>
              </a:rPr>
              <a:t>storage and communication;</a:t>
            </a:r>
            <a:br>
              <a:rPr lang="en-GB" sz="2000" dirty="0">
                <a:latin typeface="Comic Sans MS" pitchFamily="66" charset="0"/>
              </a:rPr>
            </a:br>
            <a:r>
              <a:rPr lang="en-GB" sz="2000" dirty="0">
                <a:latin typeface="Comic Sans MS" pitchFamily="66" charset="0"/>
              </a:rPr>
              <a:t>data compression;  GIF, JPEG, MPEG.</a:t>
            </a:r>
          </a:p>
        </p:txBody>
      </p:sp>
      <p:grpSp>
        <p:nvGrpSpPr>
          <p:cNvPr id="34819" name="Group 9"/>
          <p:cNvGrpSpPr>
            <a:grpSpLocks/>
          </p:cNvGrpSpPr>
          <p:nvPr/>
        </p:nvGrpSpPr>
        <p:grpSpPr bwMode="auto">
          <a:xfrm>
            <a:off x="762000" y="457200"/>
            <a:ext cx="7620000" cy="914400"/>
            <a:chOff x="152400" y="2438400"/>
            <a:chExt cx="7620000" cy="914400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152400" y="2438400"/>
              <a:ext cx="7620000" cy="914400"/>
            </a:xfrm>
            <a:prstGeom prst="rect">
              <a:avLst/>
            </a:prstGeom>
            <a:solidFill>
              <a:srgbClr val="C3DEF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2800" b="1">
                  <a:latin typeface="Comic Sans MS" pitchFamily="66" charset="0"/>
                  <a:ea typeface="+mj-ea"/>
                  <a:cs typeface="+mj-cs"/>
                </a:rPr>
                <a:t>Computer Graphics &amp; Animation</a:t>
              </a:r>
              <a:br>
                <a:rPr lang="en-GB" sz="2800" b="1">
                  <a:latin typeface="Comic Sans MS" pitchFamily="66" charset="0"/>
                  <a:ea typeface="+mj-ea"/>
                  <a:cs typeface="+mj-cs"/>
                </a:rPr>
              </a:br>
              <a:r>
                <a:rPr lang="en-GB" sz="2600" b="1">
                  <a:latin typeface="Comic Sans MS" pitchFamily="66" charset="0"/>
                  <a:ea typeface="+mj-ea"/>
                  <a:cs typeface="+mj-cs"/>
                </a:rPr>
                <a:t>(CO641)</a:t>
              </a:r>
            </a:p>
          </p:txBody>
        </p:sp>
        <p:pic>
          <p:nvPicPr>
            <p:cNvPr id="34822" name="Picture 7" descr="sg2003logo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489200"/>
              <a:ext cx="990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8" descr="sg2003logo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2489200"/>
              <a:ext cx="990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Picture 11" descr="anim-hue-rot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900" y="1600200"/>
            <a:ext cx="5067300" cy="494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defRPr/>
            </a:pPr>
            <a:r>
              <a:rPr lang="en-GB" sz="2000" b="1" kern="0" dirty="0">
                <a:solidFill>
                  <a:srgbClr val="000000"/>
                </a:solidFill>
                <a:latin typeface="Comic Sans MS"/>
              </a:rPr>
              <a:t>2)	Computer Graphics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GB" sz="2000" kern="0" dirty="0">
                <a:solidFill>
                  <a:srgbClr val="000000"/>
                </a:solidFill>
                <a:latin typeface="Comic Sans MS"/>
              </a:rPr>
              <a:t>	Graphics pipeline;  3D object and scene modelling with  polygon meshes;  transformations;  VRML/X3D;  projection;  clipping;  visible surface determination;   illumination and shading;  ray tracing;  anti-aliasing.</a:t>
            </a:r>
          </a:p>
          <a:p>
            <a:pPr marL="342900" indent="-342900">
              <a:spcBef>
                <a:spcPts val="1800"/>
              </a:spcBef>
              <a:defRPr/>
            </a:pPr>
            <a:r>
              <a:rPr lang="en-GB" sz="2000" b="1" kern="0" dirty="0">
                <a:solidFill>
                  <a:srgbClr val="000000"/>
                </a:solidFill>
                <a:latin typeface="Comic Sans MS"/>
              </a:rPr>
              <a:t>3)	Computer Animation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GB" sz="2000" kern="0" dirty="0">
                <a:solidFill>
                  <a:srgbClr val="000000"/>
                </a:solidFill>
                <a:latin typeface="Comic Sans MS"/>
              </a:rPr>
              <a:t>	Key-frame animation;  interpolation;</a:t>
            </a:r>
            <a:br>
              <a:rPr lang="en-GB" sz="2000" kern="0" dirty="0">
                <a:solidFill>
                  <a:srgbClr val="000000"/>
                </a:solidFill>
                <a:latin typeface="Comic Sans MS"/>
              </a:rPr>
            </a:br>
            <a:r>
              <a:rPr lang="en-GB" sz="2000" kern="0" dirty="0">
                <a:solidFill>
                  <a:srgbClr val="000000"/>
                </a:solidFill>
                <a:latin typeface="Comic Sans MS"/>
              </a:rPr>
              <a:t>warping and morphing;  articulated figures;  kinematics;  dynamics; collision detection;  particle systems; video-realism;  computer-generated human characters.</a:t>
            </a:r>
          </a:p>
        </p:txBody>
      </p:sp>
      <p:pic>
        <p:nvPicPr>
          <p:cNvPr id="35843" name="Picture 7" descr="anim-wal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86263"/>
            <a:ext cx="27670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4" name="Group 7"/>
          <p:cNvGrpSpPr>
            <a:grpSpLocks/>
          </p:cNvGrpSpPr>
          <p:nvPr/>
        </p:nvGrpSpPr>
        <p:grpSpPr bwMode="auto">
          <a:xfrm>
            <a:off x="762000" y="457200"/>
            <a:ext cx="7620000" cy="914400"/>
            <a:chOff x="762000" y="457200"/>
            <a:chExt cx="7620000" cy="914400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62000" y="457200"/>
              <a:ext cx="7620000" cy="914400"/>
            </a:xfrm>
            <a:prstGeom prst="rect">
              <a:avLst/>
            </a:prstGeom>
            <a:solidFill>
              <a:srgbClr val="C3DEF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2800" b="1" dirty="0">
                  <a:latin typeface="Comic Sans MS" pitchFamily="66" charset="0"/>
                  <a:ea typeface="+mj-ea"/>
                  <a:cs typeface="+mj-cs"/>
                </a:rPr>
                <a:t>Computer Graphics &amp; Animation</a:t>
              </a:r>
              <a:br>
                <a:rPr lang="en-GB" sz="2800" b="1" dirty="0">
                  <a:latin typeface="Comic Sans MS" pitchFamily="66" charset="0"/>
                  <a:ea typeface="+mj-ea"/>
                  <a:cs typeface="+mj-cs"/>
                </a:rPr>
              </a:br>
              <a:r>
                <a:rPr lang="en-GB" sz="2600" b="1" dirty="0">
                  <a:latin typeface="Comic Sans MS" pitchFamily="66" charset="0"/>
                  <a:ea typeface="+mj-ea"/>
                  <a:cs typeface="+mj-cs"/>
                </a:rPr>
                <a:t>(CO641)</a:t>
              </a:r>
            </a:p>
          </p:txBody>
        </p:sp>
        <p:pic>
          <p:nvPicPr>
            <p:cNvPr id="35847" name="Picture 6" descr="sg2003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08000"/>
              <a:ext cx="990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7" descr="sg2003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08000"/>
              <a:ext cx="990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5" descr="800px-Utah_teapot_3dsma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CO646 </a:t>
            </a:r>
            <a:br>
              <a:rPr lang="en-US" sz="4000" smtClean="0"/>
            </a:br>
            <a:r>
              <a:rPr lang="en-US" sz="4000" smtClean="0"/>
              <a:t>Computing in the Classroom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6443663" y="1341438"/>
            <a:ext cx="244951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40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901700" y="825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CO646 Computing in the Classroom</a:t>
            </a:r>
            <a:endParaRPr lang="en-GB" sz="4000">
              <a:solidFill>
                <a:schemeClr val="tx2"/>
              </a:solidFill>
            </a:endParaRPr>
          </a:p>
        </p:txBody>
      </p:sp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468313" y="22764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/>
              <a:t>Module subject to quota/interview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/>
              <a:t>Learn how to teach computing…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800"/>
              <a:t> 	… then put it into practice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400"/>
              <a:t>ten half-day visits to a local school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400"/>
              <a:t>observe and help with computing teaching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/>
              <a:t> </a:t>
            </a:r>
            <a:r>
              <a:rPr lang="en-US" sz="2800"/>
              <a:t>Assessment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devise an original project then implement and evaluate it in the school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reflective writing on your experience in the school</a:t>
            </a:r>
            <a:endParaRPr lang="en-GB" sz="2400"/>
          </a:p>
        </p:txBody>
      </p:sp>
      <p:pic>
        <p:nvPicPr>
          <p:cNvPr id="37893" name="Picture 12" descr="cartoon_teaching_joh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41438"/>
            <a:ext cx="2000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04137" cy="1470025"/>
          </a:xfrm>
        </p:spPr>
        <p:txBody>
          <a:bodyPr/>
          <a:lstStyle/>
          <a:p>
            <a:r>
              <a:rPr lang="en-GB" sz="4000" dirty="0" smtClean="0">
                <a:solidFill>
                  <a:schemeClr val="tx1"/>
                </a:solidFill>
              </a:rPr>
              <a:t>CO648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Systems and Services, Design and Management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648-adver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8428" r="12966" b="1101"/>
          <a:stretch/>
        </p:blipFill>
        <p:spPr>
          <a:xfrm>
            <a:off x="14795" y="-1"/>
            <a:ext cx="9129205" cy="69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648-adver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8715" r="13301"/>
          <a:stretch/>
        </p:blipFill>
        <p:spPr>
          <a:xfrm>
            <a:off x="12824" y="246"/>
            <a:ext cx="9131176" cy="69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027312"/>
          </a:xfrm>
        </p:spPr>
        <p:txBody>
          <a:bodyPr/>
          <a:lstStyle/>
          <a:p>
            <a:r>
              <a:rPr lang="en-GB" dirty="0" smtClean="0"/>
              <a:t>Handbook amendment </a:t>
            </a:r>
            <a:r>
              <a:rPr lang="en-GB" dirty="0"/>
              <a:t>For students on CS(Consultancy)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48880"/>
            <a:ext cx="7772400" cy="3747120"/>
          </a:xfrm>
        </p:spPr>
        <p:txBody>
          <a:bodyPr/>
          <a:lstStyle/>
          <a:p>
            <a:r>
              <a:rPr lang="en-GB" dirty="0" smtClean="0"/>
              <a:t>Page 13</a:t>
            </a:r>
          </a:p>
          <a:p>
            <a:pPr lvl="1"/>
            <a:r>
              <a:rPr lang="en-GB" dirty="0" smtClean="0"/>
              <a:t>Students can take either </a:t>
            </a:r>
          </a:p>
          <a:p>
            <a:pPr marL="857250" lvl="2" indent="0">
              <a:buNone/>
            </a:pPr>
            <a:r>
              <a:rPr lang="en-GB" dirty="0" smtClean="0"/>
              <a:t>CO650 </a:t>
            </a:r>
          </a:p>
          <a:p>
            <a:pPr marL="857250" lvl="2" indent="0">
              <a:buNone/>
            </a:pPr>
            <a:r>
              <a:rPr lang="en-GB" dirty="0"/>
              <a:t>	 </a:t>
            </a:r>
            <a:r>
              <a:rPr lang="en-GB" dirty="0" smtClean="0"/>
              <a:t>   or</a:t>
            </a:r>
          </a:p>
          <a:p>
            <a:pPr marL="857250" lvl="2" indent="0">
              <a:buNone/>
            </a:pPr>
            <a:r>
              <a:rPr lang="en-GB" dirty="0" smtClean="0"/>
              <a:t>CO535 and CO645</a:t>
            </a:r>
          </a:p>
          <a:p>
            <a:pPr lvl="1"/>
            <a:r>
              <a:rPr lang="en-GB" smtClean="0"/>
              <a:t>Student can </a:t>
            </a:r>
            <a:r>
              <a:rPr lang="en-GB" dirty="0" smtClean="0"/>
              <a:t>NOT take CO600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156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CO831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Mobile and Ubiquitous Computing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91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Presentation" r:id="rId4" imgW="4299127" imgH="3224657" progId="PowerPoint.Show.8">
                  <p:embed/>
                </p:oleObj>
              </mc:Choice>
              <mc:Fallback>
                <p:oleObj name="Presentation" r:id="rId4" imgW="4299127" imgH="3224657" progId="PowerPoint.Show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5892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Presentation" r:id="rId4" imgW="4303817" imgH="3227900" progId="PowerPoint.Show.8">
                  <p:embed/>
                </p:oleObj>
              </mc:Choice>
              <mc:Fallback>
                <p:oleObj name="Presentation" r:id="rId4" imgW="4303817" imgH="3227900" progId="PowerPoint.Show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CO832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Data Mining &amp; Knowledge Discovery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15994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62000" y="2057400"/>
            <a:ext cx="7848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eaLnBrk="1" hangingPunct="1"/>
            <a:r>
              <a:rPr lang="pt-BR" sz="24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pt-BR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pt-BR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value</a:t>
            </a:r>
          </a:p>
          <a:p>
            <a:pPr algn="ctr" eaLnBrk="1" hangingPunct="1"/>
            <a:r>
              <a:rPr lang="pt-BR" sz="240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 eaLnBrk="1" hangingPunct="1"/>
            <a:r>
              <a:rPr lang="pt-BR" sz="2400">
                <a:latin typeface="Times New Roman" pitchFamily="18" charset="0"/>
                <a:cs typeface="Times New Roman" pitchFamily="18" charset="0"/>
              </a:rPr>
              <a:t> decision</a:t>
            </a:r>
          </a:p>
          <a:p>
            <a:pPr algn="ctr" eaLnBrk="1" hangingPunct="1"/>
            <a:r>
              <a:rPr lang="pt-BR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pt-BR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knowledge</a:t>
            </a:r>
          </a:p>
          <a:p>
            <a:pPr algn="ctr" eaLnBrk="1" hangingPunct="1"/>
            <a:r>
              <a:rPr lang="pt-BR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en-GB" sz="2400">
                <a:latin typeface="Times New Roman" pitchFamily="18" charset="0"/>
                <a:cs typeface="Times New Roman" pitchFamily="18" charset="0"/>
              </a:rPr>
              <a:t>information</a:t>
            </a:r>
            <a:endParaRPr lang="pt-BR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pt-BR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en-GB" sz="2400">
                <a:latin typeface="Times New Roman" pitchFamily="18" charset="0"/>
                <a:cs typeface="Times New Roman" pitchFamily="18" charset="0"/>
              </a:rPr>
              <a:t>data</a:t>
            </a:r>
            <a:endParaRPr lang="pt-BR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pt-BR" sz="240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438400" y="2276475"/>
            <a:ext cx="4572000" cy="3505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886200" y="357346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429000" y="4292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971800" y="49418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1676400" y="2492375"/>
            <a:ext cx="15875" cy="3313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7885113" y="2492375"/>
            <a:ext cx="0" cy="3313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3" name="Arc 9"/>
          <p:cNvSpPr>
            <a:spLocks/>
          </p:cNvSpPr>
          <p:nvPr/>
        </p:nvSpPr>
        <p:spPr bwMode="auto">
          <a:xfrm flipV="1">
            <a:off x="6248400" y="4127500"/>
            <a:ext cx="457200" cy="3810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4" name="Arc 10"/>
          <p:cNvSpPr>
            <a:spLocks/>
          </p:cNvSpPr>
          <p:nvPr/>
        </p:nvSpPr>
        <p:spPr bwMode="auto">
          <a:xfrm>
            <a:off x="5486400" y="3843338"/>
            <a:ext cx="1219200" cy="306387"/>
          </a:xfrm>
          <a:custGeom>
            <a:avLst/>
            <a:gdLst>
              <a:gd name="T0" fmla="*/ 385572 w 21600"/>
              <a:gd name="T1" fmla="*/ 0 h 20492"/>
              <a:gd name="T2" fmla="*/ 1219200 w 21600"/>
              <a:gd name="T3" fmla="*/ 306387 h 20492"/>
              <a:gd name="T4" fmla="*/ 0 w 21600"/>
              <a:gd name="T5" fmla="*/ 306387 h 204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492" fill="none" extrusionOk="0">
                <a:moveTo>
                  <a:pt x="6830" y="0"/>
                </a:moveTo>
                <a:cubicBezTo>
                  <a:pt x="15650" y="2940"/>
                  <a:pt x="21600" y="11194"/>
                  <a:pt x="21600" y="20492"/>
                </a:cubicBezTo>
              </a:path>
              <a:path w="21600" h="20492" stroke="0" extrusionOk="0">
                <a:moveTo>
                  <a:pt x="6830" y="0"/>
                </a:moveTo>
                <a:cubicBezTo>
                  <a:pt x="15650" y="2940"/>
                  <a:pt x="21600" y="11194"/>
                  <a:pt x="21600" y="20492"/>
                </a:cubicBezTo>
                <a:lnTo>
                  <a:pt x="0" y="20492"/>
                </a:lnTo>
                <a:lnTo>
                  <a:pt x="683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477000" y="36798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</a:p>
        </p:txBody>
      </p:sp>
      <p:sp>
        <p:nvSpPr>
          <p:cNvPr id="26636" name="Arc 12"/>
          <p:cNvSpPr>
            <a:spLocks/>
          </p:cNvSpPr>
          <p:nvPr/>
        </p:nvSpPr>
        <p:spPr bwMode="auto">
          <a:xfrm flipH="1" flipV="1">
            <a:off x="2438400" y="4840288"/>
            <a:ext cx="228600" cy="533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7" name="Arc 13"/>
          <p:cNvSpPr>
            <a:spLocks/>
          </p:cNvSpPr>
          <p:nvPr/>
        </p:nvSpPr>
        <p:spPr bwMode="auto">
          <a:xfrm flipH="1">
            <a:off x="2438400" y="4640263"/>
            <a:ext cx="685800" cy="228600"/>
          </a:xfrm>
          <a:custGeom>
            <a:avLst/>
            <a:gdLst>
              <a:gd name="T0" fmla="*/ 0 w 21600"/>
              <a:gd name="T1" fmla="*/ 0 h 21600"/>
              <a:gd name="T2" fmla="*/ 685800 w 21600"/>
              <a:gd name="T3" fmla="*/ 228600 h 21600"/>
              <a:gd name="T4" fmla="*/ 0 w 21600"/>
              <a:gd name="T5" fmla="*/ 228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905000" y="43275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DBMS</a:t>
            </a:r>
          </a:p>
        </p:txBody>
      </p:sp>
      <p:pic>
        <p:nvPicPr>
          <p:cNvPr id="26639" name="Picture 15" descr="BS020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063750"/>
            <a:ext cx="13716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Arc 16"/>
          <p:cNvSpPr>
            <a:spLocks/>
          </p:cNvSpPr>
          <p:nvPr/>
        </p:nvSpPr>
        <p:spPr bwMode="auto">
          <a:xfrm>
            <a:off x="5257800" y="2979738"/>
            <a:ext cx="685800" cy="304800"/>
          </a:xfrm>
          <a:custGeom>
            <a:avLst/>
            <a:gdLst>
              <a:gd name="T0" fmla="*/ 0 w 21600"/>
              <a:gd name="T1" fmla="*/ 0 h 21600"/>
              <a:gd name="T2" fmla="*/ 685800 w 21600"/>
              <a:gd name="T3" fmla="*/ 304800 h 21600"/>
              <a:gd name="T4" fmla="*/ 0 w 21600"/>
              <a:gd name="T5" fmla="*/ 304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8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1" name="Arc 17"/>
          <p:cNvSpPr>
            <a:spLocks/>
          </p:cNvSpPr>
          <p:nvPr/>
        </p:nvSpPr>
        <p:spPr bwMode="auto">
          <a:xfrm flipV="1">
            <a:off x="5715000" y="3255963"/>
            <a:ext cx="228600" cy="533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55650" y="620713"/>
            <a:ext cx="820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>
                <a:latin typeface="Times New Roman" pitchFamily="18" charset="0"/>
              </a:rPr>
              <a:t> Data Mining consists of extracting knowledge from data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755650" y="6067425"/>
            <a:ext cx="712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3333CC"/>
                </a:solidFill>
                <a:latin typeface="Times New Roman" pitchFamily="18" charset="0"/>
              </a:rPr>
              <a:t>This is a research-oriented module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760413" y="1052513"/>
            <a:ext cx="734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1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>
                <a:latin typeface="Times New Roman" pitchFamily="18" charset="0"/>
              </a:rPr>
              <a:t> We will study data mining techniques based on machine </a:t>
            </a:r>
          </a:p>
          <a:p>
            <a:pPr algn="just"/>
            <a:r>
              <a:rPr lang="en-GB" sz="2400">
                <a:latin typeface="Times New Roman" pitchFamily="18" charset="0"/>
              </a:rPr>
              <a:t>   learning (a branch of AI) and statistics (probabilities)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207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800" b="1" smtClean="0">
                <a:solidFill>
                  <a:srgbClr val="3333CC"/>
                </a:solidFill>
                <a:latin typeface="Times New Roman" pitchFamily="18" charset="0"/>
              </a:rPr>
              <a:t>CO832 - Data Mining and Knowledge Discovery</a:t>
            </a:r>
          </a:p>
        </p:txBody>
      </p:sp>
    </p:spTree>
    <p:extLst>
      <p:ext uri="{BB962C8B-B14F-4D97-AF65-F5344CB8AC3E}">
        <p14:creationId xmlns:p14="http://schemas.microsoft.com/office/powerpoint/2010/main" val="41491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2130425"/>
            <a:ext cx="8496300" cy="1470025"/>
          </a:xfrm>
        </p:spPr>
        <p:txBody>
          <a:bodyPr/>
          <a:lstStyle/>
          <a:p>
            <a:r>
              <a:rPr lang="en-GB" sz="4000" smtClean="0"/>
              <a:t>CO634</a:t>
            </a:r>
            <a:br>
              <a:rPr lang="en-GB" sz="4000" smtClean="0"/>
            </a:br>
            <a:r>
              <a:rPr lang="en-GB" sz="4000" smtClean="0"/>
              <a:t>Computer Security &amp; Cryptography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Autumn</a:t>
            </a:r>
          </a:p>
        </p:txBody>
      </p:sp>
    </p:spTree>
    <p:extLst>
      <p:ext uri="{BB962C8B-B14F-4D97-AF65-F5344CB8AC3E}">
        <p14:creationId xmlns:p14="http://schemas.microsoft.com/office/powerpoint/2010/main" val="7039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373554"/>
              </p:ext>
            </p:extLst>
          </p:nvPr>
        </p:nvGraphicFramePr>
        <p:xfrm>
          <a:off x="-26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Slide" r:id="rId4" imgW="4303817" imgH="3227900" progId="PowerPoint.Slide.12">
                  <p:embed/>
                </p:oleObj>
              </mc:Choice>
              <mc:Fallback>
                <p:oleObj name="Slide" r:id="rId4" imgW="4303817" imgH="3227900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6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7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000000"/>
                </a:solidFill>
              </a:rPr>
              <a:t>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eaLnBrk="1" hangingPunct="1"/>
            <a:r>
              <a:rPr lang="en-GB" sz="3400" smtClean="0"/>
              <a:t>CO634 Computer Security and Cryptography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2-hour exam worth 70%</a:t>
            </a:r>
          </a:p>
          <a:p>
            <a:pPr eaLnBrk="1" hangingPunct="1"/>
            <a:r>
              <a:rPr lang="en-GB" smtClean="0"/>
              <a:t>Assessments worth 30%</a:t>
            </a:r>
          </a:p>
          <a:p>
            <a:pPr lvl="1" eaLnBrk="1" hangingPunct="1"/>
            <a:r>
              <a:rPr lang="en-GB" smtClean="0"/>
              <a:t>2 assessments, worth 15% each</a:t>
            </a:r>
          </a:p>
          <a:p>
            <a:pPr eaLnBrk="1" hangingPunct="1"/>
            <a:r>
              <a:rPr lang="en-GB" smtClean="0"/>
              <a:t>Pre-requisites</a:t>
            </a:r>
          </a:p>
          <a:p>
            <a:pPr lvl="1" eaLnBrk="1" hangingPunct="1"/>
            <a:r>
              <a:rPr lang="en-US" smtClean="0"/>
              <a:t>CO324 Computer Systems </a:t>
            </a:r>
          </a:p>
          <a:p>
            <a:pPr lvl="1" eaLnBrk="1" hangingPunct="1"/>
            <a:r>
              <a:rPr lang="en-US" smtClean="0"/>
              <a:t>CO526 Distributed Systems and Networks</a:t>
            </a:r>
          </a:p>
          <a:p>
            <a:pPr lvl="1" eaLnBrk="1" hangingPunct="1"/>
            <a:r>
              <a:rPr lang="en-US" smtClean="0"/>
              <a:t>CO527 Operating Systems and Architecture 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15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PL583</a:t>
            </a:r>
            <a:br>
              <a:rPr lang="en-US" sz="4000" smtClean="0"/>
            </a:br>
            <a:r>
              <a:rPr lang="en-US" sz="4000" smtClean="0"/>
              <a:t>Philosophy of Cognitive Science &amp; Artificial Intelligence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09600"/>
            <a:ext cx="756084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PL583</a:t>
            </a:r>
            <a:br>
              <a:rPr lang="en-US" dirty="0" smtClean="0"/>
            </a:br>
            <a:r>
              <a:rPr lang="en-US" dirty="0" smtClean="0"/>
              <a:t>Philosophy of Cog </a:t>
            </a:r>
            <a:r>
              <a:rPr lang="en-US" dirty="0" err="1" smtClean="0"/>
              <a:t>Sci</a:t>
            </a:r>
            <a:r>
              <a:rPr lang="en-US" dirty="0" smtClean="0"/>
              <a:t> &amp; AI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Double module!</a:t>
            </a:r>
          </a:p>
          <a:p>
            <a:pPr eaLnBrk="1" hangingPunct="1"/>
            <a:r>
              <a:rPr lang="en-US" smtClean="0"/>
              <a:t>Considers issues about whether machines can be intelligent, and looks at various aspects of AI from a philosophical perspective.</a:t>
            </a:r>
          </a:p>
          <a:p>
            <a:pPr eaLnBrk="1" hangingPunct="1"/>
            <a:r>
              <a:rPr lang="en-US" smtClean="0"/>
              <a:t>100% coursework</a:t>
            </a:r>
          </a:p>
          <a:p>
            <a:pPr eaLnBrk="1" hangingPunct="1"/>
            <a:r>
              <a:rPr lang="en-US" smtClean="0"/>
              <a:t>Quota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Options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2286000"/>
            <a:ext cx="8280400" cy="1143000"/>
          </a:xfrm>
        </p:spPr>
        <p:txBody>
          <a:bodyPr/>
          <a:lstStyle/>
          <a:p>
            <a:pPr eaLnBrk="1" hangingPunct="1"/>
            <a:r>
              <a:rPr lang="en-US" smtClean="0"/>
              <a:t>EL667</a:t>
            </a:r>
            <a:br>
              <a:rPr lang="en-US" smtClean="0"/>
            </a:br>
            <a:r>
              <a:rPr lang="en-US" smtClean="0"/>
              <a:t>Embedded Computer Systems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8AC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endParaRPr lang="en-GB" sz="240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z="4000" smtClean="0"/>
              <a:t>EL667 – Embedded Computer Systems (CS &amp; CSE)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lIns="38100" tIns="38100" rIns="38100" bIns="38100"/>
          <a:lstStyle/>
          <a:p>
            <a:pPr marL="317500" indent="-3175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500" smtClean="0"/>
              <a:t>Embedded Computer Systems are everywhere!</a:t>
            </a:r>
          </a:p>
          <a:p>
            <a:pPr marL="774700" lvl="1" indent="-279400" eaLnBrk="1" hangingPunct="1">
              <a:lnSpc>
                <a:spcPct val="90000"/>
              </a:lnSpc>
            </a:pPr>
            <a:r>
              <a:rPr lang="en-US" sz="2000" smtClean="0"/>
              <a:t>Mobile Phones, DVD Players, Motor Vehicles…</a:t>
            </a:r>
          </a:p>
          <a:p>
            <a:pPr marL="317500" indent="-317500" eaLnBrk="1" hangingPunct="1">
              <a:lnSpc>
                <a:spcPct val="90000"/>
              </a:lnSpc>
            </a:pPr>
            <a:r>
              <a:rPr lang="en-US" sz="2500" smtClean="0"/>
              <a:t>All are based on an embedded microcomputer running a real time operating system.</a:t>
            </a:r>
          </a:p>
          <a:p>
            <a:pPr marL="317500" indent="-317500" eaLnBrk="1" hangingPunct="1">
              <a:lnSpc>
                <a:spcPct val="90000"/>
              </a:lnSpc>
            </a:pPr>
            <a:r>
              <a:rPr lang="en-US" sz="2500" smtClean="0"/>
              <a:t>This module covers Hardware and Software design for Embedded Systems and Real Time Operating Systems.</a:t>
            </a:r>
          </a:p>
          <a:p>
            <a:pPr marL="317500" indent="-317500" eaLnBrk="1" hangingPunct="1">
              <a:lnSpc>
                <a:spcPct val="90000"/>
              </a:lnSpc>
            </a:pPr>
            <a:r>
              <a:rPr lang="en-US" sz="2500" smtClean="0"/>
              <a:t>Based on real Case Studies</a:t>
            </a:r>
          </a:p>
          <a:p>
            <a:pPr marL="317500" indent="-317500" eaLnBrk="1" hangingPunct="1">
              <a:lnSpc>
                <a:spcPct val="90000"/>
              </a:lnSpc>
            </a:pPr>
            <a:r>
              <a:rPr lang="en-US" sz="2500" smtClean="0"/>
              <a:t>Includes a 1-day lab class – Engine Management Simulator.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tx1"/>
                </a:solidFill>
              </a:rPr>
              <a:t>CO538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Concurrency:  Design &amp; Practice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Autumn</a:t>
            </a:r>
          </a:p>
        </p:txBody>
      </p:sp>
    </p:spTree>
    <p:extLst>
      <p:ext uri="{BB962C8B-B14F-4D97-AF65-F5344CB8AC3E}">
        <p14:creationId xmlns:p14="http://schemas.microsoft.com/office/powerpoint/2010/main" val="34606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84DC-7A64-4D70-AA23-9CCF7B524356}" type="datetime5">
              <a:rPr lang="en-US"/>
              <a:pPr/>
              <a:t>18-Mar-11</a:t>
            </a:fld>
            <a:endParaRPr lang="en-US" sz="140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P.H.Welch</a:t>
            </a:r>
            <a:endParaRPr lang="en-US" sz="1400"/>
          </a:p>
        </p:txBody>
      </p:sp>
      <p:sp>
        <p:nvSpPr>
          <p:cNvPr id="958466" name="Rectangle 2"/>
          <p:cNvSpPr>
            <a:spLocks noChangeArrowheads="1"/>
          </p:cNvSpPr>
          <p:nvPr/>
        </p:nvSpPr>
        <p:spPr bwMode="auto">
          <a:xfrm>
            <a:off x="223838" y="92075"/>
            <a:ext cx="8680450" cy="874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4000" b="1" i="1">
                <a:solidFill>
                  <a:srgbClr val="0000FF"/>
                </a:solidFill>
                <a:latin typeface="Arial Narrow" pitchFamily="34" charset="0"/>
              </a:rPr>
              <a:t>(Co538) Concurrency – Design &amp; Practice</a:t>
            </a:r>
          </a:p>
        </p:txBody>
      </p:sp>
      <p:sp>
        <p:nvSpPr>
          <p:cNvPr id="958467" name="Text Box 3"/>
          <p:cNvSpPr txBox="1">
            <a:spLocks noChangeArrowheads="1"/>
          </p:cNvSpPr>
          <p:nvPr/>
        </p:nvSpPr>
        <p:spPr bwMode="auto">
          <a:xfrm>
            <a:off x="212725" y="966788"/>
            <a:ext cx="86804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Concurrency is the central paradigm for all computer science: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multicore processors … robotics … bio-modelling … hard real-time control ... emergent behaviour … internet commerce … supercomputing … mobile agents …</a:t>
            </a:r>
            <a:endParaRPr lang="en-GB" i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2133600" y="2714625"/>
            <a:ext cx="6400800" cy="43656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</a:t>
            </a:r>
            <a:r>
              <a:rPr lang="en-US" sz="22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it's time to learn and master it!  </a:t>
            </a: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  </a:t>
            </a:r>
            <a:endParaRPr lang="en-GB" sz="2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8469" name="Text Box 5"/>
          <p:cNvSpPr txBox="1">
            <a:spLocks noChangeArrowheads="1"/>
          </p:cNvSpPr>
          <p:nvPr/>
        </p:nvSpPr>
        <p:spPr bwMode="auto">
          <a:xfrm>
            <a:off x="352425" y="3397250"/>
            <a:ext cx="8540750" cy="43656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</a:t>
            </a:r>
            <a:r>
              <a:rPr lang="en-US" sz="22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it's essential for multicore … skills are rare … job market edge!</a:t>
            </a:r>
            <a:endParaRPr lang="en-GB" sz="2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8470" name="Text Box 6"/>
          <p:cNvSpPr txBox="1">
            <a:spLocks noChangeArrowheads="1"/>
          </p:cNvSpPr>
          <p:nvPr/>
        </p:nvSpPr>
        <p:spPr bwMode="auto">
          <a:xfrm>
            <a:off x="212725" y="3973513"/>
            <a:ext cx="8680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Concurrent software is traditionally hard: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counter-intuitive … the obvious things don’t work … always surprises … only for super-heroes!  </a:t>
            </a:r>
            <a:r>
              <a:rPr lang="en-US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  </a:t>
            </a:r>
            <a:endParaRPr lang="en-GB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8471" name="Text Box 7"/>
          <p:cNvSpPr txBox="1">
            <a:spLocks noChangeArrowheads="1"/>
          </p:cNvSpPr>
          <p:nvPr/>
        </p:nvSpPr>
        <p:spPr bwMode="auto">
          <a:xfrm>
            <a:off x="212725" y="5257800"/>
            <a:ext cx="8680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teaching breaks that tradition: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strategic breakthroughs in concurrency research … the obvious things now work. </a:t>
            </a:r>
            <a:r>
              <a:rPr lang="en-US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  </a:t>
            </a:r>
            <a:endParaRPr lang="en-GB" i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  <p:sp>
        <p:nvSpPr>
          <p:cNvPr id="958472" name="Text Box 8"/>
          <p:cNvSpPr txBox="1">
            <a:spLocks noChangeArrowheads="1"/>
          </p:cNvSpPr>
          <p:nvPr/>
        </p:nvSpPr>
        <p:spPr bwMode="auto">
          <a:xfrm rot="-1997732">
            <a:off x="601663" y="2001838"/>
            <a:ext cx="8188325" cy="2847975"/>
          </a:xfrm>
          <a:prstGeom prst="rect">
            <a:avLst/>
          </a:prstGeom>
          <a:solidFill>
            <a:srgbClr val="CCFF6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en-GB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… you have to *love* programming … lots and lots!</a:t>
            </a:r>
            <a:br>
              <a:rPr lang="en-GB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Remember the pre-term pre-Stage-1 workshop on concurrent programming of Lego robots?</a:t>
            </a:r>
            <a:endParaRPr lang="en-US" sz="36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58473" name="Group 9"/>
          <p:cNvGrpSpPr>
            <a:grpSpLocks/>
          </p:cNvGrpSpPr>
          <p:nvPr/>
        </p:nvGrpSpPr>
        <p:grpSpPr bwMode="auto">
          <a:xfrm>
            <a:off x="5591175" y="4857750"/>
            <a:ext cx="3514725" cy="1703388"/>
            <a:chOff x="3546" y="3006"/>
            <a:chExt cx="2214" cy="1073"/>
          </a:xfrm>
        </p:grpSpPr>
        <p:sp>
          <p:nvSpPr>
            <p:cNvPr id="958474" name="Oval 10"/>
            <p:cNvSpPr>
              <a:spLocks noChangeArrowheads="1"/>
            </p:cNvSpPr>
            <p:nvPr/>
          </p:nvSpPr>
          <p:spPr bwMode="auto">
            <a:xfrm>
              <a:off x="3546" y="3006"/>
              <a:ext cx="2214" cy="10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958475" name="Text Box 11"/>
            <p:cNvSpPr txBox="1">
              <a:spLocks noChangeArrowheads="1"/>
            </p:cNvSpPr>
            <p:nvPr/>
          </p:nvSpPr>
          <p:spPr bwMode="auto">
            <a:xfrm>
              <a:off x="3693" y="3149"/>
              <a:ext cx="1920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GB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occam-</a:t>
              </a:r>
              <a:r>
                <a:rPr lang="en-GB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Symbol" pitchFamily="18" charset="2"/>
                </a:rPr>
                <a:t></a:t>
              </a:r>
              <a:br>
                <a:rPr lang="en-GB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Symbol" pitchFamily="18" charset="2"/>
                </a:rPr>
              </a:br>
              <a:r>
                <a:rPr lang="en-GB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Symbol" pitchFamily="18" charset="2"/>
                </a:rPr>
                <a:t>JCSP</a:t>
              </a:r>
            </a:p>
          </p:txBody>
        </p:sp>
      </p:grpSp>
      <p:grpSp>
        <p:nvGrpSpPr>
          <p:cNvPr id="958476" name="Group 12"/>
          <p:cNvGrpSpPr>
            <a:grpSpLocks/>
          </p:cNvGrpSpPr>
          <p:nvPr/>
        </p:nvGrpSpPr>
        <p:grpSpPr bwMode="auto">
          <a:xfrm>
            <a:off x="2019300" y="6080125"/>
            <a:ext cx="4622800" cy="461963"/>
            <a:chOff x="1272" y="3830"/>
            <a:chExt cx="2912" cy="291"/>
          </a:xfrm>
        </p:grpSpPr>
        <p:sp>
          <p:nvSpPr>
            <p:cNvPr id="958477" name="Line 13"/>
            <p:cNvSpPr>
              <a:spLocks noChangeShapeType="1"/>
            </p:cNvSpPr>
            <p:nvPr/>
          </p:nvSpPr>
          <p:spPr bwMode="auto">
            <a:xfrm flipH="1">
              <a:off x="3378" y="3830"/>
              <a:ext cx="806" cy="161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GB"/>
            </a:p>
          </p:txBody>
        </p:sp>
        <p:sp>
          <p:nvSpPr>
            <p:cNvPr id="958478" name="Text Box 14"/>
            <p:cNvSpPr txBox="1">
              <a:spLocks noChangeArrowheads="1"/>
            </p:cNvSpPr>
            <p:nvPr/>
          </p:nvSpPr>
          <p:spPr bwMode="auto">
            <a:xfrm>
              <a:off x="1272" y="3884"/>
              <a:ext cx="2241" cy="23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GB" sz="1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 </a:t>
              </a:r>
              <a:r>
                <a:rPr lang="en-GB" sz="1800" i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concurrency</a:t>
              </a:r>
              <a:r>
                <a:rPr lang="en-GB" sz="1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library for Java</a:t>
              </a:r>
              <a:endParaRPr lang="en-US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958479" name="Group 15"/>
          <p:cNvGrpSpPr>
            <a:grpSpLocks/>
          </p:cNvGrpSpPr>
          <p:nvPr/>
        </p:nvGrpSpPr>
        <p:grpSpPr bwMode="auto">
          <a:xfrm>
            <a:off x="1566863" y="5602288"/>
            <a:ext cx="4751387" cy="452437"/>
            <a:chOff x="987" y="3529"/>
            <a:chExt cx="2993" cy="285"/>
          </a:xfrm>
        </p:grpSpPr>
        <p:sp>
          <p:nvSpPr>
            <p:cNvPr id="958480" name="Line 16"/>
            <p:cNvSpPr>
              <a:spLocks noChangeShapeType="1"/>
            </p:cNvSpPr>
            <p:nvPr/>
          </p:nvSpPr>
          <p:spPr bwMode="auto">
            <a:xfrm flipH="1">
              <a:off x="3174" y="3529"/>
              <a:ext cx="806" cy="161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GB"/>
            </a:p>
          </p:txBody>
        </p:sp>
        <p:sp>
          <p:nvSpPr>
            <p:cNvPr id="958481" name="Text Box 17"/>
            <p:cNvSpPr txBox="1">
              <a:spLocks noChangeArrowheads="1"/>
            </p:cNvSpPr>
            <p:nvPr/>
          </p:nvSpPr>
          <p:spPr bwMode="auto">
            <a:xfrm>
              <a:off x="987" y="3577"/>
              <a:ext cx="2241" cy="23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GB" sz="1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 language for </a:t>
              </a:r>
              <a:r>
                <a:rPr lang="en-GB" sz="1800" i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concurrency</a:t>
              </a:r>
              <a:endParaRPr lang="en-US" sz="18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711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5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5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8" grpId="0" animBg="1"/>
      <p:bldP spid="958469" grpId="0" animBg="1"/>
      <p:bldP spid="958470" grpId="0"/>
      <p:bldP spid="958471" grpId="0"/>
      <p:bldP spid="95847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D519-773C-4008-8AD4-3CEB2A2C572C}" type="datetime5">
              <a:rPr lang="en-US"/>
              <a:pPr/>
              <a:t>18-Mar-11</a:t>
            </a:fld>
            <a:endParaRPr lang="en-US" sz="140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P.H.Welch</a:t>
            </a:r>
            <a:endParaRPr lang="en-US" sz="1400"/>
          </a:p>
        </p:txBody>
      </p:sp>
      <p:sp>
        <p:nvSpPr>
          <p:cNvPr id="954370" name="Rectangle 2"/>
          <p:cNvSpPr>
            <a:spLocks noChangeArrowheads="1"/>
          </p:cNvSpPr>
          <p:nvPr/>
        </p:nvSpPr>
        <p:spPr bwMode="auto">
          <a:xfrm>
            <a:off x="223838" y="92075"/>
            <a:ext cx="8680450" cy="874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4000" b="1" i="1">
                <a:solidFill>
                  <a:srgbClr val="0000FF"/>
                </a:solidFill>
                <a:latin typeface="Arial Narrow" pitchFamily="34" charset="0"/>
              </a:rPr>
              <a:t>(Co538) Concurrency Fair</a:t>
            </a:r>
          </a:p>
        </p:txBody>
      </p:sp>
      <p:sp>
        <p:nvSpPr>
          <p:cNvPr id="954371" name="Text Box 3"/>
          <p:cNvSpPr txBox="1">
            <a:spLocks noChangeArrowheads="1"/>
          </p:cNvSpPr>
          <p:nvPr/>
        </p:nvSpPr>
        <p:spPr bwMode="auto">
          <a:xfrm>
            <a:off x="452438" y="1004888"/>
            <a:ext cx="8237537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Drop-In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1-3pm, Wednesday, 23</a:t>
            </a:r>
            <a:r>
              <a:rPr lang="en-US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March, 2011 : S115B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4372" name="Text Box 4"/>
          <p:cNvSpPr txBox="1">
            <a:spLocks noChangeArrowheads="1"/>
          </p:cNvSpPr>
          <p:nvPr/>
        </p:nvSpPr>
        <p:spPr bwMode="auto">
          <a:xfrm>
            <a:off x="212725" y="1706563"/>
            <a:ext cx="8720138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showcase (for potential Co538 students) for what’s in the module and its engagement with our research …</a:t>
            </a:r>
            <a:endParaRPr lang="en-GB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4373" name="Text Box 5"/>
          <p:cNvSpPr txBox="1">
            <a:spLocks noChangeArrowheads="1"/>
          </p:cNvSpPr>
          <p:nvPr/>
        </p:nvSpPr>
        <p:spPr bwMode="auto">
          <a:xfrm>
            <a:off x="212725" y="2760663"/>
            <a:ext cx="8720138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Concurrency research staff (faculty, research students, research associates) will be present to explain …</a:t>
            </a:r>
            <a:endParaRPr lang="en-GB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4374" name="Text Box 6"/>
          <p:cNvSpPr txBox="1">
            <a:spLocks noChangeArrowheads="1"/>
          </p:cNvSpPr>
          <p:nvPr/>
        </p:nvSpPr>
        <p:spPr bwMode="auto">
          <a:xfrm>
            <a:off x="212725" y="3814763"/>
            <a:ext cx="8720138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Live demos</a:t>
            </a:r>
            <a:r>
              <a:rPr lang="en-US" sz="14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14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videos of student work and research projects (emergent systems, bio-modelling, robotics, etc.) …</a:t>
            </a:r>
            <a:endParaRPr lang="en-GB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4375" name="Text Box 7"/>
          <p:cNvSpPr txBox="1">
            <a:spLocks noChangeArrowheads="1"/>
          </p:cNvSpPr>
          <p:nvPr/>
        </p:nvSpPr>
        <p:spPr bwMode="auto">
          <a:xfrm>
            <a:off x="212725" y="4868863"/>
            <a:ext cx="8720138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Posters, example course material, stuff to take away, …</a:t>
            </a:r>
            <a:endParaRPr lang="en-GB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4376" name="Text Box 8"/>
          <p:cNvSpPr txBox="1">
            <a:spLocks noChangeArrowheads="1"/>
          </p:cNvSpPr>
          <p:nvPr/>
        </p:nvSpPr>
        <p:spPr bwMode="auto">
          <a:xfrm>
            <a:off x="212725" y="5557838"/>
            <a:ext cx="8720138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Mini-presentations (15-20 mins) … repeated on demand … the first one at 1:30 pm … </a:t>
            </a:r>
            <a:r>
              <a:rPr lang="en-US" b="1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lots of info on Co538 (Moodle)</a:t>
            </a:r>
            <a:r>
              <a:rPr lang="en-US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GB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986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Autumn Term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CO529	HCI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CO534	IT Consultancy Methods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CO538	Concurrency Design and Practice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CO633	Computer Networks and Communications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CO634 	Computer Security and Cryptography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CO636 	Cognitive Neural Networks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CO637	Natural Computation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CB612 	New Enterprise Start-Up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EL561 	Image Analysis &amp; Applications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Spring Term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788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CO528 	Introduction to Intelligent 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CO536	Advanced Programming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CO639	E-commerce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CO641	Computer Graphics and Animation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CO643	Computing Law &amp; Professional Responsibility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CO646	Computing in the Classroom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CO648	Systems &amp; Services, Design &amp;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CO831	Mobile and Ubiquitous Computing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CO832	Data Mining &amp; Knowledge Discovery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PL583	Philosophy of Cog Sci &amp; Artificial Intelligence</a:t>
            </a: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Either Term</a:t>
            </a:r>
            <a:endParaRPr lang="en-GB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725488"/>
          </a:xfrm>
        </p:spPr>
        <p:txBody>
          <a:bodyPr/>
          <a:lstStyle/>
          <a:p>
            <a:r>
              <a:rPr lang="en-US" sz="2400" smtClean="0"/>
              <a:t>CO645 	IT Consultancy Practice 2</a:t>
            </a:r>
            <a:endParaRPr lang="en-GB" sz="240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27088" y="33575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Spanning both Terms</a:t>
            </a:r>
            <a:endParaRPr lang="en-GB" sz="4400">
              <a:solidFill>
                <a:schemeClr val="tx2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27088" y="4729163"/>
            <a:ext cx="7772400" cy="107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EL667 	Embedded Computer </a:t>
            </a:r>
            <a:r>
              <a:rPr lang="en-US" sz="2400" dirty="0" smtClean="0"/>
              <a:t>Systems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CO600 / CO620 / CO650	Project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CO643</a:t>
            </a:r>
            <a:br>
              <a:rPr lang="en-US" sz="4000" smtClean="0"/>
            </a:br>
            <a:r>
              <a:rPr lang="en-US" sz="4000" smtClean="0"/>
              <a:t>Computing Law and Professional Responsibility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7092950" y="549275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/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29907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ctures model 3.0">
  <a:themeElements>
    <a:clrScheme name="Lectures model 3.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ctures model 3.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ctures model 3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s model 3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s model 3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s model 3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s model 3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s model 3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s model 3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s model 3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s model 3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s model 3.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s model 3.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s model 3.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1147</Words>
  <Application>Microsoft Office PowerPoint</Application>
  <PresentationFormat>On-screen Show (4:3)</PresentationFormat>
  <Paragraphs>291</Paragraphs>
  <Slides>54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Blank Presentation</vt:lpstr>
      <vt:lpstr>Lectures model 3.0</vt:lpstr>
      <vt:lpstr>Slide</vt:lpstr>
      <vt:lpstr>Presentation</vt:lpstr>
      <vt:lpstr>Options for Stage 3</vt:lpstr>
      <vt:lpstr>Overview</vt:lpstr>
      <vt:lpstr>General Points </vt:lpstr>
      <vt:lpstr>Handbook amendment For students on CS(Consultancy) </vt:lpstr>
      <vt:lpstr>Options …</vt:lpstr>
      <vt:lpstr>Autumn Term</vt:lpstr>
      <vt:lpstr>Spring Term</vt:lpstr>
      <vt:lpstr>Either Term</vt:lpstr>
      <vt:lpstr>CO643 Computing Law and Professional Responsibility</vt:lpstr>
      <vt:lpstr>PowerPoint Presentation</vt:lpstr>
      <vt:lpstr>Topics in CO643 include</vt:lpstr>
      <vt:lpstr>What CO643 students do</vt:lpstr>
      <vt:lpstr>CO639 E-Commerce</vt:lpstr>
      <vt:lpstr>CO639 – E-Commerce</vt:lpstr>
      <vt:lpstr>CO529 Human-Computer Interaction</vt:lpstr>
      <vt:lpstr>CO529: Human-Computer Interaction</vt:lpstr>
      <vt:lpstr>CO633 Computer Networks &amp; Communications</vt:lpstr>
      <vt:lpstr>CO636 Cognitive Neural Networks</vt:lpstr>
      <vt:lpstr>How the brain computes</vt:lpstr>
      <vt:lpstr>Learning</vt:lpstr>
      <vt:lpstr>PowerPoint Presentation</vt:lpstr>
      <vt:lpstr>PowerPoint Presentation</vt:lpstr>
      <vt:lpstr>PowerPoint Presentation</vt:lpstr>
      <vt:lpstr>CB612 New Enterprise Start-Up</vt:lpstr>
      <vt:lpstr>CB612: New Enterprise  start-up</vt:lpstr>
      <vt:lpstr>EL561  Image Analysis &amp; Applications</vt:lpstr>
      <vt:lpstr>EL561  Image Analysis &amp; Applications</vt:lpstr>
      <vt:lpstr>CO528 Introduction To Intelligent Systems</vt:lpstr>
      <vt:lpstr>CO528: Intro to Intelligent Systems</vt:lpstr>
      <vt:lpstr>CO536 Advanced Programming Techniques</vt:lpstr>
      <vt:lpstr>PowerPoint Presentation</vt:lpstr>
      <vt:lpstr>CO641 Computer Graphics and Animation</vt:lpstr>
      <vt:lpstr>PowerPoint Presentation</vt:lpstr>
      <vt:lpstr>PowerPoint Presentation</vt:lpstr>
      <vt:lpstr>CO646  Computing in the Classroom</vt:lpstr>
      <vt:lpstr>PowerPoint Presentation</vt:lpstr>
      <vt:lpstr>CO648 Systems and Services, Design and Management</vt:lpstr>
      <vt:lpstr>PowerPoint Presentation</vt:lpstr>
      <vt:lpstr>PowerPoint Presentation</vt:lpstr>
      <vt:lpstr>CO831 Mobile and Ubiquitous Computing</vt:lpstr>
      <vt:lpstr>PowerPoint Presentation</vt:lpstr>
      <vt:lpstr>PowerPoint Presentation</vt:lpstr>
      <vt:lpstr>CO832 Data Mining &amp; Knowledge Discovery</vt:lpstr>
      <vt:lpstr>CO832 - Data Mining and Knowledge Discovery</vt:lpstr>
      <vt:lpstr>CO634 Computer Security &amp; Cryptography</vt:lpstr>
      <vt:lpstr>PowerPoint Presentation</vt:lpstr>
      <vt:lpstr>CO634 Computer Security and Cryptography</vt:lpstr>
      <vt:lpstr>PL583 Philosophy of Cognitive Science &amp; Artificial Intelligence</vt:lpstr>
      <vt:lpstr>PL583 Philosophy of Cog Sci &amp; AI</vt:lpstr>
      <vt:lpstr>EL667 Embedded Computer Systems</vt:lpstr>
      <vt:lpstr>EL667 – Embedded Computer Systems (CS &amp; CSE)</vt:lpstr>
      <vt:lpstr>CO538 Concurrency:  Design &amp; Practice</vt:lpstr>
      <vt:lpstr>PowerPoint Presentation</vt:lpstr>
      <vt:lpstr>PowerPoint Presentation</vt:lpstr>
    </vt:vector>
  </TitlesOfParts>
  <Company>University of Kent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for Stage II</dc:title>
  <dc:creator>Colin Johnson</dc:creator>
  <cp:lastModifiedBy>jec</cp:lastModifiedBy>
  <cp:revision>53</cp:revision>
  <cp:lastPrinted>2011-03-14T16:17:57Z</cp:lastPrinted>
  <dcterms:created xsi:type="dcterms:W3CDTF">2009-03-08T21:41:08Z</dcterms:created>
  <dcterms:modified xsi:type="dcterms:W3CDTF">2011-03-18T10:15:41Z</dcterms:modified>
</cp:coreProperties>
</file>