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327" r:id="rId3"/>
    <p:sldId id="332" r:id="rId4"/>
    <p:sldId id="353" r:id="rId5"/>
    <p:sldId id="328" r:id="rId6"/>
    <p:sldId id="329" r:id="rId7"/>
    <p:sldId id="333" r:id="rId8"/>
    <p:sldId id="330" r:id="rId9"/>
    <p:sldId id="363" r:id="rId10"/>
    <p:sldId id="336" r:id="rId11"/>
    <p:sldId id="337" r:id="rId12"/>
    <p:sldId id="338" r:id="rId13"/>
    <p:sldId id="340" r:id="rId14"/>
    <p:sldId id="355" r:id="rId15"/>
    <p:sldId id="341" r:id="rId16"/>
    <p:sldId id="342" r:id="rId17"/>
    <p:sldId id="343" r:id="rId18"/>
    <p:sldId id="344" r:id="rId19"/>
    <p:sldId id="345" r:id="rId20"/>
    <p:sldId id="346" r:id="rId21"/>
    <p:sldId id="356" r:id="rId22"/>
    <p:sldId id="362" r:id="rId23"/>
    <p:sldId id="360" r:id="rId24"/>
    <p:sldId id="361" r:id="rId25"/>
    <p:sldId id="347" r:id="rId26"/>
    <p:sldId id="322" r:id="rId27"/>
    <p:sldId id="358" r:id="rId28"/>
    <p:sldId id="348" r:id="rId29"/>
    <p:sldId id="349" r:id="rId30"/>
    <p:sldId id="350" r:id="rId31"/>
    <p:sldId id="351"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0AD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9027" autoAdjust="0"/>
  </p:normalViewPr>
  <p:slideViewPr>
    <p:cSldViewPr>
      <p:cViewPr varScale="1">
        <p:scale>
          <a:sx n="77" d="100"/>
          <a:sy n="77" d="100"/>
        </p:scale>
        <p:origin x="-7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44" y="-72"/>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iegog\Documents\testPeak.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iegog\Documents\testPea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iegog\Documents\testPeak.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iegog\Documents\testPeak.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iegog\Documents\testPea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sz="1800" b="1" i="0" baseline="0" dirty="0" smtClean="0"/>
              <a:t>Ideal consumption</a:t>
            </a:r>
            <a:endParaRPr lang="en-US" sz="1800" b="1" i="0" baseline="0" dirty="0"/>
          </a:p>
        </c:rich>
      </c:tx>
      <c:layout/>
    </c:title>
    <c:plotArea>
      <c:layout/>
      <c:lineChart>
        <c:grouping val="standard"/>
        <c:ser>
          <c:idx val="0"/>
          <c:order val="0"/>
          <c:tx>
            <c:strRef>
              <c:f>'ej intro'!$B$1</c:f>
              <c:strCache>
                <c:ptCount val="1"/>
                <c:pt idx="0">
                  <c:v>Heap</c:v>
                </c:pt>
              </c:strCache>
            </c:strRef>
          </c:tx>
          <c:spPr>
            <a:ln w="28575">
              <a:solidFill>
                <a:schemeClr val="tx2"/>
              </a:solidFill>
            </a:ln>
          </c:spPr>
          <c:marker>
            <c:symbol val="none"/>
          </c:marker>
          <c:cat>
            <c:strRef>
              <c:f>'ej intro'!$A$63:$A$122</c:f>
              <c:strCache>
                <c:ptCount val="60"/>
                <c:pt idx="0">
                  <c:v>Alloc C</c:v>
                </c:pt>
                <c:pt idx="1">
                  <c:v>Alloc B</c:v>
                </c:pt>
                <c:pt idx="2">
                  <c:v>Alloc C</c:v>
                </c:pt>
                <c:pt idx="3">
                  <c:v>Alloc B</c:v>
                </c:pt>
                <c:pt idx="4">
                  <c:v>Alloc C</c:v>
                </c:pt>
                <c:pt idx="5">
                  <c:v>Alloc B</c:v>
                </c:pt>
                <c:pt idx="6">
                  <c:v>Alloc C</c:v>
                </c:pt>
                <c:pt idx="7">
                  <c:v>ret m2</c:v>
                </c:pt>
                <c:pt idx="8">
                  <c:v>Alloc A</c:v>
                </c:pt>
                <c:pt idx="9">
                  <c:v>call m2</c:v>
                </c:pt>
                <c:pt idx="10">
                  <c:v>Alloc B[n]</c:v>
                </c:pt>
                <c:pt idx="11">
                  <c:v>Alloc B</c:v>
                </c:pt>
                <c:pt idx="12">
                  <c:v>Alloc C</c:v>
                </c:pt>
                <c:pt idx="13">
                  <c:v>Alloc B</c:v>
                </c:pt>
                <c:pt idx="14">
                  <c:v>Alloc C</c:v>
                </c:pt>
                <c:pt idx="15">
                  <c:v>Alloc B</c:v>
                </c:pt>
                <c:pt idx="16">
                  <c:v>Alloc C</c:v>
                </c:pt>
                <c:pt idx="17">
                  <c:v>Alloc B</c:v>
                </c:pt>
                <c:pt idx="18">
                  <c:v>Alloc C</c:v>
                </c:pt>
                <c:pt idx="19">
                  <c:v>Alloc B</c:v>
                </c:pt>
                <c:pt idx="20">
                  <c:v>Alloc C</c:v>
                </c:pt>
                <c:pt idx="21">
                  <c:v>Alloc B</c:v>
                </c:pt>
                <c:pt idx="22">
                  <c:v>Alloc C</c:v>
                </c:pt>
                <c:pt idx="23">
                  <c:v>Alloc B</c:v>
                </c:pt>
                <c:pt idx="24">
                  <c:v>Alloc C</c:v>
                </c:pt>
                <c:pt idx="25">
                  <c:v>ret m2</c:v>
                </c:pt>
                <c:pt idx="26">
                  <c:v>ret m1</c:v>
                </c:pt>
                <c:pt idx="27">
                  <c:v>call m2</c:v>
                </c:pt>
                <c:pt idx="28">
                  <c:v>Alloc B[n]</c:v>
                </c:pt>
                <c:pt idx="29">
                  <c:v>Alloc B</c:v>
                </c:pt>
                <c:pt idx="30">
                  <c:v>Alloc C</c:v>
                </c:pt>
                <c:pt idx="31">
                  <c:v>Alloc B</c:v>
                </c:pt>
                <c:pt idx="32">
                  <c:v>Alloc C</c:v>
                </c:pt>
                <c:pt idx="33">
                  <c:v>Alloc B</c:v>
                </c:pt>
                <c:pt idx="34">
                  <c:v>Alloc C</c:v>
                </c:pt>
                <c:pt idx="35">
                  <c:v>Alloc B</c:v>
                </c:pt>
                <c:pt idx="36">
                  <c:v>Alloc C</c:v>
                </c:pt>
                <c:pt idx="37">
                  <c:v>Alloc B</c:v>
                </c:pt>
                <c:pt idx="38">
                  <c:v>Alloc C</c:v>
                </c:pt>
                <c:pt idx="39">
                  <c:v>Alloc B</c:v>
                </c:pt>
                <c:pt idx="40">
                  <c:v>Alloc C</c:v>
                </c:pt>
                <c:pt idx="41">
                  <c:v>Alloc B</c:v>
                </c:pt>
                <c:pt idx="42">
                  <c:v>Alloc C</c:v>
                </c:pt>
                <c:pt idx="43">
                  <c:v>Alloc B</c:v>
                </c:pt>
                <c:pt idx="44">
                  <c:v>Alloc C</c:v>
                </c:pt>
                <c:pt idx="45">
                  <c:v>Alloc B</c:v>
                </c:pt>
                <c:pt idx="46">
                  <c:v>Alloc C</c:v>
                </c:pt>
                <c:pt idx="47">
                  <c:v>Alloc B</c:v>
                </c:pt>
                <c:pt idx="48">
                  <c:v>Alloc C</c:v>
                </c:pt>
                <c:pt idx="49">
                  <c:v>Alloc B</c:v>
                </c:pt>
                <c:pt idx="50">
                  <c:v>Alloc C</c:v>
                </c:pt>
                <c:pt idx="51">
                  <c:v>Alloc B</c:v>
                </c:pt>
                <c:pt idx="52">
                  <c:v>Alloc C</c:v>
                </c:pt>
                <c:pt idx="53">
                  <c:v>Alloc B</c:v>
                </c:pt>
                <c:pt idx="54">
                  <c:v>Alloc C</c:v>
                </c:pt>
                <c:pt idx="55">
                  <c:v>Alloc B</c:v>
                </c:pt>
                <c:pt idx="56">
                  <c:v>Alloc C</c:v>
                </c:pt>
                <c:pt idx="57">
                  <c:v>ret m2</c:v>
                </c:pt>
                <c:pt idx="58">
                  <c:v>ret m0</c:v>
                </c:pt>
                <c:pt idx="59">
                  <c:v>end</c:v>
                </c:pt>
              </c:strCache>
            </c:strRef>
          </c:cat>
          <c:val>
            <c:numRef>
              <c:f>'ej intro'!$B$63:$B$122</c:f>
              <c:numCache>
                <c:formatCode>General</c:formatCode>
                <c:ptCount val="60"/>
                <c:pt idx="0">
                  <c:v>48</c:v>
                </c:pt>
                <c:pt idx="1">
                  <c:v>49</c:v>
                </c:pt>
                <c:pt idx="2">
                  <c:v>50</c:v>
                </c:pt>
                <c:pt idx="3">
                  <c:v>51</c:v>
                </c:pt>
                <c:pt idx="4">
                  <c:v>52</c:v>
                </c:pt>
                <c:pt idx="5">
                  <c:v>53</c:v>
                </c:pt>
                <c:pt idx="6">
                  <c:v>54</c:v>
                </c:pt>
                <c:pt idx="7">
                  <c:v>54</c:v>
                </c:pt>
                <c:pt idx="8">
                  <c:v>49</c:v>
                </c:pt>
                <c:pt idx="9">
                  <c:v>49</c:v>
                </c:pt>
                <c:pt idx="10">
                  <c:v>56</c:v>
                </c:pt>
                <c:pt idx="11">
                  <c:v>57</c:v>
                </c:pt>
                <c:pt idx="12">
                  <c:v>58</c:v>
                </c:pt>
                <c:pt idx="13">
                  <c:v>59</c:v>
                </c:pt>
                <c:pt idx="14">
                  <c:v>60</c:v>
                </c:pt>
                <c:pt idx="15">
                  <c:v>61</c:v>
                </c:pt>
                <c:pt idx="16">
                  <c:v>62</c:v>
                </c:pt>
                <c:pt idx="17">
                  <c:v>63</c:v>
                </c:pt>
                <c:pt idx="18">
                  <c:v>64</c:v>
                </c:pt>
                <c:pt idx="19">
                  <c:v>65</c:v>
                </c:pt>
                <c:pt idx="20">
                  <c:v>66</c:v>
                </c:pt>
                <c:pt idx="21">
                  <c:v>67</c:v>
                </c:pt>
                <c:pt idx="22">
                  <c:v>68</c:v>
                </c:pt>
                <c:pt idx="23">
                  <c:v>69</c:v>
                </c:pt>
                <c:pt idx="24">
                  <c:v>70</c:v>
                </c:pt>
                <c:pt idx="25">
                  <c:v>70</c:v>
                </c:pt>
                <c:pt idx="26">
                  <c:v>63</c:v>
                </c:pt>
                <c:pt idx="27">
                  <c:v>0</c:v>
                </c:pt>
                <c:pt idx="28">
                  <c:v>14</c:v>
                </c:pt>
                <c:pt idx="29">
                  <c:v>15</c:v>
                </c:pt>
                <c:pt idx="30">
                  <c:v>16</c:v>
                </c:pt>
                <c:pt idx="31">
                  <c:v>17</c:v>
                </c:pt>
                <c:pt idx="32">
                  <c:v>18</c:v>
                </c:pt>
                <c:pt idx="33">
                  <c:v>19</c:v>
                </c:pt>
                <c:pt idx="34">
                  <c:v>20</c:v>
                </c:pt>
                <c:pt idx="35">
                  <c:v>21</c:v>
                </c:pt>
                <c:pt idx="36">
                  <c:v>22</c:v>
                </c:pt>
                <c:pt idx="37">
                  <c:v>23</c:v>
                </c:pt>
                <c:pt idx="38">
                  <c:v>24</c:v>
                </c:pt>
                <c:pt idx="39">
                  <c:v>25</c:v>
                </c:pt>
                <c:pt idx="40">
                  <c:v>26</c:v>
                </c:pt>
                <c:pt idx="41">
                  <c:v>27</c:v>
                </c:pt>
                <c:pt idx="42">
                  <c:v>28</c:v>
                </c:pt>
                <c:pt idx="43">
                  <c:v>29</c:v>
                </c:pt>
                <c:pt idx="44">
                  <c:v>30</c:v>
                </c:pt>
                <c:pt idx="45">
                  <c:v>31</c:v>
                </c:pt>
                <c:pt idx="46">
                  <c:v>32</c:v>
                </c:pt>
                <c:pt idx="47">
                  <c:v>33</c:v>
                </c:pt>
                <c:pt idx="48">
                  <c:v>34</c:v>
                </c:pt>
                <c:pt idx="49">
                  <c:v>35</c:v>
                </c:pt>
                <c:pt idx="50">
                  <c:v>36</c:v>
                </c:pt>
                <c:pt idx="51">
                  <c:v>37</c:v>
                </c:pt>
                <c:pt idx="52">
                  <c:v>38</c:v>
                </c:pt>
                <c:pt idx="53">
                  <c:v>39</c:v>
                </c:pt>
                <c:pt idx="54">
                  <c:v>40</c:v>
                </c:pt>
                <c:pt idx="55">
                  <c:v>41</c:v>
                </c:pt>
                <c:pt idx="56">
                  <c:v>42</c:v>
                </c:pt>
                <c:pt idx="57">
                  <c:v>42</c:v>
                </c:pt>
                <c:pt idx="58">
                  <c:v>28</c:v>
                </c:pt>
                <c:pt idx="59">
                  <c:v>7</c:v>
                </c:pt>
              </c:numCache>
            </c:numRef>
          </c:val>
        </c:ser>
        <c:marker val="1"/>
        <c:axId val="71384448"/>
        <c:axId val="71410816"/>
      </c:lineChart>
      <c:catAx>
        <c:axId val="71384448"/>
        <c:scaling>
          <c:orientation val="minMax"/>
        </c:scaling>
        <c:delete val="1"/>
        <c:axPos val="b"/>
        <c:tickLblPos val="nextTo"/>
        <c:crossAx val="71410816"/>
        <c:crosses val="autoZero"/>
        <c:auto val="1"/>
        <c:lblAlgn val="ctr"/>
        <c:lblOffset val="100"/>
      </c:catAx>
      <c:valAx>
        <c:axId val="71410816"/>
        <c:scaling>
          <c:orientation val="minMax"/>
        </c:scaling>
        <c:axPos val="l"/>
        <c:majorGridlines/>
        <c:numFmt formatCode="General" sourceLinked="1"/>
        <c:tickLblPos val="nextTo"/>
        <c:txPr>
          <a:bodyPr/>
          <a:lstStyle/>
          <a:p>
            <a:pPr>
              <a:defRPr lang="en-US"/>
            </a:pPr>
            <a:endParaRPr lang="en-US"/>
          </a:p>
        </c:txPr>
        <c:crossAx val="71384448"/>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dirty="0" smtClean="0"/>
              <a:t>“Ideal” consumption</a:t>
            </a:r>
            <a:endParaRPr lang="en-US" dirty="0"/>
          </a:p>
        </c:rich>
      </c:tx>
      <c:layout/>
    </c:title>
    <c:plotArea>
      <c:layout/>
      <c:lineChart>
        <c:grouping val="standard"/>
        <c:ser>
          <c:idx val="0"/>
          <c:order val="0"/>
          <c:tx>
            <c:strRef>
              <c:f>Sheet2!$B$1</c:f>
              <c:strCache>
                <c:ptCount val="1"/>
                <c:pt idx="0">
                  <c:v>Heap</c:v>
                </c:pt>
              </c:strCache>
            </c:strRef>
          </c:tx>
          <c:spPr>
            <a:ln w="28575">
              <a:solidFill>
                <a:schemeClr val="tx2"/>
              </a:solidFill>
            </a:ln>
          </c:spPr>
          <c:marker>
            <c:symbol val="none"/>
          </c:marker>
          <c:cat>
            <c:strRef>
              <c:f>Sheet2!$A$2:$A$32</c:f>
              <c:strCache>
                <c:ptCount val="31"/>
                <c:pt idx="0">
                  <c:v>Init</c:v>
                </c:pt>
                <c:pt idx="1">
                  <c:v>start m0</c:v>
                </c:pt>
                <c:pt idx="2">
                  <c:v>call m1</c:v>
                </c:pt>
                <c:pt idx="3">
                  <c:v>Alloc A</c:v>
                </c:pt>
                <c:pt idx="4">
                  <c:v>call m2</c:v>
                </c:pt>
                <c:pt idx="5">
                  <c:v>Alloc B[n]</c:v>
                </c:pt>
                <c:pt idx="6">
                  <c:v>Alloc B</c:v>
                </c:pt>
                <c:pt idx="7">
                  <c:v>Alloc C</c:v>
                </c:pt>
                <c:pt idx="8">
                  <c:v>ret m2</c:v>
                </c:pt>
                <c:pt idx="9">
                  <c:v>Alloc A</c:v>
                </c:pt>
                <c:pt idx="10">
                  <c:v>call m2</c:v>
                </c:pt>
                <c:pt idx="11">
                  <c:v>Alloc B[n]</c:v>
                </c:pt>
                <c:pt idx="12">
                  <c:v>Alloc B</c:v>
                </c:pt>
                <c:pt idx="13">
                  <c:v>Alloc C</c:v>
                </c:pt>
                <c:pt idx="14">
                  <c:v>Alloc B</c:v>
                </c:pt>
                <c:pt idx="15">
                  <c:v>Alloc C</c:v>
                </c:pt>
                <c:pt idx="16">
                  <c:v>ret m2</c:v>
                </c:pt>
                <c:pt idx="17">
                  <c:v>ret m1</c:v>
                </c:pt>
                <c:pt idx="18">
                  <c:v>call m2</c:v>
                </c:pt>
                <c:pt idx="19">
                  <c:v>Alloc B[n]</c:v>
                </c:pt>
                <c:pt idx="20">
                  <c:v>Alloc B</c:v>
                </c:pt>
                <c:pt idx="21">
                  <c:v>Alloc C</c:v>
                </c:pt>
                <c:pt idx="22">
                  <c:v>Alloc B</c:v>
                </c:pt>
                <c:pt idx="23">
                  <c:v>Alloc C</c:v>
                </c:pt>
                <c:pt idx="24">
                  <c:v>Alloc B</c:v>
                </c:pt>
                <c:pt idx="25">
                  <c:v>Alloc C</c:v>
                </c:pt>
                <c:pt idx="26">
                  <c:v>Alloc B</c:v>
                </c:pt>
                <c:pt idx="27">
                  <c:v>Alloc C</c:v>
                </c:pt>
                <c:pt idx="28">
                  <c:v>ret m2</c:v>
                </c:pt>
                <c:pt idx="29">
                  <c:v>ret m0</c:v>
                </c:pt>
                <c:pt idx="30">
                  <c:v>end</c:v>
                </c:pt>
              </c:strCache>
            </c:strRef>
          </c:cat>
          <c:val>
            <c:numRef>
              <c:f>Sheet2!$B$2:$B$32</c:f>
              <c:numCache>
                <c:formatCode>General</c:formatCode>
                <c:ptCount val="31"/>
                <c:pt idx="0">
                  <c:v>0</c:v>
                </c:pt>
                <c:pt idx="1">
                  <c:v>0</c:v>
                </c:pt>
                <c:pt idx="2">
                  <c:v>0</c:v>
                </c:pt>
                <c:pt idx="3">
                  <c:v>1</c:v>
                </c:pt>
                <c:pt idx="4">
                  <c:v>1</c:v>
                </c:pt>
                <c:pt idx="5">
                  <c:v>2</c:v>
                </c:pt>
                <c:pt idx="6">
                  <c:v>3</c:v>
                </c:pt>
                <c:pt idx="7">
                  <c:v>4</c:v>
                </c:pt>
                <c:pt idx="8">
                  <c:v>4</c:v>
                </c:pt>
                <c:pt idx="9">
                  <c:v>4</c:v>
                </c:pt>
                <c:pt idx="10">
                  <c:v>4</c:v>
                </c:pt>
                <c:pt idx="11">
                  <c:v>6</c:v>
                </c:pt>
                <c:pt idx="12">
                  <c:v>7</c:v>
                </c:pt>
                <c:pt idx="13">
                  <c:v>8</c:v>
                </c:pt>
                <c:pt idx="14">
                  <c:v>9</c:v>
                </c:pt>
                <c:pt idx="15">
                  <c:v>10</c:v>
                </c:pt>
                <c:pt idx="16">
                  <c:v>10</c:v>
                </c:pt>
                <c:pt idx="17">
                  <c:v>8</c:v>
                </c:pt>
                <c:pt idx="18">
                  <c:v>0</c:v>
                </c:pt>
                <c:pt idx="19">
                  <c:v>4</c:v>
                </c:pt>
                <c:pt idx="20">
                  <c:v>5</c:v>
                </c:pt>
                <c:pt idx="21">
                  <c:v>6</c:v>
                </c:pt>
                <c:pt idx="22">
                  <c:v>7</c:v>
                </c:pt>
                <c:pt idx="23">
                  <c:v>8</c:v>
                </c:pt>
                <c:pt idx="24">
                  <c:v>9</c:v>
                </c:pt>
                <c:pt idx="25">
                  <c:v>10</c:v>
                </c:pt>
                <c:pt idx="26">
                  <c:v>11</c:v>
                </c:pt>
                <c:pt idx="27">
                  <c:v>12</c:v>
                </c:pt>
                <c:pt idx="28">
                  <c:v>12</c:v>
                </c:pt>
                <c:pt idx="29">
                  <c:v>8</c:v>
                </c:pt>
                <c:pt idx="30">
                  <c:v>2</c:v>
                </c:pt>
              </c:numCache>
            </c:numRef>
          </c:val>
        </c:ser>
        <c:marker val="1"/>
        <c:axId val="71422720"/>
        <c:axId val="71424256"/>
      </c:lineChart>
      <c:catAx>
        <c:axId val="71422720"/>
        <c:scaling>
          <c:orientation val="minMax"/>
        </c:scaling>
        <c:delete val="1"/>
        <c:axPos val="b"/>
        <c:numFmt formatCode="General" sourceLinked="1"/>
        <c:tickLblPos val="nextTo"/>
        <c:crossAx val="71424256"/>
        <c:crosses val="autoZero"/>
        <c:auto val="1"/>
        <c:lblAlgn val="ctr"/>
        <c:lblOffset val="100"/>
      </c:catAx>
      <c:valAx>
        <c:axId val="71424256"/>
        <c:scaling>
          <c:orientation val="minMax"/>
        </c:scaling>
        <c:axPos val="l"/>
        <c:majorGridlines/>
        <c:numFmt formatCode="General" sourceLinked="1"/>
        <c:tickLblPos val="nextTo"/>
        <c:txPr>
          <a:bodyPr/>
          <a:lstStyle/>
          <a:p>
            <a:pPr>
              <a:defRPr lang="en-US"/>
            </a:pPr>
            <a:endParaRPr lang="en-US"/>
          </a:p>
        </c:txPr>
        <c:crossAx val="7142272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sz="1800" b="1" i="0" baseline="0" dirty="0" smtClean="0"/>
              <a:t>Ideal consumption</a:t>
            </a:r>
            <a:endParaRPr lang="en-US" sz="1800" b="1" i="0" baseline="0" dirty="0"/>
          </a:p>
        </c:rich>
      </c:tx>
      <c:layout/>
    </c:title>
    <c:plotArea>
      <c:layout/>
      <c:lineChart>
        <c:grouping val="standard"/>
        <c:ser>
          <c:idx val="0"/>
          <c:order val="0"/>
          <c:tx>
            <c:strRef>
              <c:f>'ej intro'!$B$1</c:f>
              <c:strCache>
                <c:ptCount val="1"/>
                <c:pt idx="0">
                  <c:v>Heap</c:v>
                </c:pt>
              </c:strCache>
            </c:strRef>
          </c:tx>
          <c:spPr>
            <a:ln w="28575">
              <a:solidFill>
                <a:schemeClr val="tx2"/>
              </a:solidFill>
            </a:ln>
          </c:spPr>
          <c:marker>
            <c:symbol val="none"/>
          </c:marker>
          <c:cat>
            <c:strRef>
              <c:f>'ej intro'!$A$63:$A$122</c:f>
              <c:strCache>
                <c:ptCount val="60"/>
                <c:pt idx="0">
                  <c:v>Alloc C</c:v>
                </c:pt>
                <c:pt idx="1">
                  <c:v>Alloc B</c:v>
                </c:pt>
                <c:pt idx="2">
                  <c:v>Alloc C</c:v>
                </c:pt>
                <c:pt idx="3">
                  <c:v>Alloc B</c:v>
                </c:pt>
                <c:pt idx="4">
                  <c:v>Alloc C</c:v>
                </c:pt>
                <c:pt idx="5">
                  <c:v>Alloc B</c:v>
                </c:pt>
                <c:pt idx="6">
                  <c:v>Alloc C</c:v>
                </c:pt>
                <c:pt idx="7">
                  <c:v>ret m2</c:v>
                </c:pt>
                <c:pt idx="8">
                  <c:v>Alloc A</c:v>
                </c:pt>
                <c:pt idx="9">
                  <c:v>call m2</c:v>
                </c:pt>
                <c:pt idx="10">
                  <c:v>Alloc B[n]</c:v>
                </c:pt>
                <c:pt idx="11">
                  <c:v>Alloc B</c:v>
                </c:pt>
                <c:pt idx="12">
                  <c:v>Alloc C</c:v>
                </c:pt>
                <c:pt idx="13">
                  <c:v>Alloc B</c:v>
                </c:pt>
                <c:pt idx="14">
                  <c:v>Alloc C</c:v>
                </c:pt>
                <c:pt idx="15">
                  <c:v>Alloc B</c:v>
                </c:pt>
                <c:pt idx="16">
                  <c:v>Alloc C</c:v>
                </c:pt>
                <c:pt idx="17">
                  <c:v>Alloc B</c:v>
                </c:pt>
                <c:pt idx="18">
                  <c:v>Alloc C</c:v>
                </c:pt>
                <c:pt idx="19">
                  <c:v>Alloc B</c:v>
                </c:pt>
                <c:pt idx="20">
                  <c:v>Alloc C</c:v>
                </c:pt>
                <c:pt idx="21">
                  <c:v>Alloc B</c:v>
                </c:pt>
                <c:pt idx="22">
                  <c:v>Alloc C</c:v>
                </c:pt>
                <c:pt idx="23">
                  <c:v>Alloc B</c:v>
                </c:pt>
                <c:pt idx="24">
                  <c:v>Alloc C</c:v>
                </c:pt>
                <c:pt idx="25">
                  <c:v>ret m2</c:v>
                </c:pt>
                <c:pt idx="26">
                  <c:v>ret m1</c:v>
                </c:pt>
                <c:pt idx="27">
                  <c:v>call m2</c:v>
                </c:pt>
                <c:pt idx="28">
                  <c:v>Alloc B[n]</c:v>
                </c:pt>
                <c:pt idx="29">
                  <c:v>Alloc B</c:v>
                </c:pt>
                <c:pt idx="30">
                  <c:v>Alloc C</c:v>
                </c:pt>
                <c:pt idx="31">
                  <c:v>Alloc B</c:v>
                </c:pt>
                <c:pt idx="32">
                  <c:v>Alloc C</c:v>
                </c:pt>
                <c:pt idx="33">
                  <c:v>Alloc B</c:v>
                </c:pt>
                <c:pt idx="34">
                  <c:v>Alloc C</c:v>
                </c:pt>
                <c:pt idx="35">
                  <c:v>Alloc B</c:v>
                </c:pt>
                <c:pt idx="36">
                  <c:v>Alloc C</c:v>
                </c:pt>
                <c:pt idx="37">
                  <c:v>Alloc B</c:v>
                </c:pt>
                <c:pt idx="38">
                  <c:v>Alloc C</c:v>
                </c:pt>
                <c:pt idx="39">
                  <c:v>Alloc B</c:v>
                </c:pt>
                <c:pt idx="40">
                  <c:v>Alloc C</c:v>
                </c:pt>
                <c:pt idx="41">
                  <c:v>Alloc B</c:v>
                </c:pt>
                <c:pt idx="42">
                  <c:v>Alloc C</c:v>
                </c:pt>
                <c:pt idx="43">
                  <c:v>Alloc B</c:v>
                </c:pt>
                <c:pt idx="44">
                  <c:v>Alloc C</c:v>
                </c:pt>
                <c:pt idx="45">
                  <c:v>Alloc B</c:v>
                </c:pt>
                <c:pt idx="46">
                  <c:v>Alloc C</c:v>
                </c:pt>
                <c:pt idx="47">
                  <c:v>Alloc B</c:v>
                </c:pt>
                <c:pt idx="48">
                  <c:v>Alloc C</c:v>
                </c:pt>
                <c:pt idx="49">
                  <c:v>Alloc B</c:v>
                </c:pt>
                <c:pt idx="50">
                  <c:v>Alloc C</c:v>
                </c:pt>
                <c:pt idx="51">
                  <c:v>Alloc B</c:v>
                </c:pt>
                <c:pt idx="52">
                  <c:v>Alloc C</c:v>
                </c:pt>
                <c:pt idx="53">
                  <c:v>Alloc B</c:v>
                </c:pt>
                <c:pt idx="54">
                  <c:v>Alloc C</c:v>
                </c:pt>
                <c:pt idx="55">
                  <c:v>Alloc B</c:v>
                </c:pt>
                <c:pt idx="56">
                  <c:v>Alloc C</c:v>
                </c:pt>
                <c:pt idx="57">
                  <c:v>ret m2</c:v>
                </c:pt>
                <c:pt idx="58">
                  <c:v>ret m0</c:v>
                </c:pt>
                <c:pt idx="59">
                  <c:v>end</c:v>
                </c:pt>
              </c:strCache>
            </c:strRef>
          </c:cat>
          <c:val>
            <c:numRef>
              <c:f>'ej intro'!$B$63:$B$122</c:f>
              <c:numCache>
                <c:formatCode>General</c:formatCode>
                <c:ptCount val="60"/>
                <c:pt idx="0">
                  <c:v>48</c:v>
                </c:pt>
                <c:pt idx="1">
                  <c:v>49</c:v>
                </c:pt>
                <c:pt idx="2">
                  <c:v>50</c:v>
                </c:pt>
                <c:pt idx="3">
                  <c:v>51</c:v>
                </c:pt>
                <c:pt idx="4">
                  <c:v>52</c:v>
                </c:pt>
                <c:pt idx="5">
                  <c:v>53</c:v>
                </c:pt>
                <c:pt idx="6">
                  <c:v>54</c:v>
                </c:pt>
                <c:pt idx="7">
                  <c:v>54</c:v>
                </c:pt>
                <c:pt idx="8">
                  <c:v>49</c:v>
                </c:pt>
                <c:pt idx="9">
                  <c:v>49</c:v>
                </c:pt>
                <c:pt idx="10">
                  <c:v>56</c:v>
                </c:pt>
                <c:pt idx="11">
                  <c:v>57</c:v>
                </c:pt>
                <c:pt idx="12">
                  <c:v>58</c:v>
                </c:pt>
                <c:pt idx="13">
                  <c:v>59</c:v>
                </c:pt>
                <c:pt idx="14">
                  <c:v>60</c:v>
                </c:pt>
                <c:pt idx="15">
                  <c:v>61</c:v>
                </c:pt>
                <c:pt idx="16">
                  <c:v>62</c:v>
                </c:pt>
                <c:pt idx="17">
                  <c:v>63</c:v>
                </c:pt>
                <c:pt idx="18">
                  <c:v>64</c:v>
                </c:pt>
                <c:pt idx="19">
                  <c:v>65</c:v>
                </c:pt>
                <c:pt idx="20">
                  <c:v>66</c:v>
                </c:pt>
                <c:pt idx="21">
                  <c:v>67</c:v>
                </c:pt>
                <c:pt idx="22">
                  <c:v>68</c:v>
                </c:pt>
                <c:pt idx="23">
                  <c:v>69</c:v>
                </c:pt>
                <c:pt idx="24">
                  <c:v>70</c:v>
                </c:pt>
                <c:pt idx="25">
                  <c:v>70</c:v>
                </c:pt>
                <c:pt idx="26">
                  <c:v>63</c:v>
                </c:pt>
                <c:pt idx="27">
                  <c:v>0</c:v>
                </c:pt>
                <c:pt idx="28">
                  <c:v>14</c:v>
                </c:pt>
                <c:pt idx="29">
                  <c:v>15</c:v>
                </c:pt>
                <c:pt idx="30">
                  <c:v>16</c:v>
                </c:pt>
                <c:pt idx="31">
                  <c:v>17</c:v>
                </c:pt>
                <c:pt idx="32">
                  <c:v>18</c:v>
                </c:pt>
                <c:pt idx="33">
                  <c:v>19</c:v>
                </c:pt>
                <c:pt idx="34">
                  <c:v>20</c:v>
                </c:pt>
                <c:pt idx="35">
                  <c:v>21</c:v>
                </c:pt>
                <c:pt idx="36">
                  <c:v>22</c:v>
                </c:pt>
                <c:pt idx="37">
                  <c:v>23</c:v>
                </c:pt>
                <c:pt idx="38">
                  <c:v>24</c:v>
                </c:pt>
                <c:pt idx="39">
                  <c:v>25</c:v>
                </c:pt>
                <c:pt idx="40">
                  <c:v>26</c:v>
                </c:pt>
                <c:pt idx="41">
                  <c:v>27</c:v>
                </c:pt>
                <c:pt idx="42">
                  <c:v>28</c:v>
                </c:pt>
                <c:pt idx="43">
                  <c:v>29</c:v>
                </c:pt>
                <c:pt idx="44">
                  <c:v>30</c:v>
                </c:pt>
                <c:pt idx="45">
                  <c:v>31</c:v>
                </c:pt>
                <c:pt idx="46">
                  <c:v>32</c:v>
                </c:pt>
                <c:pt idx="47">
                  <c:v>33</c:v>
                </c:pt>
                <c:pt idx="48">
                  <c:v>34</c:v>
                </c:pt>
                <c:pt idx="49">
                  <c:v>35</c:v>
                </c:pt>
                <c:pt idx="50">
                  <c:v>36</c:v>
                </c:pt>
                <c:pt idx="51">
                  <c:v>37</c:v>
                </c:pt>
                <c:pt idx="52">
                  <c:v>38</c:v>
                </c:pt>
                <c:pt idx="53">
                  <c:v>39</c:v>
                </c:pt>
                <c:pt idx="54">
                  <c:v>40</c:v>
                </c:pt>
                <c:pt idx="55">
                  <c:v>41</c:v>
                </c:pt>
                <c:pt idx="56">
                  <c:v>42</c:v>
                </c:pt>
                <c:pt idx="57">
                  <c:v>42</c:v>
                </c:pt>
                <c:pt idx="58">
                  <c:v>28</c:v>
                </c:pt>
                <c:pt idx="59">
                  <c:v>7</c:v>
                </c:pt>
              </c:numCache>
            </c:numRef>
          </c:val>
        </c:ser>
        <c:marker val="1"/>
        <c:axId val="72644096"/>
        <c:axId val="72645632"/>
      </c:lineChart>
      <c:catAx>
        <c:axId val="72644096"/>
        <c:scaling>
          <c:orientation val="minMax"/>
        </c:scaling>
        <c:delete val="1"/>
        <c:axPos val="b"/>
        <c:tickLblPos val="nextTo"/>
        <c:crossAx val="72645632"/>
        <c:crosses val="autoZero"/>
        <c:auto val="1"/>
        <c:lblAlgn val="ctr"/>
        <c:lblOffset val="100"/>
      </c:catAx>
      <c:valAx>
        <c:axId val="72645632"/>
        <c:scaling>
          <c:orientation val="minMax"/>
        </c:scaling>
        <c:axPos val="l"/>
        <c:majorGridlines/>
        <c:numFmt formatCode="General" sourceLinked="1"/>
        <c:tickLblPos val="nextTo"/>
        <c:txPr>
          <a:bodyPr/>
          <a:lstStyle/>
          <a:p>
            <a:pPr>
              <a:defRPr lang="en-US"/>
            </a:pPr>
            <a:endParaRPr lang="en-US"/>
          </a:p>
        </c:txPr>
        <c:crossAx val="72644096"/>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dirty="0" smtClean="0"/>
              <a:t>Ideal consumption</a:t>
            </a:r>
            <a:endParaRPr lang="en-US" dirty="0"/>
          </a:p>
        </c:rich>
      </c:tx>
      <c:layout/>
    </c:title>
    <c:plotArea>
      <c:layout/>
      <c:lineChart>
        <c:grouping val="standard"/>
        <c:ser>
          <c:idx val="0"/>
          <c:order val="0"/>
          <c:tx>
            <c:strRef>
              <c:f>Sheet2!$B$1</c:f>
              <c:strCache>
                <c:ptCount val="1"/>
                <c:pt idx="0">
                  <c:v>Heap</c:v>
                </c:pt>
              </c:strCache>
            </c:strRef>
          </c:tx>
          <c:spPr>
            <a:ln w="28575">
              <a:solidFill>
                <a:schemeClr val="tx2"/>
              </a:solidFill>
            </a:ln>
          </c:spPr>
          <c:marker>
            <c:symbol val="none"/>
          </c:marker>
          <c:cat>
            <c:strRef>
              <c:f>Sheet2!$A$2:$A$32</c:f>
              <c:strCache>
                <c:ptCount val="31"/>
                <c:pt idx="0">
                  <c:v>Init</c:v>
                </c:pt>
                <c:pt idx="1">
                  <c:v>start m0</c:v>
                </c:pt>
                <c:pt idx="2">
                  <c:v>call m1</c:v>
                </c:pt>
                <c:pt idx="3">
                  <c:v>Alloc A</c:v>
                </c:pt>
                <c:pt idx="4">
                  <c:v>call m2</c:v>
                </c:pt>
                <c:pt idx="5">
                  <c:v>Alloc B[n]</c:v>
                </c:pt>
                <c:pt idx="6">
                  <c:v>Alloc B</c:v>
                </c:pt>
                <c:pt idx="7">
                  <c:v>Alloc C</c:v>
                </c:pt>
                <c:pt idx="8">
                  <c:v>ret m2</c:v>
                </c:pt>
                <c:pt idx="9">
                  <c:v>Alloc A</c:v>
                </c:pt>
                <c:pt idx="10">
                  <c:v>call m2</c:v>
                </c:pt>
                <c:pt idx="11">
                  <c:v>Alloc B[n]</c:v>
                </c:pt>
                <c:pt idx="12">
                  <c:v>Alloc B</c:v>
                </c:pt>
                <c:pt idx="13">
                  <c:v>Alloc C</c:v>
                </c:pt>
                <c:pt idx="14">
                  <c:v>Alloc B</c:v>
                </c:pt>
                <c:pt idx="15">
                  <c:v>Alloc C</c:v>
                </c:pt>
                <c:pt idx="16">
                  <c:v>ret m2</c:v>
                </c:pt>
                <c:pt idx="17">
                  <c:v>ret m1</c:v>
                </c:pt>
                <c:pt idx="18">
                  <c:v>call m2</c:v>
                </c:pt>
                <c:pt idx="19">
                  <c:v>Alloc B[n]</c:v>
                </c:pt>
                <c:pt idx="20">
                  <c:v>Alloc B</c:v>
                </c:pt>
                <c:pt idx="21">
                  <c:v>Alloc C</c:v>
                </c:pt>
                <c:pt idx="22">
                  <c:v>Alloc B</c:v>
                </c:pt>
                <c:pt idx="23">
                  <c:v>Alloc C</c:v>
                </c:pt>
                <c:pt idx="24">
                  <c:v>Alloc B</c:v>
                </c:pt>
                <c:pt idx="25">
                  <c:v>Alloc C</c:v>
                </c:pt>
                <c:pt idx="26">
                  <c:v>Alloc B</c:v>
                </c:pt>
                <c:pt idx="27">
                  <c:v>Alloc C</c:v>
                </c:pt>
                <c:pt idx="28">
                  <c:v>ret m2</c:v>
                </c:pt>
                <c:pt idx="29">
                  <c:v>ret m0</c:v>
                </c:pt>
                <c:pt idx="30">
                  <c:v>end</c:v>
                </c:pt>
              </c:strCache>
            </c:strRef>
          </c:cat>
          <c:val>
            <c:numRef>
              <c:f>Sheet2!$B$2:$B$32</c:f>
              <c:numCache>
                <c:formatCode>General</c:formatCode>
                <c:ptCount val="31"/>
                <c:pt idx="0">
                  <c:v>0</c:v>
                </c:pt>
                <c:pt idx="1">
                  <c:v>0</c:v>
                </c:pt>
                <c:pt idx="2">
                  <c:v>0</c:v>
                </c:pt>
                <c:pt idx="3">
                  <c:v>1</c:v>
                </c:pt>
                <c:pt idx="4">
                  <c:v>1</c:v>
                </c:pt>
                <c:pt idx="5">
                  <c:v>2</c:v>
                </c:pt>
                <c:pt idx="6">
                  <c:v>3</c:v>
                </c:pt>
                <c:pt idx="7">
                  <c:v>4</c:v>
                </c:pt>
                <c:pt idx="8">
                  <c:v>4</c:v>
                </c:pt>
                <c:pt idx="9">
                  <c:v>4</c:v>
                </c:pt>
                <c:pt idx="10">
                  <c:v>4</c:v>
                </c:pt>
                <c:pt idx="11">
                  <c:v>6</c:v>
                </c:pt>
                <c:pt idx="12">
                  <c:v>7</c:v>
                </c:pt>
                <c:pt idx="13">
                  <c:v>8</c:v>
                </c:pt>
                <c:pt idx="14">
                  <c:v>9</c:v>
                </c:pt>
                <c:pt idx="15">
                  <c:v>10</c:v>
                </c:pt>
                <c:pt idx="16">
                  <c:v>10</c:v>
                </c:pt>
                <c:pt idx="17">
                  <c:v>8</c:v>
                </c:pt>
                <c:pt idx="18">
                  <c:v>0</c:v>
                </c:pt>
                <c:pt idx="19">
                  <c:v>4</c:v>
                </c:pt>
                <c:pt idx="20">
                  <c:v>5</c:v>
                </c:pt>
                <c:pt idx="21">
                  <c:v>6</c:v>
                </c:pt>
                <c:pt idx="22">
                  <c:v>7</c:v>
                </c:pt>
                <c:pt idx="23">
                  <c:v>8</c:v>
                </c:pt>
                <c:pt idx="24">
                  <c:v>9</c:v>
                </c:pt>
                <c:pt idx="25">
                  <c:v>10</c:v>
                </c:pt>
                <c:pt idx="26">
                  <c:v>11</c:v>
                </c:pt>
                <c:pt idx="27">
                  <c:v>12</c:v>
                </c:pt>
                <c:pt idx="28">
                  <c:v>12</c:v>
                </c:pt>
                <c:pt idx="29">
                  <c:v>8</c:v>
                </c:pt>
                <c:pt idx="30">
                  <c:v>2</c:v>
                </c:pt>
              </c:numCache>
            </c:numRef>
          </c:val>
        </c:ser>
        <c:marker val="1"/>
        <c:axId val="72665728"/>
        <c:axId val="72667520"/>
      </c:lineChart>
      <c:catAx>
        <c:axId val="72665728"/>
        <c:scaling>
          <c:orientation val="minMax"/>
        </c:scaling>
        <c:delete val="1"/>
        <c:axPos val="b"/>
        <c:numFmt formatCode="General" sourceLinked="1"/>
        <c:tickLblPos val="nextTo"/>
        <c:crossAx val="72667520"/>
        <c:crosses val="autoZero"/>
        <c:auto val="1"/>
        <c:lblAlgn val="ctr"/>
        <c:lblOffset val="100"/>
      </c:catAx>
      <c:valAx>
        <c:axId val="72667520"/>
        <c:scaling>
          <c:orientation val="minMax"/>
        </c:scaling>
        <c:axPos val="l"/>
        <c:majorGridlines/>
        <c:numFmt formatCode="General" sourceLinked="1"/>
        <c:tickLblPos val="nextTo"/>
        <c:txPr>
          <a:bodyPr/>
          <a:lstStyle/>
          <a:p>
            <a:pPr>
              <a:defRPr lang="en-US"/>
            </a:pPr>
            <a:endParaRPr lang="en-US"/>
          </a:p>
        </c:txPr>
        <c:crossAx val="7266572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barChart>
        <c:barDir val="col"/>
        <c:grouping val="stacked"/>
        <c:ser>
          <c:idx val="1"/>
          <c:order val="1"/>
          <c:tx>
            <c:strRef>
              <c:f>'ej intro 2'!$C$1</c:f>
              <c:strCache>
                <c:ptCount val="1"/>
                <c:pt idx="0">
                  <c:v>M0</c:v>
                </c:pt>
              </c:strCache>
            </c:strRef>
          </c:tx>
          <c:spPr>
            <a:solidFill>
              <a:schemeClr val="accent1"/>
            </a:solidFill>
          </c:spPr>
          <c:cat>
            <c:strRef>
              <c:f>'ej intro 2'!$A$2:$A$17</c:f>
              <c:strCache>
                <c:ptCount val="16"/>
                <c:pt idx="0">
                  <c:v>Init</c:v>
                </c:pt>
                <c:pt idx="1">
                  <c:v>start m0</c:v>
                </c:pt>
                <c:pt idx="2">
                  <c:v>call m1</c:v>
                </c:pt>
                <c:pt idx="3">
                  <c:v>call m2</c:v>
                </c:pt>
                <c:pt idx="4">
                  <c:v>ret m2</c:v>
                </c:pt>
                <c:pt idx="5">
                  <c:v>call m2</c:v>
                </c:pt>
                <c:pt idx="6">
                  <c:v>ret m2</c:v>
                </c:pt>
                <c:pt idx="7">
                  <c:v>call m2</c:v>
                </c:pt>
                <c:pt idx="8">
                  <c:v>ret m2</c:v>
                </c:pt>
                <c:pt idx="9">
                  <c:v>call m2</c:v>
                </c:pt>
                <c:pt idx="10">
                  <c:v>ret m2</c:v>
                </c:pt>
                <c:pt idx="11">
                  <c:v>ret m1</c:v>
                </c:pt>
                <c:pt idx="12">
                  <c:v>call m2</c:v>
                </c:pt>
                <c:pt idx="13">
                  <c:v>ret m2</c:v>
                </c:pt>
                <c:pt idx="14">
                  <c:v>ret m0</c:v>
                </c:pt>
                <c:pt idx="15">
                  <c:v>end</c:v>
                </c:pt>
              </c:strCache>
            </c:strRef>
          </c:cat>
          <c:val>
            <c:numRef>
              <c:f>'ej intro 2'!$C$2:$C$17</c:f>
              <c:numCache>
                <c:formatCode>General</c:formatCode>
                <c:ptCount val="16"/>
                <c:pt idx="0">
                  <c:v>0</c:v>
                </c:pt>
                <c:pt idx="1">
                  <c:v>16</c:v>
                </c:pt>
                <c:pt idx="2">
                  <c:v>16</c:v>
                </c:pt>
                <c:pt idx="3">
                  <c:v>16</c:v>
                </c:pt>
                <c:pt idx="4">
                  <c:v>16</c:v>
                </c:pt>
                <c:pt idx="5">
                  <c:v>16</c:v>
                </c:pt>
                <c:pt idx="6">
                  <c:v>16</c:v>
                </c:pt>
                <c:pt idx="7">
                  <c:v>16</c:v>
                </c:pt>
                <c:pt idx="8">
                  <c:v>16</c:v>
                </c:pt>
                <c:pt idx="9">
                  <c:v>16</c:v>
                </c:pt>
                <c:pt idx="10">
                  <c:v>16</c:v>
                </c:pt>
                <c:pt idx="11">
                  <c:v>16</c:v>
                </c:pt>
                <c:pt idx="12">
                  <c:v>16</c:v>
                </c:pt>
                <c:pt idx="13">
                  <c:v>16</c:v>
                </c:pt>
                <c:pt idx="14">
                  <c:v>16</c:v>
                </c:pt>
                <c:pt idx="15">
                  <c:v>16</c:v>
                </c:pt>
              </c:numCache>
            </c:numRef>
          </c:val>
        </c:ser>
        <c:ser>
          <c:idx val="2"/>
          <c:order val="2"/>
          <c:tx>
            <c:strRef>
              <c:f>'ej intro 2'!$D$1</c:f>
              <c:strCache>
                <c:ptCount val="1"/>
                <c:pt idx="0">
                  <c:v>M1</c:v>
                </c:pt>
              </c:strCache>
            </c:strRef>
          </c:tx>
          <c:spPr>
            <a:solidFill>
              <a:schemeClr val="tx2"/>
            </a:solidFill>
          </c:spPr>
          <c:cat>
            <c:strRef>
              <c:f>'ej intro 2'!$A$2:$A$17</c:f>
              <c:strCache>
                <c:ptCount val="16"/>
                <c:pt idx="0">
                  <c:v>Init</c:v>
                </c:pt>
                <c:pt idx="1">
                  <c:v>start m0</c:v>
                </c:pt>
                <c:pt idx="2">
                  <c:v>call m1</c:v>
                </c:pt>
                <c:pt idx="3">
                  <c:v>call m2</c:v>
                </c:pt>
                <c:pt idx="4">
                  <c:v>ret m2</c:v>
                </c:pt>
                <c:pt idx="5">
                  <c:v>call m2</c:v>
                </c:pt>
                <c:pt idx="6">
                  <c:v>ret m2</c:v>
                </c:pt>
                <c:pt idx="7">
                  <c:v>call m2</c:v>
                </c:pt>
                <c:pt idx="8">
                  <c:v>ret m2</c:v>
                </c:pt>
                <c:pt idx="9">
                  <c:v>call m2</c:v>
                </c:pt>
                <c:pt idx="10">
                  <c:v>ret m2</c:v>
                </c:pt>
                <c:pt idx="11">
                  <c:v>ret m1</c:v>
                </c:pt>
                <c:pt idx="12">
                  <c:v>call m2</c:v>
                </c:pt>
                <c:pt idx="13">
                  <c:v>ret m2</c:v>
                </c:pt>
                <c:pt idx="14">
                  <c:v>ret m0</c:v>
                </c:pt>
                <c:pt idx="15">
                  <c:v>end</c:v>
                </c:pt>
              </c:strCache>
            </c:strRef>
          </c:cat>
          <c:val>
            <c:numRef>
              <c:f>'ej intro 2'!$D$2:$D$17</c:f>
              <c:numCache>
                <c:formatCode>General</c:formatCode>
                <c:ptCount val="16"/>
                <c:pt idx="0">
                  <c:v>0</c:v>
                </c:pt>
                <c:pt idx="1">
                  <c:v>0</c:v>
                </c:pt>
                <c:pt idx="2">
                  <c:v>0</c:v>
                </c:pt>
                <c:pt idx="3">
                  <c:v>24</c:v>
                </c:pt>
                <c:pt idx="4">
                  <c:v>24</c:v>
                </c:pt>
                <c:pt idx="5">
                  <c:v>24</c:v>
                </c:pt>
                <c:pt idx="6">
                  <c:v>24</c:v>
                </c:pt>
                <c:pt idx="7">
                  <c:v>24</c:v>
                </c:pt>
                <c:pt idx="8">
                  <c:v>24</c:v>
                </c:pt>
                <c:pt idx="9">
                  <c:v>24</c:v>
                </c:pt>
                <c:pt idx="10">
                  <c:v>24</c:v>
                </c:pt>
                <c:pt idx="11">
                  <c:v>24</c:v>
                </c:pt>
                <c:pt idx="12">
                  <c:v>0</c:v>
                </c:pt>
                <c:pt idx="13">
                  <c:v>0</c:v>
                </c:pt>
                <c:pt idx="14">
                  <c:v>0</c:v>
                </c:pt>
                <c:pt idx="15">
                  <c:v>0</c:v>
                </c:pt>
              </c:numCache>
            </c:numRef>
          </c:val>
        </c:ser>
        <c:ser>
          <c:idx val="3"/>
          <c:order val="3"/>
          <c:tx>
            <c:strRef>
              <c:f>'ej intro 2'!$E$1</c:f>
              <c:strCache>
                <c:ptCount val="1"/>
                <c:pt idx="0">
                  <c:v>M2</c:v>
                </c:pt>
              </c:strCache>
            </c:strRef>
          </c:tx>
          <c:spPr>
            <a:solidFill>
              <a:schemeClr val="accent6"/>
            </a:solidFill>
          </c:spPr>
          <c:cat>
            <c:strRef>
              <c:f>'ej intro 2'!$A$2:$A$17</c:f>
              <c:strCache>
                <c:ptCount val="16"/>
                <c:pt idx="0">
                  <c:v>Init</c:v>
                </c:pt>
                <c:pt idx="1">
                  <c:v>start m0</c:v>
                </c:pt>
                <c:pt idx="2">
                  <c:v>call m1</c:v>
                </c:pt>
                <c:pt idx="3">
                  <c:v>call m2</c:v>
                </c:pt>
                <c:pt idx="4">
                  <c:v>ret m2</c:v>
                </c:pt>
                <c:pt idx="5">
                  <c:v>call m2</c:v>
                </c:pt>
                <c:pt idx="6">
                  <c:v>ret m2</c:v>
                </c:pt>
                <c:pt idx="7">
                  <c:v>call m2</c:v>
                </c:pt>
                <c:pt idx="8">
                  <c:v>ret m2</c:v>
                </c:pt>
                <c:pt idx="9">
                  <c:v>call m2</c:v>
                </c:pt>
                <c:pt idx="10">
                  <c:v>ret m2</c:v>
                </c:pt>
                <c:pt idx="11">
                  <c:v>ret m1</c:v>
                </c:pt>
                <c:pt idx="12">
                  <c:v>call m2</c:v>
                </c:pt>
                <c:pt idx="13">
                  <c:v>ret m2</c:v>
                </c:pt>
                <c:pt idx="14">
                  <c:v>ret m0</c:v>
                </c:pt>
                <c:pt idx="15">
                  <c:v>end</c:v>
                </c:pt>
              </c:strCache>
            </c:strRef>
          </c:cat>
          <c:val>
            <c:numRef>
              <c:f>'ej intro 2'!$E$2:$E$17</c:f>
              <c:numCache>
                <c:formatCode>General</c:formatCode>
                <c:ptCount val="16"/>
                <c:pt idx="0">
                  <c:v>0</c:v>
                </c:pt>
                <c:pt idx="1">
                  <c:v>0</c:v>
                </c:pt>
                <c:pt idx="2">
                  <c:v>0</c:v>
                </c:pt>
                <c:pt idx="3">
                  <c:v>0</c:v>
                </c:pt>
                <c:pt idx="4">
                  <c:v>1</c:v>
                </c:pt>
                <c:pt idx="5">
                  <c:v>0</c:v>
                </c:pt>
                <c:pt idx="6">
                  <c:v>2</c:v>
                </c:pt>
                <c:pt idx="7">
                  <c:v>0</c:v>
                </c:pt>
                <c:pt idx="8">
                  <c:v>3</c:v>
                </c:pt>
                <c:pt idx="9">
                  <c:v>0</c:v>
                </c:pt>
                <c:pt idx="10">
                  <c:v>4</c:v>
                </c:pt>
                <c:pt idx="11">
                  <c:v>0</c:v>
                </c:pt>
                <c:pt idx="12">
                  <c:v>0</c:v>
                </c:pt>
                <c:pt idx="13">
                  <c:v>8</c:v>
                </c:pt>
                <c:pt idx="14">
                  <c:v>0</c:v>
                </c:pt>
                <c:pt idx="15">
                  <c:v>0</c:v>
                </c:pt>
              </c:numCache>
            </c:numRef>
          </c:val>
        </c:ser>
        <c:gapWidth val="12"/>
        <c:overlap val="100"/>
        <c:axId val="44063744"/>
        <c:axId val="44073728"/>
      </c:barChart>
      <c:lineChart>
        <c:grouping val="standard"/>
        <c:ser>
          <c:idx val="0"/>
          <c:order val="0"/>
          <c:tx>
            <c:strRef>
              <c:f>'ej intro 2'!$B$1</c:f>
              <c:strCache>
                <c:ptCount val="1"/>
                <c:pt idx="0">
                  <c:v>ideal</c:v>
                </c:pt>
              </c:strCache>
            </c:strRef>
          </c:tx>
          <c:spPr>
            <a:ln w="19050">
              <a:solidFill>
                <a:sysClr val="windowText" lastClr="000000"/>
              </a:solidFill>
            </a:ln>
          </c:spPr>
          <c:marker>
            <c:symbol val="none"/>
          </c:marker>
          <c:cat>
            <c:strRef>
              <c:f>'ej intro 2'!$A$2:$A$17</c:f>
              <c:strCache>
                <c:ptCount val="16"/>
                <c:pt idx="0">
                  <c:v>Init</c:v>
                </c:pt>
                <c:pt idx="1">
                  <c:v>start m0</c:v>
                </c:pt>
                <c:pt idx="2">
                  <c:v>call m1</c:v>
                </c:pt>
                <c:pt idx="3">
                  <c:v>call m2</c:v>
                </c:pt>
                <c:pt idx="4">
                  <c:v>ret m2</c:v>
                </c:pt>
                <c:pt idx="5">
                  <c:v>call m2</c:v>
                </c:pt>
                <c:pt idx="6">
                  <c:v>ret m2</c:v>
                </c:pt>
                <c:pt idx="7">
                  <c:v>call m2</c:v>
                </c:pt>
                <c:pt idx="8">
                  <c:v>ret m2</c:v>
                </c:pt>
                <c:pt idx="9">
                  <c:v>call m2</c:v>
                </c:pt>
                <c:pt idx="10">
                  <c:v>ret m2</c:v>
                </c:pt>
                <c:pt idx="11">
                  <c:v>ret m1</c:v>
                </c:pt>
                <c:pt idx="12">
                  <c:v>call m2</c:v>
                </c:pt>
                <c:pt idx="13">
                  <c:v>ret m2</c:v>
                </c:pt>
                <c:pt idx="14">
                  <c:v>ret m0</c:v>
                </c:pt>
                <c:pt idx="15">
                  <c:v>end</c:v>
                </c:pt>
              </c:strCache>
            </c:strRef>
          </c:cat>
          <c:val>
            <c:numRef>
              <c:f>'ej intro 2'!$B$2:$B$17</c:f>
              <c:numCache>
                <c:formatCode>General</c:formatCode>
                <c:ptCount val="16"/>
                <c:pt idx="0">
                  <c:v>0</c:v>
                </c:pt>
                <c:pt idx="1">
                  <c:v>0</c:v>
                </c:pt>
                <c:pt idx="2">
                  <c:v>0</c:v>
                </c:pt>
                <c:pt idx="3">
                  <c:v>1</c:v>
                </c:pt>
                <c:pt idx="4">
                  <c:v>4</c:v>
                </c:pt>
                <c:pt idx="5">
                  <c:v>4</c:v>
                </c:pt>
                <c:pt idx="6">
                  <c:v>10</c:v>
                </c:pt>
                <c:pt idx="7">
                  <c:v>9</c:v>
                </c:pt>
                <c:pt idx="8">
                  <c:v>18</c:v>
                </c:pt>
                <c:pt idx="9">
                  <c:v>16</c:v>
                </c:pt>
                <c:pt idx="10">
                  <c:v>28</c:v>
                </c:pt>
                <c:pt idx="11">
                  <c:v>24</c:v>
                </c:pt>
                <c:pt idx="12">
                  <c:v>0</c:v>
                </c:pt>
                <c:pt idx="13">
                  <c:v>24</c:v>
                </c:pt>
                <c:pt idx="14">
                  <c:v>16</c:v>
                </c:pt>
                <c:pt idx="15">
                  <c:v>4</c:v>
                </c:pt>
              </c:numCache>
            </c:numRef>
          </c:val>
        </c:ser>
        <c:ser>
          <c:idx val="4"/>
          <c:order val="4"/>
          <c:tx>
            <c:strRef>
              <c:f>'ej intro 2'!$F$1</c:f>
              <c:strCache>
                <c:ptCount val="1"/>
                <c:pt idx="0">
                  <c:v>memRq(4)</c:v>
                </c:pt>
              </c:strCache>
            </c:strRef>
          </c:tx>
          <c:spPr>
            <a:ln w="28575">
              <a:prstDash val="sysDash"/>
            </a:ln>
          </c:spPr>
          <c:marker>
            <c:symbol val="none"/>
          </c:marker>
          <c:cat>
            <c:strRef>
              <c:f>'ej intro 2'!$A$2:$A$17</c:f>
              <c:strCache>
                <c:ptCount val="16"/>
                <c:pt idx="0">
                  <c:v>Init</c:v>
                </c:pt>
                <c:pt idx="1">
                  <c:v>start m0</c:v>
                </c:pt>
                <c:pt idx="2">
                  <c:v>call m1</c:v>
                </c:pt>
                <c:pt idx="3">
                  <c:v>call m2</c:v>
                </c:pt>
                <c:pt idx="4">
                  <c:v>ret m2</c:v>
                </c:pt>
                <c:pt idx="5">
                  <c:v>call m2</c:v>
                </c:pt>
                <c:pt idx="6">
                  <c:v>ret m2</c:v>
                </c:pt>
                <c:pt idx="7">
                  <c:v>call m2</c:v>
                </c:pt>
                <c:pt idx="8">
                  <c:v>ret m2</c:v>
                </c:pt>
                <c:pt idx="9">
                  <c:v>call m2</c:v>
                </c:pt>
                <c:pt idx="10">
                  <c:v>ret m2</c:v>
                </c:pt>
                <c:pt idx="11">
                  <c:v>ret m1</c:v>
                </c:pt>
                <c:pt idx="12">
                  <c:v>call m2</c:v>
                </c:pt>
                <c:pt idx="13">
                  <c:v>ret m2</c:v>
                </c:pt>
                <c:pt idx="14">
                  <c:v>ret m0</c:v>
                </c:pt>
                <c:pt idx="15">
                  <c:v>end</c:v>
                </c:pt>
              </c:strCache>
            </c:strRef>
          </c:cat>
          <c:val>
            <c:numRef>
              <c:f>'ej intro 2'!$F$2:$F$17</c:f>
              <c:numCache>
                <c:formatCode>General</c:formatCode>
                <c:ptCount val="16"/>
                <c:pt idx="0">
                  <c:v>44</c:v>
                </c:pt>
                <c:pt idx="1">
                  <c:v>44</c:v>
                </c:pt>
                <c:pt idx="2">
                  <c:v>44</c:v>
                </c:pt>
                <c:pt idx="3">
                  <c:v>44</c:v>
                </c:pt>
                <c:pt idx="4">
                  <c:v>44</c:v>
                </c:pt>
                <c:pt idx="5">
                  <c:v>44</c:v>
                </c:pt>
                <c:pt idx="6">
                  <c:v>44</c:v>
                </c:pt>
                <c:pt idx="7">
                  <c:v>44</c:v>
                </c:pt>
                <c:pt idx="8">
                  <c:v>44</c:v>
                </c:pt>
                <c:pt idx="9">
                  <c:v>44</c:v>
                </c:pt>
                <c:pt idx="10">
                  <c:v>44</c:v>
                </c:pt>
                <c:pt idx="11">
                  <c:v>44</c:v>
                </c:pt>
                <c:pt idx="12">
                  <c:v>44</c:v>
                </c:pt>
                <c:pt idx="13">
                  <c:v>44</c:v>
                </c:pt>
                <c:pt idx="14">
                  <c:v>44</c:v>
                </c:pt>
                <c:pt idx="15">
                  <c:v>44</c:v>
                </c:pt>
              </c:numCache>
            </c:numRef>
          </c:val>
        </c:ser>
        <c:marker val="1"/>
        <c:axId val="44063744"/>
        <c:axId val="44073728"/>
      </c:lineChart>
      <c:catAx>
        <c:axId val="44063744"/>
        <c:scaling>
          <c:orientation val="minMax"/>
        </c:scaling>
        <c:axPos val="b"/>
        <c:tickLblPos val="nextTo"/>
        <c:txPr>
          <a:bodyPr/>
          <a:lstStyle/>
          <a:p>
            <a:pPr>
              <a:defRPr lang="en-US"/>
            </a:pPr>
            <a:endParaRPr lang="en-US"/>
          </a:p>
        </c:txPr>
        <c:crossAx val="44073728"/>
        <c:crosses val="autoZero"/>
        <c:auto val="1"/>
        <c:lblAlgn val="ctr"/>
        <c:lblOffset val="100"/>
      </c:catAx>
      <c:valAx>
        <c:axId val="44073728"/>
        <c:scaling>
          <c:orientation val="minMax"/>
        </c:scaling>
        <c:delete val="1"/>
        <c:axPos val="l"/>
        <c:majorGridlines/>
        <c:numFmt formatCode="General" sourceLinked="1"/>
        <c:tickLblPos val="nextTo"/>
        <c:crossAx val="44063744"/>
        <c:crosses val="autoZero"/>
        <c:crossBetween val="between"/>
      </c:valAx>
    </c:plotArea>
    <c:legend>
      <c:legendPos val="r"/>
      <c:layout/>
      <c:txPr>
        <a:bodyPr/>
        <a:lstStyle/>
        <a:p>
          <a:pPr>
            <a:defRPr lang="en-US"/>
          </a:pPr>
          <a:endParaRPr lang="en-US"/>
        </a:p>
      </c:tx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EE737BA4-00BC-4534-AA29-A752F81E2EE6}" type="datetimeFigureOut">
              <a:rPr lang="en-US" smtClean="0"/>
              <a:pPr/>
              <a:t>6/8/2008</a:t>
            </a:fld>
            <a:endParaRPr lang="es-AR"/>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s-AR"/>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EFF41B6B-C57E-4811-970C-FA12DF1970D6}" type="slidenum">
              <a:rPr lang="es-AR" smtClean="0"/>
              <a:pPr/>
              <a:t>‹#›</a:t>
            </a:fld>
            <a:endParaRPr lang="es-A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A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F5263BF-95ED-4FB0-8470-8164C8EC38B7}" type="datetimeFigureOut">
              <a:rPr lang="es-AR" smtClean="0"/>
              <a:pPr/>
              <a:t>08/06/2008</a:t>
            </a:fld>
            <a:endParaRPr lang="es-A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A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A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AA4F32D-1E70-454B-AECA-087E4749B241}" type="slidenum">
              <a:rPr lang="es-AR" smtClean="0"/>
              <a:pPr/>
              <a:t>‹#›</a:t>
            </a:fld>
            <a:endParaRPr lang="es-A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n-US" noProof="0" dirty="0" smtClean="0"/>
              <a:t>Hello,</a:t>
            </a:r>
            <a:r>
              <a:rPr lang="en-US" baseline="0" noProof="0" dirty="0" smtClean="0"/>
              <a:t> I’m Diego Garbervetsky from University of Buenos Aires. This a joint work with Victor Braberman, Federico and Sergio Yovine that we call “Parametric specificactions of dynamic memory Requirements”.</a:t>
            </a:r>
            <a:endParaRPr lang="en-US" noProof="0" dirty="0"/>
          </a:p>
        </p:txBody>
      </p:sp>
      <p:sp>
        <p:nvSpPr>
          <p:cNvPr id="4" name="3 Marcador de número de diapositiva"/>
          <p:cNvSpPr>
            <a:spLocks noGrp="1"/>
          </p:cNvSpPr>
          <p:nvPr>
            <p:ph type="sldNum" sz="quarter" idx="10"/>
          </p:nvPr>
        </p:nvSpPr>
        <p:spPr/>
        <p:txBody>
          <a:bodyPr/>
          <a:lstStyle/>
          <a:p>
            <a:fld id="{7AA4F32D-1E70-454B-AECA-087E4749B241}" type="slidenum">
              <a:rPr lang="es-AR" smtClean="0"/>
              <a:pPr/>
              <a:t>1</a:t>
            </a:fld>
            <a:endParaRPr lang="es-AR" dirty="0"/>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In this case</a:t>
            </a:r>
            <a:r>
              <a:rPr lang="en-US" baseline="0" noProof="0" dirty="0" smtClean="0"/>
              <a:t> we define a memory manager where there is one region associated within each method. So, the lifetime of objects in a region is directly associated with the lifetime of the associated method. </a:t>
            </a:r>
          </a:p>
          <a:p>
            <a:endParaRPr lang="en-US" baseline="0" noProof="0" dirty="0" smtClean="0"/>
          </a:p>
          <a:p>
            <a:r>
              <a:rPr lang="en-US" baseline="0" noProof="0" dirty="0" smtClean="0"/>
              <a:t>For instance, for our example we can make this region organization.  Boxes represents </a:t>
            </a:r>
            <a:r>
              <a:rPr lang="en-US" b="1" baseline="0" noProof="0" dirty="0" smtClean="0"/>
              <a:t>creation sites</a:t>
            </a:r>
            <a:r>
              <a:rPr lang="en-US" baseline="0" noProof="0" dirty="0" smtClean="0"/>
              <a:t> that are an abstraction of all objects creating in a program location. Ligth green boxed corresponds to objects created in method m2 but following the call chain that passes from m1 and the dark green corresponds to objects from m2 when it is called directly from m0. </a:t>
            </a:r>
          </a:p>
          <a:p>
            <a:pPr defTabSz="966612">
              <a:defRPr/>
            </a:pPr>
            <a:endParaRPr lang="en-US" baseline="0" noProof="0" dirty="0" smtClean="0"/>
          </a:p>
          <a:p>
            <a:pPr defTabSz="966612">
              <a:defRPr/>
            </a:pPr>
            <a:r>
              <a:rPr lang="en-US" baseline="0" noProof="0" dirty="0" smtClean="0"/>
              <a:t>To </a:t>
            </a:r>
            <a:r>
              <a:rPr lang="en-US" baseline="0" noProof="0" dirty="0" smtClean="0"/>
              <a:t>respect scoping rules,  object has to be allocated in the region that has a lifetime equal or longer to the object lifetime. </a:t>
            </a:r>
          </a:p>
          <a:p>
            <a:pPr defTabSz="966612">
              <a:defRPr/>
            </a:pPr>
            <a:endParaRPr lang="en-US" noProof="0" dirty="0" smtClean="0"/>
          </a:p>
          <a:p>
            <a:pPr defTabSz="966612">
              <a:defRPr/>
            </a:pPr>
            <a:r>
              <a:rPr lang="en-US" noProof="0" dirty="0" smtClean="0"/>
              <a:t>In this case, objects refer</a:t>
            </a:r>
            <a:r>
              <a:rPr lang="en-US" baseline="0" noProof="0" dirty="0" smtClean="0"/>
              <a:t> to objects in the same region or to objects with a longer lifetime.</a:t>
            </a:r>
            <a:endParaRPr lang="en-US" noProof="0" dirty="0" smtClean="0"/>
          </a:p>
          <a:p>
            <a:pPr defTabSz="966612">
              <a:defRPr/>
            </a:pPr>
            <a:endParaRPr lang="en-US" noProof="0"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10</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Thus</a:t>
            </a:r>
            <a:r>
              <a:rPr lang="en-US" baseline="0" noProof="0" dirty="0" smtClean="0"/>
              <a:t>, to sinthesize memory regions we use escape analysis as a way to approximate object lifetimes.</a:t>
            </a:r>
          </a:p>
          <a:p>
            <a:endParaRPr lang="en-US" baseline="0" noProof="0" dirty="0" smtClean="0"/>
          </a:p>
          <a:p>
            <a:r>
              <a:rPr lang="en-US" baseline="0" noProof="0" dirty="0" smtClean="0"/>
              <a:t>Basically, the region of each method is composed by the creation sites that do not escape the method but escape from some of </a:t>
            </a:r>
            <a:r>
              <a:rPr lang="en-US" baseline="0" noProof="0" dirty="0" smtClean="0"/>
              <a:t>its </a:t>
            </a:r>
            <a:r>
              <a:rPr lang="en-US" baseline="0" noProof="0" dirty="0" err="1" smtClean="0"/>
              <a:t>callees</a:t>
            </a:r>
            <a:r>
              <a:rPr lang="en-US" baseline="0" noProof="0" dirty="0" smtClean="0"/>
              <a:t>.</a:t>
            </a:r>
            <a:endParaRPr lang="en-US" noProof="0" dirty="0" smtClean="0"/>
          </a:p>
          <a:p>
            <a:endParaRPr lang="es-AR" baseline="0" dirty="0" smtClean="0"/>
          </a:p>
          <a:p>
            <a:endParaRPr lang="es-AR" dirty="0"/>
          </a:p>
        </p:txBody>
      </p:sp>
      <p:sp>
        <p:nvSpPr>
          <p:cNvPr id="4" name="Slide Number Placeholder 3"/>
          <p:cNvSpPr>
            <a:spLocks noGrp="1"/>
          </p:cNvSpPr>
          <p:nvPr>
            <p:ph type="sldNum" sz="quarter" idx="10"/>
          </p:nvPr>
        </p:nvSpPr>
        <p:spPr/>
        <p:txBody>
          <a:bodyPr/>
          <a:lstStyle/>
          <a:p>
            <a:fld id="{5F0A8ECE-1956-491F-971B-AF43C3AE476D}" type="slidenum">
              <a:rPr lang="es-AR" smtClean="0"/>
              <a:pPr/>
              <a:t>11</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Method</a:t>
            </a:r>
            <a:r>
              <a:rPr lang="en-US" baseline="0" noProof="0" dirty="0" smtClean="0"/>
              <a:t>’s associated regions can be sinthesize using escape analysis. </a:t>
            </a:r>
          </a:p>
          <a:p>
            <a:endParaRPr lang="en-US" baseline="0" noProof="0" dirty="0" smtClean="0"/>
          </a:p>
          <a:p>
            <a:r>
              <a:rPr lang="en-US" baseline="0" noProof="0" dirty="0" smtClean="0"/>
              <a:t>Thus, we can adapt our technique that compute total allocations to consider only the creation sites caputed by the method under analysis.</a:t>
            </a:r>
          </a:p>
          <a:p>
            <a:r>
              <a:rPr lang="en-US" baseline="0" noProof="0" dirty="0" smtClean="0"/>
              <a:t>Using this approach we are able to obtain parametic expressions that overapproximate region sizes. </a:t>
            </a:r>
          </a:p>
          <a:p>
            <a:endParaRPr lang="es-AR"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12</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Ok… we</a:t>
            </a:r>
            <a:r>
              <a:rPr lang="en-US" baseline="0" noProof="0" dirty="0" smtClean="0"/>
              <a:t> can model a memory manager using a scoped-based region manager, sinthesize memory regions and compute its sizes.</a:t>
            </a:r>
          </a:p>
          <a:p>
            <a:r>
              <a:rPr lang="en-US" baseline="0" noProof="0" dirty="0" smtClean="0"/>
              <a:t>In fact, using a similar reasoning, we can also compute the amount of memory escaping a method.</a:t>
            </a:r>
          </a:p>
          <a:p>
            <a:endParaRPr lang="en-US" noProof="0" dirty="0" smtClean="0"/>
          </a:p>
          <a:p>
            <a:r>
              <a:rPr lang="en-US" noProof="0" dirty="0" smtClean="0"/>
              <a:t>We will use all this information to model</a:t>
            </a:r>
            <a:r>
              <a:rPr lang="en-US" baseline="0" noProof="0" dirty="0" smtClean="0"/>
              <a:t> peak memory consumption under this setting…. </a:t>
            </a:r>
          </a:p>
          <a:p>
            <a:endParaRPr lang="en-US" baseline="0" noProof="0" dirty="0" smtClean="0"/>
          </a:p>
          <a:p>
            <a:endParaRPr lang="en-US"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13</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Suposse</a:t>
            </a:r>
            <a:r>
              <a:rPr lang="en-US" baseline="0" noProof="0" dirty="0" smtClean="0"/>
              <a:t>, we want to analyze peak consumption of </a:t>
            </a:r>
            <a:r>
              <a:rPr lang="en-US" baseline="0" noProof="0" dirty="0" smtClean="0"/>
              <a:t>a method </a:t>
            </a:r>
            <a:r>
              <a:rPr lang="en-US" baseline="0" noProof="0" dirty="0" smtClean="0"/>
              <a:t>m. When “m” is executed a region for “m” will be created and also a region for each method that m calls. During the execution of those methods, some objects will be allocated in one of the newly created regions or if they lifetime exceed method “m” lifetime they will be allocated in a preexistent region. </a:t>
            </a:r>
          </a:p>
          <a:p>
            <a:endParaRPr lang="en-US" baseline="0" noProof="0" dirty="0" smtClean="0"/>
          </a:p>
          <a:p>
            <a:r>
              <a:rPr lang="en-US" baseline="0" noProof="0" dirty="0" smtClean="0"/>
              <a:t>So, when computing the peak consumption </a:t>
            </a:r>
            <a:r>
              <a:rPr lang="en-US" baseline="0" noProof="0" dirty="0" smtClean="0"/>
              <a:t>for m we </a:t>
            </a:r>
            <a:r>
              <a:rPr lang="en-US" baseline="0" noProof="0" dirty="0" smtClean="0"/>
              <a:t>will distinguish between the maximum consumption produced in newly created regions from the consumption produced in already existent regions. </a:t>
            </a:r>
          </a:p>
          <a:p>
            <a:endParaRPr lang="en-US" baseline="0" noProof="0" dirty="0" smtClean="0"/>
          </a:p>
          <a:p>
            <a:r>
              <a:rPr lang="en-US" baseline="0" noProof="0" dirty="0" smtClean="0"/>
              <a:t>Using that approach, we focus on a technique to produce an overapproximation of the peak amount of memory consumed by newly created regions. The approximation of the consumption for the pre-existent regions can be done using the estimation of the amount of memory escaping the method under analysis.</a:t>
            </a:r>
          </a:p>
          <a:p>
            <a:endParaRPr lang="en-US" noProof="0"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14</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So what happens</a:t>
            </a:r>
            <a:r>
              <a:rPr lang="en-US" baseline="0" noProof="0" dirty="0" smtClean="0"/>
              <a:t> with the regions created by the method under analysis?</a:t>
            </a:r>
          </a:p>
          <a:p>
            <a:r>
              <a:rPr lang="en-US" noProof="0" dirty="0" smtClean="0"/>
              <a:t>This</a:t>
            </a:r>
            <a:r>
              <a:rPr lang="en-US" baseline="0" noProof="0" dirty="0" smtClean="0"/>
              <a:t> is how memory regions evolves following the execution of the methods. Observe that the maximum number of active regions is bounded by the size of the maximum path is the call graph.  </a:t>
            </a:r>
          </a:p>
          <a:p>
            <a:endParaRPr lang="en-US" baseline="0" noProof="0" dirty="0" smtClean="0"/>
          </a:p>
          <a:p>
            <a:r>
              <a:rPr lang="en-US" baseline="0" noProof="0" dirty="0" smtClean="0"/>
              <a:t>Thus, the maximum consumption of newly created region can be computed by taking the region configuration whose sum of region sizes is the largest one. The problem is that number of  configurations can be infinite</a:t>
            </a:r>
            <a:r>
              <a:rPr lang="en-US" baseline="0" noProof="0" dirty="0" smtClean="0"/>
              <a:t>…  </a:t>
            </a:r>
          </a:p>
          <a:p>
            <a:endParaRPr lang="en-US" baseline="0" noProof="0" dirty="0" smtClean="0"/>
          </a:p>
          <a:p>
            <a:r>
              <a:rPr lang="en-US" baseline="0" noProof="0" dirty="0" smtClean="0"/>
              <a:t>and of course every region size depends on the state of the program when the associated method is called and</a:t>
            </a:r>
            <a:endParaRPr lang="en-US" baseline="0" noProof="0" dirty="0" smtClean="0"/>
          </a:p>
          <a:p>
            <a:endParaRPr lang="en-US"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15</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We want to get rid of this</a:t>
            </a:r>
            <a:r>
              <a:rPr lang="en-US" baseline="0" noProof="0" dirty="0" smtClean="0"/>
              <a:t> dependency on program states. For that, we can use a region size specification for a method which can be computed for instance using our previous work of specified by the developer…</a:t>
            </a:r>
          </a:p>
          <a:p>
            <a:endParaRPr lang="en-US" noProof="0" dirty="0" smtClean="0"/>
          </a:p>
          <a:p>
            <a:r>
              <a:rPr lang="en-US" noProof="0" dirty="0" smtClean="0"/>
              <a:t>Notice also </a:t>
            </a:r>
            <a:r>
              <a:rPr lang="en-US" baseline="0" noProof="0" dirty="0" smtClean="0"/>
              <a:t> </a:t>
            </a:r>
            <a:r>
              <a:rPr lang="en-US" baseline="0" noProof="0" dirty="0" smtClean="0"/>
              <a:t>in every configuration the number of regions is fixed and what change are their sizes.</a:t>
            </a:r>
          </a:p>
          <a:p>
            <a:r>
              <a:rPr lang="en-US" baseline="0" noProof="0" dirty="0" smtClean="0"/>
              <a:t>For instance, we can analyze the evolution of regions for m2 when it is called from m1. </a:t>
            </a:r>
          </a:p>
          <a:p>
            <a:r>
              <a:rPr lang="en-US" baseline="0" noProof="0" dirty="0" smtClean="0"/>
              <a:t>m1 has a loop which calls several times m2. At each iteration the size of the region for m2 changes according to the calling context, in this case the value assigned to the parameter “n”.  </a:t>
            </a:r>
          </a:p>
          <a:p>
            <a:r>
              <a:rPr lang="en-US" baseline="0" noProof="0" dirty="0" smtClean="0"/>
              <a:t>Notice, that the value this parameter “n” is indeed constrained by the value of the parameter “mc” from method m0 which determines the potential values of parameter “k” which determines the values of “i” argument used to call m2.</a:t>
            </a:r>
          </a:p>
          <a:p>
            <a:pPr defTabSz="966612">
              <a:defRPr/>
            </a:pPr>
            <a:r>
              <a:rPr lang="en-US" baseline="0" noProof="0" dirty="0" smtClean="0"/>
              <a:t>We model the calling context using a binding invariant which represent the possible variable assigments in this context.</a:t>
            </a:r>
          </a:p>
          <a:p>
            <a:endParaRPr lang="en-US" baseline="0" noProof="0" dirty="0" smtClean="0"/>
          </a:p>
          <a:p>
            <a:r>
              <a:rPr lang="en-US" baseline="0" noProof="0" dirty="0" smtClean="0"/>
              <a:t>We can approximate a set of region configurations within  a calling context by considering the one with the largest region size.  </a:t>
            </a:r>
          </a:p>
          <a:p>
            <a:r>
              <a:rPr lang="en-US" baseline="0" noProof="0" dirty="0" smtClean="0"/>
              <a:t>We denote this maximum as “</a:t>
            </a:r>
            <a:r>
              <a:rPr lang="en-US" baseline="0" noProof="0" dirty="0" err="1" smtClean="0"/>
              <a:t>maxrsize</a:t>
            </a:r>
            <a:r>
              <a:rPr lang="en-US" baseline="0" noProof="0" dirty="0" smtClean="0"/>
              <a:t>”. In this case the largest region for m2 is produced when n is equal to mc. </a:t>
            </a:r>
          </a:p>
          <a:p>
            <a:endParaRPr lang="en-US" baseline="0" noProof="0" dirty="0" smtClean="0"/>
          </a:p>
          <a:p>
            <a:r>
              <a:rPr lang="en-US" baseline="0" noProof="0" dirty="0" smtClean="0"/>
              <a:t>We want to express this expressions in terms of the root method parameters in order to able to compare it with other regions sizes later.</a:t>
            </a:r>
          </a:p>
          <a:p>
            <a:endParaRPr lang="es-AR" baseline="0" dirty="0" smtClean="0"/>
          </a:p>
          <a:p>
            <a:endParaRPr lang="es-AR" dirty="0"/>
          </a:p>
        </p:txBody>
      </p:sp>
      <p:sp>
        <p:nvSpPr>
          <p:cNvPr id="4" name="Slide Number Placeholder 3"/>
          <p:cNvSpPr>
            <a:spLocks noGrp="1"/>
          </p:cNvSpPr>
          <p:nvPr>
            <p:ph type="sldNum" sz="quarter" idx="10"/>
          </p:nvPr>
        </p:nvSpPr>
        <p:spPr/>
        <p:txBody>
          <a:bodyPr/>
          <a:lstStyle/>
          <a:p>
            <a:fld id="{5F0A8ECE-1956-491F-971B-AF43C3AE476D}" type="slidenum">
              <a:rPr lang="es-AR" smtClean="0"/>
              <a:pPr/>
              <a:t>16</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As</a:t>
            </a:r>
            <a:r>
              <a:rPr lang="en-US" baseline="0" noProof="0" dirty="0" smtClean="0"/>
              <a:t> a consequence, we can approximate the peak consumption by considering only one representative configuration per calling context.  </a:t>
            </a:r>
            <a:r>
              <a:rPr lang="en-US" baseline="0" noProof="0" dirty="0" smtClean="0"/>
              <a:t>The potential calling contexts </a:t>
            </a:r>
            <a:r>
              <a:rPr lang="en-US" baseline="0" noProof="0" dirty="0" smtClean="0"/>
              <a:t>can be </a:t>
            </a:r>
            <a:r>
              <a:rPr lang="en-US" baseline="0" noProof="0" dirty="0" smtClean="0"/>
              <a:t>approximated using paths </a:t>
            </a:r>
            <a:r>
              <a:rPr lang="en-US" baseline="0" noProof="0" dirty="0" smtClean="0"/>
              <a:t>in the call </a:t>
            </a:r>
            <a:r>
              <a:rPr lang="en-US" baseline="0" noProof="0" dirty="0" smtClean="0"/>
              <a:t>graph and binding invariants. </a:t>
            </a:r>
          </a:p>
          <a:p>
            <a:r>
              <a:rPr lang="en-US" baseline="0" noProof="0" dirty="0" smtClean="0"/>
              <a:t>This </a:t>
            </a:r>
            <a:r>
              <a:rPr lang="en-US" baseline="0" noProof="0" dirty="0" smtClean="0"/>
              <a:t>representative contains the largest region sizes for that call chain. </a:t>
            </a:r>
          </a:p>
          <a:p>
            <a:r>
              <a:rPr lang="en-US" baseline="0" noProof="0" dirty="0" smtClean="0"/>
              <a:t>Notice that this decision lead to an over-approximation because it can be the case that two regions for two different methods cannot reach their maximum in the same calling context.</a:t>
            </a:r>
          </a:p>
          <a:p>
            <a:r>
              <a:rPr lang="en-US" baseline="0" noProof="0" dirty="0" smtClean="0"/>
              <a:t>Notice also that, if the </a:t>
            </a:r>
            <a:r>
              <a:rPr lang="en-US" b="1" baseline="0" noProof="0" dirty="0" smtClean="0"/>
              <a:t>program is not recursive, the number of elements to compare for the max computation is finite.</a:t>
            </a:r>
          </a:p>
          <a:p>
            <a:endParaRPr lang="en-US" baseline="0" noProof="0" dirty="0" smtClean="0"/>
          </a:p>
          <a:p>
            <a:r>
              <a:rPr lang="es-AR" baseline="0" dirty="0" smtClean="0"/>
              <a:t>Es importante aclarar que esta </a:t>
            </a:r>
            <a:r>
              <a:rPr lang="es-AR" baseline="0" dirty="0" err="1" smtClean="0"/>
              <a:t>decision</a:t>
            </a:r>
            <a:r>
              <a:rPr lang="es-AR" baseline="0" dirty="0" smtClean="0"/>
              <a:t> implica sobre aproximar, ya que puede pasar que para una configuración NO pueda darse nunca que las regiones adquieran su </a:t>
            </a:r>
            <a:r>
              <a:rPr lang="es-AR" baseline="0" dirty="0" err="1" smtClean="0"/>
              <a:t>maximo</a:t>
            </a:r>
            <a:r>
              <a:rPr lang="es-AR" baseline="0" dirty="0" smtClean="0"/>
              <a:t> valor al mismo tiempo.</a:t>
            </a:r>
            <a:endParaRPr lang="es-AR" dirty="0"/>
          </a:p>
        </p:txBody>
      </p:sp>
      <p:sp>
        <p:nvSpPr>
          <p:cNvPr id="4" name="Slide Number Placeholder 3"/>
          <p:cNvSpPr>
            <a:spLocks noGrp="1"/>
          </p:cNvSpPr>
          <p:nvPr>
            <p:ph type="sldNum" sz="quarter" idx="10"/>
          </p:nvPr>
        </p:nvSpPr>
        <p:spPr/>
        <p:txBody>
          <a:bodyPr/>
          <a:lstStyle/>
          <a:p>
            <a:fld id="{5F0A8ECE-1956-491F-971B-AF43C3AE476D}" type="slidenum">
              <a:rPr lang="es-AR" smtClean="0"/>
              <a:pPr/>
              <a:t>17</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Thus, the most</a:t>
            </a:r>
            <a:r>
              <a:rPr lang="en-US" baseline="0" noProof="0" dirty="0" smtClean="0"/>
              <a:t> important problem now is to compute the largest region size for a given calling context. In particular we need an expression representing the largest size a region for a method m can reach when called </a:t>
            </a:r>
            <a:r>
              <a:rPr lang="en-US" baseline="0" noProof="0" dirty="0" smtClean="0"/>
              <a:t>from </a:t>
            </a:r>
            <a:r>
              <a:rPr lang="en-US" baseline="0" noProof="0" dirty="0" smtClean="0"/>
              <a:t>a method under analysis (in this case m0) using a particular calling context given by the call chain leading to m.</a:t>
            </a:r>
          </a:p>
          <a:p>
            <a:endParaRPr lang="en-US" noProof="0" dirty="0" smtClean="0"/>
          </a:p>
          <a:p>
            <a:r>
              <a:rPr lang="en-US" noProof="0" dirty="0" smtClean="0"/>
              <a:t>The calling context will be given by a</a:t>
            </a:r>
            <a:r>
              <a:rPr lang="en-US" baseline="0" noProof="0" dirty="0" smtClean="0"/>
              <a:t>  binding invariant  and the region size is a function of its associated method parameters.</a:t>
            </a:r>
          </a:p>
          <a:p>
            <a:r>
              <a:rPr lang="en-US" baseline="0" noProof="0" dirty="0" smtClean="0"/>
              <a:t>Remenber that we already have a method to approximate region sizes. We can use that methods or provide this specifications by other means. </a:t>
            </a:r>
          </a:p>
          <a:p>
            <a:endParaRPr lang="en-US" baseline="0" noProof="0" dirty="0" smtClean="0"/>
          </a:p>
          <a:p>
            <a:r>
              <a:rPr lang="en-US" baseline="0" noProof="0" dirty="0" smtClean="0"/>
              <a:t>Since our </a:t>
            </a:r>
            <a:r>
              <a:rPr lang="en-US" baseline="0" noProof="0" dirty="0" smtClean="0"/>
              <a:t>technique is able to provide polynomials in terms of the associated method </a:t>
            </a:r>
            <a:r>
              <a:rPr lang="en-US" baseline="0" noProof="0" dirty="0" smtClean="0"/>
              <a:t>parameters, </a:t>
            </a:r>
            <a:r>
              <a:rPr lang="en-US" baseline="0" noProof="0" dirty="0" smtClean="0"/>
              <a:t>we are dealing with a non-linear optimization problem. </a:t>
            </a:r>
          </a:p>
          <a:p>
            <a:r>
              <a:rPr lang="en-US" baseline="0" noProof="0" dirty="0" smtClean="0"/>
              <a:t>Non-linear optimization problems are hard to solve and its execution time is difficult to predict. Thus, we cannot solve this problem in runtime. We need to solve this in compile time. </a:t>
            </a:r>
          </a:p>
          <a:p>
            <a:r>
              <a:rPr lang="en-US" baseline="0" noProof="0" dirty="0" smtClean="0"/>
              <a:t>This makes the problem even more complicated because we need a parametric solution that can be instantiated when parameter values are known in runtime.</a:t>
            </a:r>
          </a:p>
        </p:txBody>
      </p:sp>
      <p:sp>
        <p:nvSpPr>
          <p:cNvPr id="4" name="Slide Number Placeholder 3"/>
          <p:cNvSpPr>
            <a:spLocks noGrp="1"/>
          </p:cNvSpPr>
          <p:nvPr>
            <p:ph type="sldNum" sz="quarter" idx="10"/>
          </p:nvPr>
        </p:nvSpPr>
        <p:spPr/>
        <p:txBody>
          <a:bodyPr/>
          <a:lstStyle/>
          <a:p>
            <a:fld id="{5F0A8ECE-1956-491F-971B-AF43C3AE476D}" type="slidenum">
              <a:rPr lang="es-AR" smtClean="0"/>
              <a:pPr/>
              <a:t>18</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Lukelly</a:t>
            </a:r>
            <a:r>
              <a:rPr lang="en-US" baseline="0" noProof="0" dirty="0" smtClean="0"/>
              <a:t>, there is a solution to this problem. This solution </a:t>
            </a:r>
            <a:r>
              <a:rPr lang="en-US" baseline="0" dirty="0" smtClean="0"/>
              <a:t>is due to Clauss wich extend an original technique of Bernstein to bound polynomials. The technique of Clauss receives a polynomial and a domain expressed as a polytype produces a set of polynomials wich are candidates of the maximun and minimum bound of the input polynomial within that given domain.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19</a:t>
            </a:fld>
            <a:endParaRPr lang="es-AR" dirty="0"/>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We</a:t>
            </a:r>
            <a:r>
              <a:rPr lang="en-US" baseline="0" noProof="0" dirty="0" smtClean="0"/>
              <a:t> are interested in working with Java likes languages which provides several advantages such us Object orientarion and </a:t>
            </a:r>
            <a:r>
              <a:rPr lang="en-US" b="1" baseline="0" noProof="0" dirty="0" smtClean="0"/>
              <a:t>specially automatic memory management</a:t>
            </a:r>
            <a:r>
              <a:rPr lang="en-US" baseline="0" noProof="0" dirty="0" smtClean="0"/>
              <a:t> which takes cares of the deallocation of unused objects. This kind of features make program development easier and less error-prone. </a:t>
            </a:r>
          </a:p>
          <a:p>
            <a:endParaRPr lang="en-US" baseline="0" noProof="0" dirty="0" smtClean="0"/>
          </a:p>
          <a:p>
            <a:r>
              <a:rPr lang="en-US" baseline="0" noProof="0" dirty="0" smtClean="0"/>
              <a:t>However, in this setting  where objects are allocated dynamically predicting  memory utilization is very dificult. In fact, just  predicting memory allocations is hard, indeed is undecidable. In fact, it is a problem similar to the halting problem assuming that every program statement consumes some amount of memory.</a:t>
            </a:r>
          </a:p>
          <a:p>
            <a:endParaRPr lang="en-US" baseline="0" noProof="0" dirty="0" smtClean="0"/>
          </a:p>
          <a:p>
            <a:r>
              <a:rPr lang="en-US" baseline="0" noProof="0" dirty="0" smtClean="0"/>
              <a:t>Even harder is predicting actual memory requirements, taking into account that memory can be reused once unused objects are collected by the GC.</a:t>
            </a:r>
          </a:p>
          <a:p>
            <a:endParaRPr lang="en-US" noProof="0" dirty="0" smtClean="0"/>
          </a:p>
          <a:p>
            <a:endParaRPr lang="en-US" noProof="0"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For instance,</a:t>
            </a:r>
            <a:r>
              <a:rPr lang="en-US" baseline="0" noProof="0" dirty="0" smtClean="0"/>
              <a:t> consider the following polynomial and domain and a set of parameters. Berstein applied to this polinomial returns the following two set of candidates determined for a parametric domain. </a:t>
            </a:r>
          </a:p>
          <a:p>
            <a:r>
              <a:rPr lang="en-US" baseline="0" noProof="0" dirty="0" smtClean="0"/>
              <a:t>Notice that the result is in terms of the set of selected parameters.</a:t>
            </a:r>
          </a:p>
          <a:p>
            <a:r>
              <a:rPr lang="en-US" baseline="0" noProof="0" dirty="0" smtClean="0"/>
              <a:t>This is a remarkable feature of this symbolic technique: the result is a parametric expression which doesn’t have to be in terms of the parameters of the input polynomial. </a:t>
            </a:r>
          </a:p>
          <a:p>
            <a:endParaRPr lang="en-US" baseline="0" noProof="0" dirty="0" smtClean="0"/>
          </a:p>
          <a:p>
            <a:r>
              <a:rPr lang="en-US" baseline="0" noProof="0" dirty="0" smtClean="0"/>
              <a:t>However, notice that there are still some problems: the output is not a simple expression, it is a set of candidates polynomails that need to evaluated to determine which is the largest one. This set can be reduced by applying some symbolic techniques or it can be done directly in run-time. In any case the evaluation cost is known “a priori”</a:t>
            </a:r>
          </a:p>
          <a:p>
            <a:endParaRPr lang="en-US" baseline="0"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20</a:t>
            </a:fld>
            <a:endParaRPr lang="es-AR" dirty="0"/>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Thus, if we can describe</a:t>
            </a:r>
            <a:r>
              <a:rPr lang="en-US" baseline="0" dirty="0" smtClean="0"/>
              <a:t> </a:t>
            </a:r>
            <a:r>
              <a:rPr lang="en-US" dirty="0" smtClean="0"/>
              <a:t>binding invariants</a:t>
            </a:r>
            <a:r>
              <a:rPr lang="en-US" baseline="0" dirty="0" smtClean="0"/>
              <a:t> using linear constrains and region sizes using polynomails,  </a:t>
            </a:r>
            <a:r>
              <a:rPr lang="en-US" dirty="0" smtClean="0"/>
              <a:t>we can use</a:t>
            </a:r>
            <a:r>
              <a:rPr lang="en-US" baseline="0" dirty="0" smtClean="0"/>
              <a:t> this technique to compute maxrsize. </a:t>
            </a:r>
          </a:p>
          <a:p>
            <a:endParaRPr lang="en-US" baseline="0" dirty="0" smtClean="0"/>
          </a:p>
          <a:p>
            <a:r>
              <a:rPr lang="en-US" baseline="0" dirty="0" smtClean="0"/>
              <a:t>For our example we can produce the following expressions which are </a:t>
            </a:r>
            <a:r>
              <a:rPr lang="en-US" sz="1400" b="1" baseline="0" dirty="0" smtClean="0"/>
              <a:t>in terms of method m0 parameters although region sizes  are expressed in terms of their method parameters</a:t>
            </a:r>
            <a:r>
              <a:rPr lang="en-US" baseline="0" dirty="0" smtClean="0"/>
              <a:t>.  </a:t>
            </a:r>
            <a:r>
              <a:rPr lang="en-US" b="1" baseline="0" dirty="0" smtClean="0"/>
              <a:t>Now, the whole problem is now reduced to max comparison between polynomial in terms of the same parameters.</a:t>
            </a:r>
          </a:p>
          <a:p>
            <a:endParaRPr lang="en-US" baseline="0" dirty="0" smtClean="0"/>
          </a:p>
          <a:p>
            <a:r>
              <a:rPr lang="en-US" baseline="0" dirty="0" smtClean="0"/>
              <a:t>This variable renaming can be performed thanks to the Bernstein transformation and because the invariant binds the parameters of method under analysis with  the parameters of the method from which we want to perform the maximization.</a:t>
            </a:r>
          </a:p>
          <a:p>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21</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n-US" dirty="0" smtClean="0"/>
              <a:t>So far</a:t>
            </a:r>
            <a:r>
              <a:rPr lang="en-US" baseline="0" dirty="0" smtClean="0"/>
              <a:t> approximate the peak consumption, considering the sum of largest region of  every region configuration among the possible call chains leading from the methdo under </a:t>
            </a:r>
            <a:r>
              <a:rPr lang="en-US" baseline="0" dirty="0" smtClean="0"/>
              <a:t>analysis</a:t>
            </a:r>
          </a:p>
          <a:p>
            <a:pPr defTabSz="966612">
              <a:defRPr/>
            </a:pPr>
            <a:endParaRPr lang="en-US" baseline="0" dirty="0" smtClean="0"/>
          </a:p>
          <a:p>
            <a:pPr defTabSz="966612">
              <a:defRPr/>
            </a:pPr>
            <a:r>
              <a:rPr lang="en-US" baseline="0" dirty="0" smtClean="0"/>
              <a:t>Notice that is not n</a:t>
            </a:r>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22</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Instead of comparing</a:t>
            </a:r>
            <a:r>
              <a:rPr lang="en-US" baseline="0" dirty="0" smtClean="0"/>
              <a:t> the region configurations for all paths in the program, w</a:t>
            </a:r>
            <a:r>
              <a:rPr lang="en-US" dirty="0" smtClean="0"/>
              <a:t>e </a:t>
            </a:r>
            <a:r>
              <a:rPr lang="en-US" dirty="0" smtClean="0"/>
              <a:t>can compute recursively the same maximum by traversing</a:t>
            </a:r>
            <a:r>
              <a:rPr lang="en-US" baseline="0" dirty="0" smtClean="0"/>
              <a:t> the call graph en genereting an evaluation tree whose leaves are non-linear maximization problems and the nodes are summing or max operations. </a:t>
            </a:r>
            <a:r>
              <a:rPr lang="en-US" baseline="0" dirty="0" smtClean="0"/>
              <a:t> Max is used for branches in the call graph and sums when we go deeper to generate a region configuration.</a:t>
            </a:r>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23</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can try to</a:t>
            </a:r>
            <a:r>
              <a:rPr lang="en-US" baseline="0" dirty="0" smtClean="0"/>
              <a:t> simplify offline the tree until we get an expression that we cannot or we don’t want to simplify. This evaluation tree can be then translated into code that can be executed when the parameters becomes available.</a:t>
            </a:r>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24</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instance,</a:t>
            </a:r>
            <a:r>
              <a:rPr lang="en-US" baseline="0" dirty="0" smtClean="0"/>
              <a:t> for our example we can compute the following expression for the peak consumption of method m0.</a:t>
            </a:r>
          </a:p>
          <a:p>
            <a:r>
              <a:rPr lang="en-US" baseline="0" dirty="0" smtClean="0"/>
              <a:t>If we analyze the peak consumption using a more ideal GC we see that we are over-approximating. </a:t>
            </a:r>
          </a:p>
          <a:p>
            <a:r>
              <a:rPr lang="en-US" baseline="0" dirty="0" smtClean="0"/>
              <a:t>Nevertheless, once we assume our region based memory manager the obtained expression is quite accurate.</a:t>
            </a:r>
          </a:p>
        </p:txBody>
      </p:sp>
      <p:sp>
        <p:nvSpPr>
          <p:cNvPr id="4" name="Slide Number Placeholder 3"/>
          <p:cNvSpPr>
            <a:spLocks noGrp="1"/>
          </p:cNvSpPr>
          <p:nvPr>
            <p:ph type="sldNum" sz="quarter" idx="10"/>
          </p:nvPr>
        </p:nvSpPr>
        <p:spPr/>
        <p:txBody>
          <a:bodyPr/>
          <a:lstStyle/>
          <a:p>
            <a:fld id="{7AA4F32D-1E70-454B-AECA-087E4749B241}" type="slidenum">
              <a:rPr lang="es-AR" smtClean="0"/>
              <a:pPr/>
              <a:t>25</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integrated this technique</a:t>
            </a:r>
            <a:r>
              <a:rPr lang="en-US" baseline="0" dirty="0" smtClean="0"/>
              <a:t> into  a tool that is able to compute total allocations and region sizes and also generate region base code out-of conventional java code by sinthesizing the memory regions using escape analysis. </a:t>
            </a:r>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26</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a:t>
            </a:r>
            <a:r>
              <a:rPr lang="en-US" baseline="0" dirty="0" smtClean="0"/>
              <a:t> me show you a detailed view of the componentes that implements the technique.</a:t>
            </a:r>
            <a:endParaRPr lang="en-US" dirty="0" smtClean="0"/>
          </a:p>
          <a:p>
            <a:r>
              <a:rPr lang="en-US" dirty="0" smtClean="0"/>
              <a:t>The</a:t>
            </a:r>
            <a:r>
              <a:rPr lang="en-US" baseline="0" dirty="0" smtClean="0"/>
              <a:t> technique relies on having a call graph of the application to generate the potential memory regions configurations and a component that provides invariants which are used as binding invariants when we model the non-linear maximization problem of obtaining largest region sizes. As we mention this problem is solved using a technique based on the bersntein transfomation.  The peak consumption solution is modeled as an evaluation tree wich can be simplified (if it is possible) and it is used to produce code that can be evaluated in runtime.</a:t>
            </a:r>
          </a:p>
          <a:p>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27</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AR" dirty="0" smtClean="0"/>
              <a:t>Indicar que</a:t>
            </a:r>
            <a:r>
              <a:rPr lang="es-AR" baseline="0" dirty="0" smtClean="0"/>
              <a:t> en el caso de </a:t>
            </a:r>
            <a:r>
              <a:rPr lang="es-AR" baseline="0" dirty="0" err="1" smtClean="0"/>
              <a:t>Bisort</a:t>
            </a:r>
            <a:r>
              <a:rPr lang="es-AR" baseline="0" dirty="0" smtClean="0"/>
              <a:t> la </a:t>
            </a:r>
            <a:r>
              <a:rPr lang="es-AR" baseline="0" dirty="0" err="1" smtClean="0"/>
              <a:t>sobreaproximación</a:t>
            </a:r>
            <a:r>
              <a:rPr lang="es-AR" baseline="0" dirty="0" smtClean="0"/>
              <a:t> viene de que el tamaño de la </a:t>
            </a:r>
            <a:r>
              <a:rPr lang="es-AR" baseline="0" dirty="0" err="1" smtClean="0"/>
              <a:t>region</a:t>
            </a:r>
            <a:r>
              <a:rPr lang="es-AR" baseline="0" dirty="0" smtClean="0"/>
              <a:t> esta determinado por la potencia mas grande que es menor o igual al </a:t>
            </a:r>
            <a:r>
              <a:rPr lang="es-AR" baseline="0" dirty="0" err="1" smtClean="0"/>
              <a:t>parametro</a:t>
            </a:r>
            <a:endParaRPr lang="es-AR" baseline="0" dirty="0" smtClean="0"/>
          </a:p>
          <a:p>
            <a:endParaRPr lang="en-US" baseline="0" dirty="0" smtClean="0"/>
          </a:p>
          <a:p>
            <a:r>
              <a:rPr lang="en-US" baseline="0" dirty="0" smtClean="0"/>
              <a:t>MST, Em3d, Bisort, TSP  , Power,  health, BH, Perimeter</a:t>
            </a:r>
            <a:endParaRPr lang="es-AR" dirty="0"/>
          </a:p>
        </p:txBody>
      </p:sp>
      <p:sp>
        <p:nvSpPr>
          <p:cNvPr id="4" name="Slide Number Placeholder 3"/>
          <p:cNvSpPr>
            <a:spLocks noGrp="1"/>
          </p:cNvSpPr>
          <p:nvPr>
            <p:ph type="sldNum" sz="quarter" idx="10"/>
          </p:nvPr>
        </p:nvSpPr>
        <p:spPr/>
        <p:txBody>
          <a:bodyPr/>
          <a:lstStyle/>
          <a:p>
            <a:fld id="{5F0A8ECE-1956-491F-971B-AF43C3AE476D}" type="slidenum">
              <a:rPr lang="es-AR" smtClean="0"/>
              <a:pPr/>
              <a:t>28</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We found that research on dynamic memory consumption inference or verification has becoming</a:t>
            </a:r>
            <a:r>
              <a:rPr lang="en-US" baseline="0" dirty="0" smtClean="0"/>
              <a:t> more active in the last 5 or 6 year possibly related with the aim of using automatic memory management for embedded systems and still having guaranties of not getting out of memory errors… </a:t>
            </a:r>
          </a:p>
          <a:p>
            <a:endParaRPr lang="en-US" baseline="0" dirty="0" smtClean="0"/>
          </a:p>
          <a:p>
            <a:r>
              <a:rPr lang="en-US" baseline="0" dirty="0" smtClean="0"/>
              <a:t>Now I will hightlight the related works we found more relevant. Hofmann and Jost proposed a technique for inferring linear bounds for funcional languages. It is  based on type derivation and linear programming using an explictic deallocation mechanism.</a:t>
            </a:r>
          </a:p>
          <a:p>
            <a:endParaRPr lang="en-US" baseline="0" dirty="0" smtClean="0"/>
          </a:p>
          <a:p>
            <a:r>
              <a:rPr lang="en-US" baseline="0" dirty="0" smtClean="0"/>
              <a:t>Lui and collaborators present a technique also for functional languages which basically produces a new function that mimics the behavior of the original function but computes its consumption. The function codifies a reference counting GC to release ununsed objects.  One problem with this technique is that the evaluation of the bound function cannot terminate even if the original does.</a:t>
            </a:r>
          </a:p>
          <a:p>
            <a:endParaRPr lang="en-US" baseline="0" dirty="0" smtClean="0"/>
          </a:p>
          <a:p>
            <a:r>
              <a:rPr lang="en-US" baseline="0" dirty="0" smtClean="0"/>
              <a:t>The people who are going to present the next paper presented before a  technique to check resource allocations contracts written using Pressburger predicates for a java like program using annotations for specifiyng aliasing and uniques properties. Today they will present a technique also to infer memory consumption specifications.</a:t>
            </a:r>
          </a:p>
          <a:p>
            <a:endParaRPr lang="en-US" baseline="0" dirty="0" smtClean="0"/>
          </a:p>
          <a:p>
            <a:r>
              <a:rPr lang="en-US" baseline="0" dirty="0" smtClean="0"/>
              <a:t>Albert and colaborators presents and technique to infer dynamic memory allocations based in their frame work for cost analysis which produces recurrence equations modeling the complecity of a piece of code. This equation may be hard to evaluate although they recently present a work about how to get bounds from those equations.</a:t>
            </a:r>
          </a:p>
          <a:p>
            <a:r>
              <a:rPr lang="en-US" baseline="0" dirty="0" smtClean="0"/>
              <a:t>In a second work presented last year in this conference they also propose a way to consider deallocation using escape analysis. Although they present some benchmarks for the first technique they do not present new experimention showing how the effect of escape analysis in the sinthesis of specifications.</a:t>
            </a:r>
          </a:p>
          <a:p>
            <a:endParaRPr lang="en-US" baseline="0" dirty="0" smtClean="0"/>
          </a:p>
          <a:p>
            <a:endParaRPr lang="en-US" baseline="0" dirty="0" smtClean="0"/>
          </a:p>
          <a:p>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29</a:t>
            </a:fld>
            <a:endParaRPr lang="es-AR" dirty="0"/>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Thus, look at the following code.</a:t>
            </a:r>
            <a:r>
              <a:rPr lang="en-US" baseline="0" noProof="0" dirty="0" smtClean="0"/>
              <a:t> It basically allocates several objects in the body of two loops. For instance, when method m0 calls m1 allocates k objects of type A and then makes several calls method m2 which allocates n objects of type B and C and an array of type B. </a:t>
            </a:r>
          </a:p>
          <a:p>
            <a:r>
              <a:rPr lang="en-US" baseline="0" noProof="0" dirty="0" smtClean="0"/>
              <a:t>Later, m0 calls again m2. </a:t>
            </a:r>
          </a:p>
          <a:p>
            <a:endParaRPr lang="en-US" noProof="0" dirty="0" smtClean="0"/>
          </a:p>
          <a:p>
            <a:r>
              <a:rPr lang="en-US" b="1" noProof="0" dirty="0" smtClean="0"/>
              <a:t>The pictures</a:t>
            </a:r>
            <a:r>
              <a:rPr lang="en-US" b="1" baseline="0" noProof="0" dirty="0" smtClean="0"/>
              <a:t> on the right show the memory consumption of two different executions of the same program using a sort of “ideal” GC which releases the objects when they are not longer </a:t>
            </a:r>
            <a:r>
              <a:rPr lang="en-US" b="1" baseline="0" noProof="0" dirty="0" err="1" smtClean="0"/>
              <a:t>reacheable</a:t>
            </a:r>
            <a:r>
              <a:rPr lang="en-US" b="1" baseline="0" noProof="0" dirty="0" smtClean="0"/>
              <a:t>. </a:t>
            </a:r>
            <a:endParaRPr lang="en-US" b="1" noProof="0" dirty="0" smtClean="0"/>
          </a:p>
          <a:p>
            <a:r>
              <a:rPr lang="en-US" noProof="0" dirty="0" smtClean="0"/>
              <a:t>The</a:t>
            </a:r>
            <a:r>
              <a:rPr lang="en-US" baseline="0" noProof="0" dirty="0" smtClean="0"/>
              <a:t> amount of memory required for this program depends on the parameter “mc” which is m0’s parameter. Notice that that not only the amount of memory of the peak consumption of the program changes when mc changes, also the place where this peak is reached also changes according to the calling context.</a:t>
            </a:r>
          </a:p>
          <a:p>
            <a:endParaRPr lang="en-US"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3</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Concluding</a:t>
            </a:r>
            <a:r>
              <a:rPr lang="en-US" smtClean="0"/>
              <a:t>,</a:t>
            </a:r>
            <a:r>
              <a:rPr lang="en-US" baseline="0" smtClean="0"/>
              <a:t> we developed a technique to infer parametric and easy to evaluate specification of heap memory requirements. </a:t>
            </a:r>
            <a:endParaRPr lang="es-AR"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30</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a:p>
        </p:txBody>
      </p:sp>
      <p:sp>
        <p:nvSpPr>
          <p:cNvPr id="4" name="Slide Number Placeholder 3"/>
          <p:cNvSpPr>
            <a:spLocks noGrp="1"/>
          </p:cNvSpPr>
          <p:nvPr>
            <p:ph type="sldNum" sz="quarter" idx="10"/>
          </p:nvPr>
        </p:nvSpPr>
        <p:spPr/>
        <p:txBody>
          <a:bodyPr/>
          <a:lstStyle/>
          <a:p>
            <a:fld id="{7AA4F32D-1E70-454B-AECA-087E4749B241}" type="slidenum">
              <a:rPr lang="es-AR" smtClean="0"/>
              <a:pPr/>
              <a:t>31</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Our goal</a:t>
            </a:r>
            <a:r>
              <a:rPr lang="en-US" baseline="0" noProof="0" dirty="0" smtClean="0"/>
              <a:t> is to obtain an expression that overapproximates peak memory consumption. We want the expression to be in terms of the method under analysis’ parameters.</a:t>
            </a:r>
            <a:endParaRPr lang="en-US" noProof="0" dirty="0" smtClean="0"/>
          </a:p>
          <a:p>
            <a:r>
              <a:rPr lang="en-US" noProof="0" dirty="0" smtClean="0"/>
              <a:t>We</a:t>
            </a:r>
            <a:r>
              <a:rPr lang="en-US" baseline="0" noProof="0" dirty="0" smtClean="0"/>
              <a:t> also want the expression to be easy to evaluate. That means, the evaluation cost has to be low or are least known before. </a:t>
            </a:r>
          </a:p>
          <a:p>
            <a:endParaRPr lang="en-US" noProof="0" dirty="0" smtClean="0"/>
          </a:p>
          <a:p>
            <a:r>
              <a:rPr lang="en-US" noProof="0" dirty="0" smtClean="0"/>
              <a:t>In</a:t>
            </a:r>
            <a:r>
              <a:rPr lang="en-US" baseline="0" noProof="0" dirty="0" smtClean="0"/>
              <a:t> this work we propose a technique to obtain such expression. That is, given  a  method we obtain a parametric expression overapproximating the maximum amount of memory consumed by any run starting at m.</a:t>
            </a:r>
            <a:endParaRPr lang="en-US"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4</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In</a:t>
            </a:r>
            <a:r>
              <a:rPr lang="en-US" baseline="0" noProof="0" dirty="0" smtClean="0"/>
              <a:t> a previous work, we propose a technique to over-approximate the amount of memory requested by a method or program during its execution. </a:t>
            </a:r>
          </a:p>
          <a:p>
            <a:r>
              <a:rPr lang="en-US" baseline="0" noProof="0" dirty="0" smtClean="0"/>
              <a:t>We also presented an application of his technique in the context of scoped memory management where we are able to synthesize regions sizes in terms of the parameters of the associated method.</a:t>
            </a:r>
            <a:endParaRPr lang="en-US" noProof="0"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5</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73C8C-B1D7-4127-AF84-0AF559F2CA5E}" type="slidenum">
              <a:rPr lang="es-AR"/>
              <a:pPr/>
              <a:t>6</a:t>
            </a:fld>
            <a:endParaRPr lang="es-A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pPr marL="241653" indent="-241653"/>
            <a:r>
              <a:rPr lang="en-US" dirty="0" smtClean="0"/>
              <a:t>The key idea behind</a:t>
            </a:r>
            <a:r>
              <a:rPr lang="en-US" baseline="0" dirty="0" smtClean="0"/>
              <a:t> our previous work</a:t>
            </a:r>
            <a:r>
              <a:rPr lang="en-US" dirty="0" smtClean="0"/>
              <a:t> </a:t>
            </a:r>
            <a:r>
              <a:rPr lang="en-US" dirty="0"/>
              <a:t>is relating dynamic memory allocations with visits to new statements.</a:t>
            </a:r>
          </a:p>
          <a:p>
            <a:pPr marL="241653" indent="-241653"/>
            <a:r>
              <a:rPr lang="en-US" dirty="0"/>
              <a:t>We relate the number of visits to a statement to the number of possible variable assignments in the control location of that statement.</a:t>
            </a:r>
          </a:p>
          <a:p>
            <a:pPr marL="241653" indent="-241653"/>
            <a:r>
              <a:rPr lang="en-US" dirty="0"/>
              <a:t>This can be related to the number of solutions of an invariant constraining variable assignments for this control location.</a:t>
            </a:r>
          </a:p>
          <a:p>
            <a:pPr marL="241653" indent="-241653"/>
            <a:r>
              <a:rPr lang="en-US" dirty="0"/>
              <a:t>And if the invariant contains linear constraints this can be expressed as the number of integer points of a polyhedron.</a:t>
            </a:r>
          </a:p>
          <a:p>
            <a:pPr marL="241653" indent="-241653"/>
            <a:r>
              <a:rPr lang="en-US" dirty="0"/>
              <a:t>And fortunately, there is a technique  that generates an </a:t>
            </a:r>
            <a:r>
              <a:rPr lang="en-US" dirty="0">
                <a:sym typeface="Symbol" pitchFamily="18" charset="2"/>
              </a:rPr>
              <a:t>ehrhart poyinomial representing this number of integer points.</a:t>
            </a:r>
          </a:p>
        </p:txBody>
      </p:sp>
      <p:sp>
        <p:nvSpPr>
          <p:cNvPr id="5" name="Footer Placeholder 4"/>
          <p:cNvSpPr>
            <a:spLocks noGrp="1"/>
          </p:cNvSpPr>
          <p:nvPr>
            <p:ph type="ftr" sz="quarter" idx="10"/>
          </p:nvPr>
        </p:nvSpPr>
        <p:spPr/>
        <p:txBody>
          <a:bodyPr/>
          <a:lstStyle/>
          <a:p>
            <a:endParaRPr lang="es-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For instance</a:t>
            </a:r>
            <a:r>
              <a:rPr lang="en-US" baseline="0" noProof="0" dirty="0" smtClean="0"/>
              <a:t> we can synthesize the following expression approximating the total amount of dynamic memory allocated by m0.</a:t>
            </a:r>
            <a:endParaRPr lang="en-US" noProof="0" dirty="0" smtClean="0"/>
          </a:p>
          <a:p>
            <a:endParaRPr lang="en-US" noProof="0" dirty="0" smtClean="0"/>
          </a:p>
          <a:p>
            <a:r>
              <a:rPr lang="en-US" noProof="0" dirty="0" smtClean="0"/>
              <a:t>However</a:t>
            </a:r>
            <a:r>
              <a:rPr lang="en-US" baseline="0" noProof="0" dirty="0" smtClean="0"/>
              <a:t>, this expression is too conservative if we want to predict actual memory requirements since object deallocation is not taking into account.</a:t>
            </a:r>
            <a:endParaRPr lang="en-US" noProof="0" dirty="0" smtClean="0"/>
          </a:p>
        </p:txBody>
      </p:sp>
      <p:sp>
        <p:nvSpPr>
          <p:cNvPr id="4" name="Slide Number Placeholder 3"/>
          <p:cNvSpPr>
            <a:spLocks noGrp="1"/>
          </p:cNvSpPr>
          <p:nvPr>
            <p:ph type="sldNum" sz="quarter" idx="10"/>
          </p:nvPr>
        </p:nvSpPr>
        <p:spPr/>
        <p:txBody>
          <a:bodyPr/>
          <a:lstStyle/>
          <a:p>
            <a:fld id="{5F0A8ECE-1956-491F-971B-AF43C3AE476D}" type="slidenum">
              <a:rPr lang="es-AR" smtClean="0"/>
              <a:pPr/>
              <a:t>7</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The problem is that is it diffcult to predict when objects are actually realeased by the GC</a:t>
            </a:r>
            <a:r>
              <a:rPr lang="en-US" baseline="0" noProof="0" dirty="0" smtClean="0"/>
              <a:t> and it is even more complicate to know how many objects. </a:t>
            </a:r>
          </a:p>
          <a:p>
            <a:endParaRPr lang="en-US" noProof="0" dirty="0" smtClean="0"/>
          </a:p>
          <a:p>
            <a:r>
              <a:rPr lang="en-US" noProof="0" dirty="0" smtClean="0"/>
              <a:t>Thus,</a:t>
            </a:r>
            <a:r>
              <a:rPr lang="en-US" baseline="0" noProof="0" dirty="0" smtClean="0"/>
              <a:t> our approach is to approximate an ideal GC using a more coarse grained one based on memory regions. </a:t>
            </a:r>
            <a:endParaRPr lang="en-US" noProof="0" dirty="0"/>
          </a:p>
        </p:txBody>
      </p:sp>
      <p:sp>
        <p:nvSpPr>
          <p:cNvPr id="4" name="Slide Number Placeholder 3"/>
          <p:cNvSpPr>
            <a:spLocks noGrp="1"/>
          </p:cNvSpPr>
          <p:nvPr>
            <p:ph type="sldNum" sz="quarter" idx="10"/>
          </p:nvPr>
        </p:nvSpPr>
        <p:spPr/>
        <p:txBody>
          <a:bodyPr/>
          <a:lstStyle/>
          <a:p>
            <a:fld id="{7AA4F32D-1E70-454B-AECA-087E4749B241}" type="slidenum">
              <a:rPr lang="es-AR" smtClean="0"/>
              <a:pPr/>
              <a:t>8</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AR" dirty="0" smtClean="0"/>
              <a:t>Volvamos a nuestro ejemplo. El</a:t>
            </a:r>
            <a:r>
              <a:rPr lang="es-AR" baseline="0" dirty="0" smtClean="0"/>
              <a:t> grafico muestra un grafo que aproxima las referencias entre objetos que crea este programa.  </a:t>
            </a:r>
          </a:p>
          <a:p>
            <a:r>
              <a:rPr lang="es-AR" baseline="0" dirty="0" smtClean="0"/>
              <a:t>Cada nodo en este grafo representa todos los objetos que pueden crearse en ese punto. Hay tantos nodos como </a:t>
            </a:r>
            <a:r>
              <a:rPr lang="es-AR" baseline="0" dirty="0" err="1" smtClean="0"/>
              <a:t>creation</a:t>
            </a:r>
            <a:r>
              <a:rPr lang="es-AR" baseline="0" dirty="0" smtClean="0"/>
              <a:t> </a:t>
            </a:r>
            <a:r>
              <a:rPr lang="es-AR" baseline="0" dirty="0" err="1" smtClean="0"/>
              <a:t>sites</a:t>
            </a:r>
            <a:r>
              <a:rPr lang="es-AR" baseline="0" dirty="0" smtClean="0"/>
              <a:t>.</a:t>
            </a:r>
            <a:endParaRPr lang="es-AR" dirty="0"/>
          </a:p>
        </p:txBody>
      </p:sp>
      <p:sp>
        <p:nvSpPr>
          <p:cNvPr id="4" name="Slide Number Placeholder 3"/>
          <p:cNvSpPr>
            <a:spLocks noGrp="1"/>
          </p:cNvSpPr>
          <p:nvPr>
            <p:ph type="sldNum" sz="quarter" idx="10"/>
          </p:nvPr>
        </p:nvSpPr>
        <p:spPr/>
        <p:txBody>
          <a:bodyPr/>
          <a:lstStyle/>
          <a:p>
            <a:fld id="{5F0A8ECE-1956-491F-971B-AF43C3AE476D}" type="slidenum">
              <a:rPr lang="es-AR" smtClean="0"/>
              <a:pPr/>
              <a:t>9</a:t>
            </a:fld>
            <a:endParaRPr lang="es-AR"/>
          </a:p>
        </p:txBody>
      </p:sp>
      <p:sp>
        <p:nvSpPr>
          <p:cNvPr id="5" name="Footer Placeholder 4"/>
          <p:cNvSpPr>
            <a:spLocks noGrp="1"/>
          </p:cNvSpPr>
          <p:nvPr>
            <p:ph type="ftr" sz="quarter" idx="11"/>
          </p:nvPr>
        </p:nvSpPr>
        <p:spPr/>
        <p:txBody>
          <a:bodyPr/>
          <a:lstStyle/>
          <a:p>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F7CBA8A-C276-4C68-A090-C54ECD265CEF}"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4710E-BD72-403B-A6EB-26804CCD2D63}"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31BBC0-9576-46B4-85B7-EE3C56A196B1}"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7BF817-EAC3-4037-A33D-21F5B32A2B0A}" type="datetime1">
              <a:rPr lang="en-US" smtClean="0"/>
              <a:pPr/>
              <a:t>6/8/2008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9E56459-7B60-4D12-BF27-71EF59813816}" type="datetime1">
              <a:rPr lang="en-US" smtClean="0"/>
              <a:pPr/>
              <a:t>6/8/2008</a:t>
            </a:fld>
            <a:endParaRPr lang="en-US"/>
          </a:p>
        </p:txBody>
      </p:sp>
      <p:sp>
        <p:nvSpPr>
          <p:cNvPr id="7"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8"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2DD4098A-01CE-45E8-BCBB-5935219FCEEF}"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CF95A702-2CCD-4137-B8F9-54B978662C6C}"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9090F8B8-08BE-4254-9A04-93E86B71F3E3}"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264111A2-30FC-47BC-9293-43C047F38410}"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AE03B9A8-3507-4C75-B847-C5F1C7001230}"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B28BA0A-45EB-4A2A-A12F-B67E3C4E00A6}"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0CB0CA18-8C3A-496E-98CD-1981B1296CBB}"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noProof="0" smtClean="0"/>
              <a:t>Click to edit Master title style</a:t>
            </a:r>
            <a:endParaRPr kumimoji="0" lang="en-US" noProof="0"/>
          </a:p>
        </p:txBody>
      </p:sp>
      <p:sp>
        <p:nvSpPr>
          <p:cNvPr id="3" name="Content Placeholder 2"/>
          <p:cNvSpPr>
            <a:spLocks noGrp="1"/>
          </p:cNvSpPr>
          <p:nvPr>
            <p:ph idx="1"/>
          </p:nvPr>
        </p:nvSpPr>
        <p:spPr>
          <a:xfrm>
            <a:off x="142844" y="1214422"/>
            <a:ext cx="8543956" cy="5186378"/>
          </a:xfrm>
        </p:spPr>
        <p:txBody>
          <a:bodyPr/>
          <a:lstStyle>
            <a:extLst/>
          </a:lstStyle>
          <a:p>
            <a:pPr lvl="0" eaLnBrk="1" latinLnBrk="0" hangingPunct="1"/>
            <a:r>
              <a:rPr lang="en-US" noProof="0" smtClean="0"/>
              <a:t>Click to edit Master text styles</a:t>
            </a:r>
          </a:p>
          <a:p>
            <a:pPr lvl="1" eaLnBrk="1" latinLnBrk="0" hangingPunct="1"/>
            <a:r>
              <a:rPr lang="en-US" noProof="0" smtClean="0"/>
              <a:t>Second level</a:t>
            </a:r>
          </a:p>
          <a:p>
            <a:pPr lvl="2" eaLnBrk="1" latinLnBrk="0" hangingPunct="1"/>
            <a:r>
              <a:rPr lang="en-US" noProof="0" smtClean="0"/>
              <a:t>Third level</a:t>
            </a:r>
          </a:p>
          <a:p>
            <a:pPr lvl="3" eaLnBrk="1" latinLnBrk="0" hangingPunct="1"/>
            <a:r>
              <a:rPr lang="en-US" noProof="0" smtClean="0"/>
              <a:t>Fourth level</a:t>
            </a:r>
          </a:p>
          <a:p>
            <a:pPr lvl="4" eaLnBrk="1" latinLnBrk="0" hangingPunct="1"/>
            <a:r>
              <a:rPr lang="en-US" noProof="0" smtClean="0"/>
              <a:t>Fifth level</a:t>
            </a:r>
            <a:endParaRPr kumimoji="0" lang="en-US" noProof="0"/>
          </a:p>
        </p:txBody>
      </p:sp>
      <p:sp>
        <p:nvSpPr>
          <p:cNvPr id="4" name="Date Placeholder 3"/>
          <p:cNvSpPr>
            <a:spLocks noGrp="1"/>
          </p:cNvSpPr>
          <p:nvPr>
            <p:ph type="dt" sz="half" idx="10"/>
          </p:nvPr>
        </p:nvSpPr>
        <p:spPr/>
        <p:txBody>
          <a:bodyPr/>
          <a:lstStyle/>
          <a:p>
            <a:fld id="{8C3D1F4C-1285-48EC-8B72-D19F84258E5A}"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FDE12617-89FB-42EF-A8B7-824CE784C689}"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A592E355-FB78-4FD7-8F9D-4A5B6B7A2B0B}"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5BAE633C-6E19-4FB7-B1E9-4B8367FB9AE4}"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E3808262-C814-4B33-9434-A9DB9D3FC912}"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2F17EA9F-8BF3-4767-AC4B-1F71DE654585}"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36F87E5-3796-4122-840B-6844CF3D68CC}"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A9F1D552-A266-439B-A027-FFF924F0C939}"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E3ED70B2-D9AC-4615-8AAB-134A867FC253}"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97E720B-FBE8-42BF-ABC3-89691BB55B94}"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07C5C12-DF86-4DEF-84F1-32E3005E6DE9}"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1C94BF-895D-49F4-8CA3-5890317A8F26}"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4710E-BD72-403B-A6EB-26804CCD2D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9C52B0E2-6DFA-4111-8182-AFE0B3DFD4E0}"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701784"/>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571612"/>
            <a:ext cx="8229600" cy="4829188"/>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B7CEE5C8-4DEF-4DF5-99B5-3CC39746E04E}" type="datetime1">
              <a:rPr lang="en-US" smtClean="0"/>
              <a:pPr/>
              <a:t>6/8/2008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B6637-FD59-4C90-8C7B-56F57D91DAA9}" type="slidenum">
              <a:rPr lang="en-US" smtClean="0"/>
              <a:pPr/>
              <a:t>‹#›</a:t>
            </a:fld>
            <a:endParaRPr lang="en-US" dirty="0"/>
          </a:p>
        </p:txBody>
      </p:sp>
      <p:sp>
        <p:nvSpPr>
          <p:cNvPr id="15" name="Content Placeholder 14"/>
          <p:cNvSpPr>
            <a:spLocks noGrp="1"/>
          </p:cNvSpPr>
          <p:nvPr>
            <p:ph sz="quarter" idx="13"/>
          </p:nvPr>
        </p:nvSpPr>
        <p:spPr>
          <a:xfrm>
            <a:off x="0" y="1000094"/>
            <a:ext cx="9144000" cy="642956"/>
          </a:xfrm>
        </p:spPr>
        <p:txBody>
          <a:bodyPr/>
          <a:lstStyle>
            <a:lvl1pPr>
              <a:buNone/>
              <a:defRPr/>
            </a:lvl1pPr>
          </a:lstStyle>
          <a:p>
            <a:pPr lvl="0"/>
            <a:r>
              <a:rPr lang="en-US" dirty="0" smtClean="0"/>
              <a:t>Click to edit Master text styles</a:t>
            </a:r>
            <a:endParaRPr lang="es-A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7BE5AE-60BD-4D33-90DB-86954740508E}" type="datetime1">
              <a:rPr lang="en-US" smtClean="0"/>
              <a:pPr/>
              <a:t>6/8/2008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1E3F276-30A7-4C2D-B902-152513E8B626}" type="datetime1">
              <a:rPr lang="en-US" smtClean="0"/>
              <a:pPr/>
              <a:t>6/8/2008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27287A-64A1-463F-BCC2-3C21C039816C}" type="datetime1">
              <a:rPr lang="en-US" smtClean="0"/>
              <a:pPr/>
              <a:t>6/8/2008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A6D5F-52C9-4E84-A573-48036A507135}" type="datetime1">
              <a:rPr lang="en-US" smtClean="0"/>
              <a:pPr/>
              <a:t>6/8/2008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54710E-BD72-403B-A6EB-26804CCD2D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A641FD-F76D-4338-A891-0C55B2890390}" type="datetime1">
              <a:rPr lang="en-US" smtClean="0"/>
              <a:pPr/>
              <a:t>6/8/2008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54710E-BD72-403B-A6EB-26804CCD2D63}"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F02A565-B3EC-40C6-B885-99611069EA16}" type="datetime1">
              <a:rPr lang="en-US" smtClean="0"/>
              <a:pPr/>
              <a:t>6/8/2008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054710E-BD72-403B-A6EB-26804CCD2D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flipV="1">
            <a:off x="0" y="1000108"/>
            <a:ext cx="9144000" cy="714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24"/>
            <a:ext cx="9143999" cy="1005105"/>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0" y="71414"/>
            <a:ext cx="9144000" cy="71438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142985"/>
            <a:ext cx="8229600" cy="5257816"/>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EFCAC82-84AD-42E5-AE75-751D7EBCEC14}" type="datetime1">
              <a:rPr lang="en-US" smtClean="0"/>
              <a:pPr/>
              <a:t>6/8/2008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054710E-BD72-403B-A6EB-26804CCD2D6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7" r:id="rId15"/>
    <p:sldLayoutId id="2147483678" r:id="rId16"/>
    <p:sldLayoutId id="2147483679" r:id="rId17"/>
    <p:sldLayoutId id="2147483681" r:id="rId18"/>
    <p:sldLayoutId id="2147483682"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3" r:id="rId30"/>
    <p:sldLayoutId id="2147483694" r:id="rId31"/>
  </p:sldLayoutIdLst>
  <p:timing>
    <p:tnLst>
      <p:par>
        <p:cTn id="1" dur="indefinite" restart="never" nodeType="tmRoot"/>
      </p:par>
    </p:tnLst>
  </p:timing>
  <p:hf hdr="0" ftr="0" dt="0"/>
  <p:txStyles>
    <p:titleStyle>
      <a:lvl1pPr algn="l" rtl="0" eaLnBrk="1" latinLnBrk="0" hangingPunct="1">
        <a:spcBef>
          <a:spcPct val="0"/>
        </a:spcBef>
        <a:buNone/>
        <a:defRPr kumimoji="0" sz="40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1.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5.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4.xml"/><Relationship Id="rId1" Type="http://schemas.openxmlformats.org/officeDocument/2006/relationships/slideLayout" Target="../slideLayouts/slideLayout6.xml"/><Relationship Id="rId5" Type="http://schemas.openxmlformats.org/officeDocument/2006/relationships/image" Target="../media/image13.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14356"/>
            <a:ext cx="8077200" cy="2000264"/>
          </a:xfrm>
        </p:spPr>
        <p:txBody>
          <a:bodyPr>
            <a:normAutofit/>
          </a:bodyPr>
          <a:lstStyle/>
          <a:p>
            <a:r>
              <a:rPr lang="en-US" dirty="0" smtClean="0"/>
              <a:t>Parametric Prediction of Heap Memory Requirements</a:t>
            </a:r>
            <a:endParaRPr lang="en-US" dirty="0"/>
          </a:p>
        </p:txBody>
      </p:sp>
      <p:sp>
        <p:nvSpPr>
          <p:cNvPr id="4" name="Title 1"/>
          <p:cNvSpPr txBox="1">
            <a:spLocks/>
          </p:cNvSpPr>
          <p:nvPr/>
        </p:nvSpPr>
        <p:spPr>
          <a:xfrm>
            <a:off x="357158" y="3071810"/>
            <a:ext cx="8286808" cy="1928826"/>
          </a:xfrm>
          <a:prstGeom prst="rect">
            <a:avLst/>
          </a:prstGeom>
        </p:spPr>
        <p:txBody>
          <a:bodyPr vert="horz" lIns="91440" tIns="0" rIns="45720" bIns="0" rtlCol="0" anchor="t">
            <a:noAutofit/>
            <a:scene3d>
              <a:camera prst="orthographicFront"/>
              <a:lightRig rig="threePt" dir="t">
                <a:rot lat="0" lon="0" rev="4800000"/>
              </a:lightRig>
            </a:scene3d>
            <a:sp3d prstMaterial="matte">
              <a:bevelT w="50800" h="10160"/>
            </a:sp3d>
          </a:bodyPr>
          <a:lstStyle/>
          <a:p>
            <a:pPr lvl="0">
              <a:spcBef>
                <a:spcPct val="0"/>
              </a:spcBef>
              <a:defRPr/>
            </a:pPr>
            <a:r>
              <a:rPr lang="en-US" sz="2000" dirty="0" smtClean="0"/>
              <a:t>Víctor Braberman, Federico Fernandez, </a:t>
            </a:r>
            <a:r>
              <a:rPr kumimoji="0" lang="en-US" sz="2000" b="1" i="0" u="sng" strike="noStrike" kern="1200" cap="none" spc="0" normalizeH="0" baseline="0" noProof="0" dirty="0" smtClean="0">
                <a:ln>
                  <a:noFill/>
                </a:ln>
                <a:effectLst/>
                <a:uLnTx/>
                <a:uFillTx/>
                <a:latin typeface="+mj-lt"/>
                <a:ea typeface="+mj-ea"/>
                <a:cs typeface="+mj-cs"/>
              </a:rPr>
              <a:t>Diego Garbervetsky</a:t>
            </a:r>
            <a:r>
              <a:rPr lang="en-US" sz="2000" dirty="0" smtClean="0"/>
              <a:t>, Sergio Yovine</a:t>
            </a:r>
            <a:r>
              <a:rPr lang="en-US" sz="2000" baseline="30000" dirty="0" smtClean="0"/>
              <a:t>*</a:t>
            </a:r>
            <a:endParaRPr lang="en-US" sz="2000" b="1" baseline="30000" dirty="0" smtClean="0">
              <a:solidFill>
                <a:schemeClr val="accent1">
                  <a:satMod val="150000"/>
                </a:schemeClr>
              </a:solidFill>
              <a:latin typeface="+mj-lt"/>
              <a:ea typeface="+mj-ea"/>
              <a:cs typeface="+mj-cs"/>
            </a:endParaRPr>
          </a:p>
        </p:txBody>
      </p:sp>
      <p:sp>
        <p:nvSpPr>
          <p:cNvPr id="5" name="TextBox 4"/>
          <p:cNvSpPr txBox="1"/>
          <p:nvPr/>
        </p:nvSpPr>
        <p:spPr>
          <a:xfrm>
            <a:off x="285720" y="5357826"/>
            <a:ext cx="5286412" cy="1200329"/>
          </a:xfrm>
          <a:prstGeom prst="rect">
            <a:avLst/>
          </a:prstGeom>
          <a:noFill/>
        </p:spPr>
        <p:txBody>
          <a:bodyPr wrap="square" rtlCol="0">
            <a:spAutoFit/>
          </a:bodyPr>
          <a:lstStyle/>
          <a:p>
            <a:r>
              <a:rPr lang="es-AR" dirty="0" smtClean="0"/>
              <a:t>Departamento de Computación </a:t>
            </a:r>
          </a:p>
          <a:p>
            <a:r>
              <a:rPr lang="es-AR" dirty="0" smtClean="0"/>
              <a:t>Facultad de Ciencias Exactas y Naturales</a:t>
            </a:r>
          </a:p>
          <a:p>
            <a:r>
              <a:rPr lang="es-AR" dirty="0" smtClean="0"/>
              <a:t>Universidad de Buenos Aires  (UBA)</a:t>
            </a:r>
          </a:p>
          <a:p>
            <a:r>
              <a:rPr lang="es-AR" dirty="0" smtClean="0"/>
              <a:t>(*) VERIMAG, France</a:t>
            </a:r>
            <a:r>
              <a:rPr lang="en-US" dirty="0" smtClean="0"/>
              <a:t>. Currently visiting </a:t>
            </a:r>
            <a:r>
              <a:rPr lang="es-AR" dirty="0" smtClean="0"/>
              <a:t>UBA.</a:t>
            </a:r>
          </a:p>
        </p:txBody>
      </p:sp>
      <p:sp>
        <p:nvSpPr>
          <p:cNvPr id="6" name="Slide Number Placeholder 5"/>
          <p:cNvSpPr>
            <a:spLocks noGrp="1"/>
          </p:cNvSpPr>
          <p:nvPr>
            <p:ph type="sldNum" sz="quarter" idx="12"/>
          </p:nvPr>
        </p:nvSpPr>
        <p:spPr/>
        <p:txBody>
          <a:bodyPr/>
          <a:lstStyle/>
          <a:p>
            <a:fld id="{A054710E-BD72-403B-A6EB-26804CCD2D63}" type="slidenum">
              <a:rPr lang="en-US" smtClean="0"/>
              <a:pPr/>
              <a:t>1</a:t>
            </a:fld>
            <a:endParaRPr lang="en-US"/>
          </a:p>
        </p:txBody>
      </p:sp>
    </p:spTree>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Region-based memory management</a:t>
            </a:r>
            <a:endParaRPr lang="es-AR" dirty="0"/>
          </a:p>
        </p:txBody>
      </p:sp>
      <p:sp>
        <p:nvSpPr>
          <p:cNvPr id="4" name="Content Placeholder 3"/>
          <p:cNvSpPr>
            <a:spLocks noGrp="1"/>
          </p:cNvSpPr>
          <p:nvPr>
            <p:ph sz="quarter" idx="13"/>
          </p:nvPr>
        </p:nvSpPr>
        <p:spPr/>
        <p:txBody>
          <a:bodyPr/>
          <a:lstStyle/>
          <a:p>
            <a:r>
              <a:rPr lang="en-US" dirty="0" smtClean="0"/>
              <a:t>Memory organized using </a:t>
            </a:r>
            <a:r>
              <a:rPr lang="en-US" b="1" dirty="0" smtClean="0"/>
              <a:t>m-regions</a:t>
            </a:r>
            <a:endParaRPr lang="en-US" b="1" dirty="0"/>
          </a:p>
        </p:txBody>
      </p:sp>
      <p:pic>
        <p:nvPicPr>
          <p:cNvPr id="7" name="Picture 5"/>
          <p:cNvPicPr>
            <a:picLocks noChangeAspect="1" noChangeArrowheads="1"/>
          </p:cNvPicPr>
          <p:nvPr/>
        </p:nvPicPr>
        <p:blipFill>
          <a:blip r:embed="rId3"/>
          <a:srcRect/>
          <a:stretch>
            <a:fillRect/>
          </a:stretch>
        </p:blipFill>
        <p:spPr bwMode="auto">
          <a:xfrm>
            <a:off x="5143504" y="1672654"/>
            <a:ext cx="3714776" cy="4685304"/>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DC9B6637-FD59-4C90-8C7B-56F57D91DAA9}" type="slidenum">
              <a:rPr lang="en-US" smtClean="0"/>
              <a:pPr/>
              <a:t>10</a:t>
            </a:fld>
            <a:endParaRPr lang="en-US" dirty="0"/>
          </a:p>
        </p:txBody>
      </p:sp>
      <p:pic>
        <p:nvPicPr>
          <p:cNvPr id="8" name="Picture 7" descr="cg-cs.png"/>
          <p:cNvPicPr>
            <a:picLocks noChangeAspect="1"/>
          </p:cNvPicPr>
          <p:nvPr/>
        </p:nvPicPr>
        <p:blipFill>
          <a:blip r:embed="rId4"/>
          <a:stretch>
            <a:fillRect/>
          </a:stretch>
        </p:blipFill>
        <p:spPr>
          <a:xfrm>
            <a:off x="642911" y="1643050"/>
            <a:ext cx="3286147" cy="4956378"/>
          </a:xfrm>
          <a:prstGeom prst="rect">
            <a:avLst/>
          </a:prstGeom>
        </p:spPr>
      </p:pic>
    </p:spTree>
  </p:cSld>
  <p:clrMapOvr>
    <a:masterClrMapping/>
  </p:clrMapOvr>
  <p:transition advTm="184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Region-based memory management</a:t>
            </a:r>
            <a:endParaRPr lang="es-AR" dirty="0"/>
          </a:p>
        </p:txBody>
      </p:sp>
      <p:sp>
        <p:nvSpPr>
          <p:cNvPr id="3" name="Content Placeholder 2"/>
          <p:cNvSpPr>
            <a:spLocks noGrp="1"/>
          </p:cNvSpPr>
          <p:nvPr>
            <p:ph idx="1"/>
          </p:nvPr>
        </p:nvSpPr>
        <p:spPr>
          <a:xfrm>
            <a:off x="4500562" y="1571612"/>
            <a:ext cx="4429156" cy="4829188"/>
          </a:xfrm>
        </p:spPr>
        <p:txBody>
          <a:bodyPr>
            <a:normAutofit fontScale="77500" lnSpcReduction="20000"/>
          </a:bodyPr>
          <a:lstStyle/>
          <a:p>
            <a:r>
              <a:rPr lang="en-US" dirty="0" smtClean="0"/>
              <a:t>Escape(m): objects that live </a:t>
            </a:r>
            <a:r>
              <a:rPr lang="en-US" b="1" dirty="0" smtClean="0"/>
              <a:t>beyond</a:t>
            </a:r>
            <a:r>
              <a:rPr lang="en-US" dirty="0" smtClean="0"/>
              <a:t> m</a:t>
            </a:r>
          </a:p>
          <a:p>
            <a:pPr lvl="1"/>
            <a:r>
              <a:rPr lang="en-US" dirty="0" smtClean="0"/>
              <a:t>Escape(mo) = {}</a:t>
            </a:r>
          </a:p>
          <a:p>
            <a:pPr lvl="1"/>
            <a:r>
              <a:rPr lang="en-US" dirty="0" smtClean="0"/>
              <a:t>Escape(m1) = {}</a:t>
            </a:r>
          </a:p>
          <a:p>
            <a:pPr lvl="1"/>
            <a:r>
              <a:rPr lang="en-US" dirty="0" smtClean="0"/>
              <a:t>Escape(m2) = {m2.6, m2.8}</a:t>
            </a:r>
          </a:p>
          <a:p>
            <a:pPr lvl="2">
              <a:buNone/>
            </a:pPr>
            <a:endParaRPr lang="en-US" dirty="0" smtClean="0"/>
          </a:p>
          <a:p>
            <a:r>
              <a:rPr lang="en-US" dirty="0" smtClean="0"/>
              <a:t>Capture(m): objects that do </a:t>
            </a:r>
            <a:r>
              <a:rPr lang="en-US" b="1" dirty="0" smtClean="0"/>
              <a:t>not</a:t>
            </a:r>
            <a:r>
              <a:rPr lang="en-US" dirty="0" smtClean="0"/>
              <a:t> live more that m</a:t>
            </a:r>
          </a:p>
          <a:p>
            <a:pPr lvl="1"/>
            <a:r>
              <a:rPr lang="en-US" dirty="0" smtClean="0"/>
              <a:t>Capture(mo) = {m0.2.m2.6, m0.2.m2.8},</a:t>
            </a:r>
          </a:p>
          <a:p>
            <a:pPr lvl="1"/>
            <a:r>
              <a:rPr lang="en-US" dirty="0" smtClean="0"/>
              <a:t>Capture(m1) = {m1.4, m0.1.m1.5.m2.6, m0.1.m1.5.m2.8}, </a:t>
            </a:r>
          </a:p>
          <a:p>
            <a:pPr lvl="1"/>
            <a:r>
              <a:rPr lang="en-US" dirty="0" smtClean="0"/>
              <a:t>Capture(m2) = {m2.9}</a:t>
            </a:r>
          </a:p>
          <a:p>
            <a:r>
              <a:rPr lang="en-US" dirty="0" smtClean="0"/>
              <a:t>Region(m) </a:t>
            </a:r>
            <a:r>
              <a:rPr lang="en-US" dirty="0" smtClean="0">
                <a:sym typeface="Symbol"/>
              </a:rPr>
              <a:t></a:t>
            </a:r>
            <a:r>
              <a:rPr lang="en-US" dirty="0" smtClean="0"/>
              <a:t>  Capture(m)</a:t>
            </a:r>
          </a:p>
          <a:p>
            <a:endParaRPr lang="en-US" dirty="0" smtClean="0"/>
          </a:p>
          <a:p>
            <a:endParaRPr lang="en-US" dirty="0"/>
          </a:p>
        </p:txBody>
      </p:sp>
      <p:sp>
        <p:nvSpPr>
          <p:cNvPr id="4" name="Content Placeholder 3"/>
          <p:cNvSpPr>
            <a:spLocks noGrp="1"/>
          </p:cNvSpPr>
          <p:nvPr>
            <p:ph sz="quarter" idx="13"/>
          </p:nvPr>
        </p:nvSpPr>
        <p:spPr/>
        <p:txBody>
          <a:bodyPr/>
          <a:lstStyle/>
          <a:p>
            <a:r>
              <a:rPr lang="es-AR" dirty="0" smtClean="0"/>
              <a:t>Escape </a:t>
            </a:r>
            <a:r>
              <a:rPr lang="es-AR" dirty="0" err="1" smtClean="0"/>
              <a:t>Analysis</a:t>
            </a:r>
            <a:endParaRPr lang="es-AR" dirty="0"/>
          </a:p>
        </p:txBody>
      </p:sp>
      <p:sp>
        <p:nvSpPr>
          <p:cNvPr id="5" name="Rectangle 4"/>
          <p:cNvSpPr/>
          <p:nvPr/>
        </p:nvSpPr>
        <p:spPr>
          <a:xfrm>
            <a:off x="71406" y="1714488"/>
            <a:ext cx="4286280" cy="4770537"/>
          </a:xfrm>
          <a:prstGeom prst="rect">
            <a:avLst/>
          </a:prstGeom>
          <a:solidFill>
            <a:schemeClr val="accent2">
              <a:lumMod val="40000"/>
              <a:lumOff val="60000"/>
            </a:schemeClr>
          </a:solidFill>
          <a:ln w="12700">
            <a:solidFill>
              <a:schemeClr val="tx1"/>
            </a:solidFill>
          </a:ln>
        </p:spPr>
        <p:txBody>
          <a:bodyPr wrap="square">
            <a:spAutoFit/>
          </a:bodyPr>
          <a:lstStyle/>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m0(</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 {</a:t>
            </a:r>
          </a:p>
          <a:p>
            <a:r>
              <a:rPr lang="es-AR" sz="1600" dirty="0" smtClean="0">
                <a:solidFill>
                  <a:schemeClr val="bg1">
                    <a:lumMod val="50000"/>
                  </a:schemeClr>
                </a:solidFill>
                <a:latin typeface="Lucida Console" pitchFamily="49" charset="0"/>
                <a:cs typeface="Courier New" pitchFamily="49" charset="0"/>
              </a:rPr>
              <a:t>1:</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m1(</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2:</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B[] m2Arr=m2(2 *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m1(</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k) {</a:t>
            </a:r>
          </a:p>
          <a:p>
            <a:r>
              <a:rPr lang="nn-NO" sz="1600" dirty="0" smtClean="0">
                <a:solidFill>
                  <a:schemeClr val="bg1">
                    <a:lumMod val="50000"/>
                  </a:schemeClr>
                </a:solidFill>
                <a:latin typeface="Lucida Console" pitchFamily="49" charset="0"/>
                <a:cs typeface="Courier New" pitchFamily="49" charset="0"/>
              </a:rPr>
              <a:t>3:</a:t>
            </a:r>
            <a:r>
              <a:rPr lang="nn-NO" sz="1600" dirty="0" smtClean="0">
                <a:latin typeface="Lucida Console" pitchFamily="49" charset="0"/>
                <a:cs typeface="Courier New" pitchFamily="49" charset="0"/>
              </a:rPr>
              <a:t> </a:t>
            </a:r>
            <a:r>
              <a:rPr lang="nn-NO" sz="1600" dirty="0">
                <a:latin typeface="Lucida Console" pitchFamily="49" charset="0"/>
                <a:cs typeface="Courier New" pitchFamily="49" charset="0"/>
              </a:rPr>
              <a:t>for (int i = 1; i &lt;= k; i</a:t>
            </a:r>
            <a:r>
              <a:rPr lang="nn-NO" sz="1600" dirty="0" smtClean="0">
                <a:latin typeface="Lucida Console" pitchFamily="49" charset="0"/>
                <a:cs typeface="Courier New" pitchFamily="49" charset="0"/>
              </a:rPr>
              <a:t>++){ </a:t>
            </a:r>
            <a:endParaRPr lang="nn-NO" sz="1600" dirty="0">
              <a:latin typeface="Lucida Console" pitchFamily="49" charset="0"/>
              <a:cs typeface="Courier New" pitchFamily="49" charset="0"/>
            </a:endParaRPr>
          </a:p>
          <a:p>
            <a:r>
              <a:rPr lang="en-US" sz="1600" dirty="0" smtClean="0">
                <a:solidFill>
                  <a:schemeClr val="bg1">
                    <a:lumMod val="50000"/>
                  </a:schemeClr>
                </a:solidFill>
                <a:latin typeface="Lucida Console" pitchFamily="49" charset="0"/>
                <a:cs typeface="Courier New" pitchFamily="49" charset="0"/>
              </a:rPr>
              <a:t>4:</a:t>
            </a:r>
            <a:r>
              <a:rPr lang="en-US" sz="1600" dirty="0" smtClean="0">
                <a:latin typeface="Lucida Console" pitchFamily="49" charset="0"/>
                <a:cs typeface="Courier New" pitchFamily="49" charset="0"/>
              </a:rPr>
              <a:t>   A </a:t>
            </a:r>
            <a:r>
              <a:rPr lang="en-US" sz="1600" dirty="0" err="1">
                <a:latin typeface="Lucida Console" pitchFamily="49" charset="0"/>
                <a:cs typeface="Courier New" pitchFamily="49" charset="0"/>
              </a:rPr>
              <a:t>a</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A()</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5:</a:t>
            </a:r>
            <a:r>
              <a:rPr lang="es-AR" sz="1600" dirty="0" smtClean="0">
                <a:latin typeface="Lucida Console" pitchFamily="49" charset="0"/>
                <a:cs typeface="Courier New" pitchFamily="49" charset="0"/>
              </a:rPr>
              <a:t>   B</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dummyArr</a:t>
            </a:r>
            <a:r>
              <a:rPr lang="es-AR" sz="1600" dirty="0">
                <a:latin typeface="Lucida Console" pitchFamily="49" charset="0"/>
                <a:cs typeface="Courier New" pitchFamily="49" charset="0"/>
              </a:rPr>
              <a:t>= m2(i);</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B[] m2(</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n) {</a:t>
            </a:r>
          </a:p>
          <a:p>
            <a:r>
              <a:rPr lang="en-US" sz="1600" dirty="0" smtClean="0">
                <a:solidFill>
                  <a:schemeClr val="bg1">
                    <a:lumMod val="50000"/>
                  </a:schemeClr>
                </a:solidFill>
                <a:latin typeface="Lucida Console" pitchFamily="49" charset="0"/>
                <a:cs typeface="Courier New" pitchFamily="49" charset="0"/>
              </a:rPr>
              <a:t>6:</a:t>
            </a:r>
            <a:r>
              <a:rPr lang="en-US" sz="1600" dirty="0" smtClean="0">
                <a:latin typeface="Lucida Console" pitchFamily="49" charset="0"/>
                <a:cs typeface="Courier New" pitchFamily="49" charset="0"/>
              </a:rPr>
              <a:t> </a:t>
            </a:r>
            <a:r>
              <a:rPr lang="en-US" sz="1600" dirty="0">
                <a:latin typeface="Lucida Console" pitchFamily="49" charset="0"/>
                <a:cs typeface="Courier New" pitchFamily="49" charset="0"/>
              </a:rPr>
              <a:t>B[] </a:t>
            </a:r>
            <a:r>
              <a:rPr lang="en-US" sz="1600" dirty="0" err="1">
                <a:solidFill>
                  <a:schemeClr val="accent6"/>
                </a:solidFill>
                <a:latin typeface="Lucida Console" pitchFamily="49" charset="0"/>
                <a:cs typeface="Courier New" pitchFamily="49" charset="0"/>
              </a:rPr>
              <a:t>arrB</a:t>
            </a:r>
            <a:r>
              <a:rPr lang="en-US" sz="1600" dirty="0">
                <a:solidFill>
                  <a:schemeClr val="accent6"/>
                </a:solidFill>
                <a:latin typeface="Lucida Console" pitchFamily="49" charset="0"/>
                <a:cs typeface="Courier New" pitchFamily="49" charset="0"/>
              </a:rPr>
              <a:t> = new B[n]</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7:</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for</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j = 1; j &lt;= n; j++) {</a:t>
            </a:r>
          </a:p>
          <a:p>
            <a:r>
              <a:rPr lang="es-AR" sz="1600" dirty="0" smtClean="0">
                <a:solidFill>
                  <a:schemeClr val="bg1">
                    <a:lumMod val="50000"/>
                  </a:schemeClr>
                </a:solidFill>
                <a:latin typeface="Lucida Console" pitchFamily="49" charset="0"/>
                <a:cs typeface="Courier New" pitchFamily="49" charset="0"/>
              </a:rPr>
              <a:t>8:</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arrB</a:t>
            </a:r>
            <a:r>
              <a:rPr lang="es-AR" sz="1600" dirty="0" smtClean="0">
                <a:latin typeface="Lucida Console" pitchFamily="49" charset="0"/>
                <a:cs typeface="Courier New" pitchFamily="49" charset="0"/>
              </a:rPr>
              <a:t>[j-1</a:t>
            </a:r>
            <a:r>
              <a:rPr lang="es-AR" sz="1600" dirty="0">
                <a:latin typeface="Lucida Console" pitchFamily="49" charset="0"/>
                <a:cs typeface="Courier New" pitchFamily="49" charset="0"/>
              </a:rPr>
              <a:t>] = </a:t>
            </a:r>
            <a:r>
              <a:rPr lang="es-AR" sz="1600" dirty="0">
                <a:solidFill>
                  <a:schemeClr val="accent6"/>
                </a:solidFill>
                <a:latin typeface="Lucida Console" pitchFamily="49" charset="0"/>
                <a:cs typeface="Courier New" pitchFamily="49" charset="0"/>
              </a:rPr>
              <a:t>new B()</a:t>
            </a:r>
            <a:r>
              <a:rPr lang="es-AR" sz="1600" dirty="0">
                <a:latin typeface="Lucida Console" pitchFamily="49" charset="0"/>
                <a:cs typeface="Courier New" pitchFamily="49" charset="0"/>
              </a:rPr>
              <a:t>;</a:t>
            </a:r>
          </a:p>
          <a:p>
            <a:r>
              <a:rPr lang="en-US" sz="1600" dirty="0" smtClean="0">
                <a:solidFill>
                  <a:schemeClr val="bg1">
                    <a:lumMod val="50000"/>
                  </a:schemeClr>
                </a:solidFill>
                <a:latin typeface="Lucida Console" pitchFamily="49" charset="0"/>
                <a:cs typeface="Courier New" pitchFamily="49" charset="0"/>
              </a:rPr>
              <a:t>9:</a:t>
            </a:r>
            <a:r>
              <a:rPr lang="en-US" sz="1600" dirty="0" smtClean="0">
                <a:latin typeface="Lucida Console" pitchFamily="49" charset="0"/>
                <a:cs typeface="Courier New" pitchFamily="49" charset="0"/>
              </a:rPr>
              <a:t>   C </a:t>
            </a:r>
            <a:r>
              <a:rPr lang="en-US" sz="1600" dirty="0" err="1">
                <a:latin typeface="Lucida Console" pitchFamily="49" charset="0"/>
                <a:cs typeface="Courier New" pitchFamily="49" charset="0"/>
              </a:rPr>
              <a:t>c</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C()</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10:</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c.value</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[j-1];</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smtClean="0">
                <a:solidFill>
                  <a:schemeClr val="bg1">
                    <a:lumMod val="50000"/>
                  </a:schemeClr>
                </a:solidFill>
                <a:latin typeface="Lucida Console" pitchFamily="49" charset="0"/>
                <a:cs typeface="Courier New" pitchFamily="49" charset="0"/>
              </a:rPr>
              <a:t>11:</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return</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p:txBody>
      </p:sp>
      <p:grpSp>
        <p:nvGrpSpPr>
          <p:cNvPr id="6" name="Group 45"/>
          <p:cNvGrpSpPr>
            <a:grpSpLocks/>
          </p:cNvGrpSpPr>
          <p:nvPr/>
        </p:nvGrpSpPr>
        <p:grpSpPr bwMode="auto">
          <a:xfrm>
            <a:off x="1716083" y="1928802"/>
            <a:ext cx="2212975" cy="3144838"/>
            <a:chOff x="793" y="1132"/>
            <a:chExt cx="1394" cy="1981"/>
          </a:xfrm>
        </p:grpSpPr>
        <p:sp>
          <p:nvSpPr>
            <p:cNvPr id="8" name="Freeform 41"/>
            <p:cNvSpPr>
              <a:spLocks/>
            </p:cNvSpPr>
            <p:nvPr/>
          </p:nvSpPr>
          <p:spPr bwMode="auto">
            <a:xfrm>
              <a:off x="793" y="1132"/>
              <a:ext cx="1225" cy="1073"/>
            </a:xfrm>
            <a:custGeom>
              <a:avLst/>
              <a:gdLst>
                <a:gd name="T0" fmla="*/ 0 w 1225"/>
                <a:gd name="T1" fmla="*/ 75 h 1073"/>
                <a:gd name="T2" fmla="*/ 998 w 1225"/>
                <a:gd name="T3" fmla="*/ 166 h 1073"/>
                <a:gd name="T4" fmla="*/ 1225 w 1225"/>
                <a:gd name="T5" fmla="*/ 1073 h 1073"/>
                <a:gd name="T6" fmla="*/ 0 60000 65536"/>
                <a:gd name="T7" fmla="*/ 0 60000 65536"/>
                <a:gd name="T8" fmla="*/ 0 60000 65536"/>
                <a:gd name="T9" fmla="*/ 0 w 1225"/>
                <a:gd name="T10" fmla="*/ 0 h 1073"/>
                <a:gd name="T11" fmla="*/ 1225 w 1225"/>
                <a:gd name="T12" fmla="*/ 1073 h 1073"/>
              </a:gdLst>
              <a:ahLst/>
              <a:cxnLst>
                <a:cxn ang="T6">
                  <a:pos x="T0" y="T1"/>
                </a:cxn>
                <a:cxn ang="T7">
                  <a:pos x="T2" y="T3"/>
                </a:cxn>
                <a:cxn ang="T8">
                  <a:pos x="T4" y="T5"/>
                </a:cxn>
              </a:cxnLst>
              <a:rect l="T9" t="T10" r="T11" b="T12"/>
              <a:pathLst>
                <a:path w="1225" h="1073">
                  <a:moveTo>
                    <a:pt x="0" y="75"/>
                  </a:moveTo>
                  <a:cubicBezTo>
                    <a:pt x="397" y="37"/>
                    <a:pt x="794" y="0"/>
                    <a:pt x="998" y="166"/>
                  </a:cubicBezTo>
                  <a:cubicBezTo>
                    <a:pt x="1202" y="332"/>
                    <a:pt x="1180" y="907"/>
                    <a:pt x="1225" y="1073"/>
                  </a:cubicBezTo>
                </a:path>
              </a:pathLst>
            </a:custGeom>
            <a:noFill/>
            <a:ln w="38100">
              <a:solidFill>
                <a:schemeClr val="accent1"/>
              </a:solidFill>
              <a:round/>
              <a:headEnd type="triangle" w="med" len="med"/>
              <a:tailEnd type="none" w="med" len="med"/>
            </a:ln>
          </p:spPr>
          <p:txBody>
            <a:bodyPr/>
            <a:lstStyle/>
            <a:p>
              <a:endParaRPr lang="en-US"/>
            </a:p>
          </p:txBody>
        </p:sp>
        <p:sp>
          <p:nvSpPr>
            <p:cNvPr id="9" name="Freeform 42"/>
            <p:cNvSpPr>
              <a:spLocks/>
            </p:cNvSpPr>
            <p:nvPr/>
          </p:nvSpPr>
          <p:spPr bwMode="auto">
            <a:xfrm>
              <a:off x="1740" y="2215"/>
              <a:ext cx="447" cy="625"/>
            </a:xfrm>
            <a:custGeom>
              <a:avLst/>
              <a:gdLst>
                <a:gd name="T0" fmla="*/ 317 w 506"/>
                <a:gd name="T1" fmla="*/ 0 h 635"/>
                <a:gd name="T2" fmla="*/ 453 w 506"/>
                <a:gd name="T3" fmla="*/ 318 h 635"/>
                <a:gd name="T4" fmla="*/ 0 w 506"/>
                <a:gd name="T5" fmla="*/ 635 h 635"/>
                <a:gd name="T6" fmla="*/ 0 60000 65536"/>
                <a:gd name="T7" fmla="*/ 0 60000 65536"/>
                <a:gd name="T8" fmla="*/ 0 60000 65536"/>
                <a:gd name="T9" fmla="*/ 0 w 506"/>
                <a:gd name="T10" fmla="*/ 0 h 635"/>
                <a:gd name="T11" fmla="*/ 506 w 506"/>
                <a:gd name="T12" fmla="*/ 635 h 635"/>
              </a:gdLst>
              <a:ahLst/>
              <a:cxnLst>
                <a:cxn ang="T6">
                  <a:pos x="T0" y="T1"/>
                </a:cxn>
                <a:cxn ang="T7">
                  <a:pos x="T2" y="T3"/>
                </a:cxn>
                <a:cxn ang="T8">
                  <a:pos x="T4" y="T5"/>
                </a:cxn>
              </a:cxnLst>
              <a:rect l="T9" t="T10" r="T11" b="T12"/>
              <a:pathLst>
                <a:path w="506" h="635">
                  <a:moveTo>
                    <a:pt x="317" y="0"/>
                  </a:moveTo>
                  <a:cubicBezTo>
                    <a:pt x="411" y="106"/>
                    <a:pt x="506" y="212"/>
                    <a:pt x="453" y="318"/>
                  </a:cubicBezTo>
                  <a:cubicBezTo>
                    <a:pt x="400" y="424"/>
                    <a:pt x="68" y="552"/>
                    <a:pt x="0" y="635"/>
                  </a:cubicBezTo>
                </a:path>
              </a:pathLst>
            </a:custGeom>
            <a:noFill/>
            <a:ln w="38100">
              <a:solidFill>
                <a:schemeClr val="accent1"/>
              </a:solidFill>
              <a:round/>
              <a:headEnd type="triangle" w="med" len="med"/>
              <a:tailEnd type="none" w="med" len="med"/>
            </a:ln>
          </p:spPr>
          <p:txBody>
            <a:bodyPr/>
            <a:lstStyle/>
            <a:p>
              <a:endParaRPr lang="en-US"/>
            </a:p>
          </p:txBody>
        </p:sp>
        <p:sp>
          <p:nvSpPr>
            <p:cNvPr id="10" name="Freeform 44"/>
            <p:cNvSpPr>
              <a:spLocks/>
            </p:cNvSpPr>
            <p:nvPr/>
          </p:nvSpPr>
          <p:spPr bwMode="auto">
            <a:xfrm>
              <a:off x="1647" y="2302"/>
              <a:ext cx="341" cy="811"/>
            </a:xfrm>
            <a:custGeom>
              <a:avLst/>
              <a:gdLst>
                <a:gd name="T0" fmla="*/ 91 w 333"/>
                <a:gd name="T1" fmla="*/ 0 h 273"/>
                <a:gd name="T2" fmla="*/ 318 w 333"/>
                <a:gd name="T3" fmla="*/ 136 h 273"/>
                <a:gd name="T4" fmla="*/ 0 w 333"/>
                <a:gd name="T5" fmla="*/ 273 h 273"/>
                <a:gd name="T6" fmla="*/ 0 60000 65536"/>
                <a:gd name="T7" fmla="*/ 0 60000 65536"/>
                <a:gd name="T8" fmla="*/ 0 60000 65536"/>
                <a:gd name="T9" fmla="*/ 0 w 333"/>
                <a:gd name="T10" fmla="*/ 0 h 273"/>
                <a:gd name="T11" fmla="*/ 333 w 333"/>
                <a:gd name="T12" fmla="*/ 273 h 273"/>
              </a:gdLst>
              <a:ahLst/>
              <a:cxnLst>
                <a:cxn ang="T6">
                  <a:pos x="T0" y="T1"/>
                </a:cxn>
                <a:cxn ang="T7">
                  <a:pos x="T2" y="T3"/>
                </a:cxn>
                <a:cxn ang="T8">
                  <a:pos x="T4" y="T5"/>
                </a:cxn>
              </a:cxnLst>
              <a:rect l="T9" t="T10" r="T11" b="T12"/>
              <a:pathLst>
                <a:path w="333" h="273">
                  <a:moveTo>
                    <a:pt x="91" y="0"/>
                  </a:moveTo>
                  <a:cubicBezTo>
                    <a:pt x="212" y="45"/>
                    <a:pt x="333" y="91"/>
                    <a:pt x="318" y="136"/>
                  </a:cubicBezTo>
                  <a:cubicBezTo>
                    <a:pt x="303" y="181"/>
                    <a:pt x="151" y="227"/>
                    <a:pt x="0" y="273"/>
                  </a:cubicBezTo>
                </a:path>
              </a:pathLst>
            </a:custGeom>
            <a:noFill/>
            <a:ln w="38100">
              <a:solidFill>
                <a:schemeClr val="accent1"/>
              </a:solidFill>
              <a:round/>
              <a:headEnd type="triangle" w="med" len="med"/>
              <a:tailEnd type="none" w="med" len="med"/>
            </a:ln>
          </p:spPr>
          <p:txBody>
            <a:bodyPr/>
            <a:lstStyle/>
            <a:p>
              <a:endParaRPr lang="en-US"/>
            </a:p>
          </p:txBody>
        </p:sp>
      </p:grpSp>
      <p:grpSp>
        <p:nvGrpSpPr>
          <p:cNvPr id="7" name="Group 48"/>
          <p:cNvGrpSpPr>
            <a:grpSpLocks/>
          </p:cNvGrpSpPr>
          <p:nvPr/>
        </p:nvGrpSpPr>
        <p:grpSpPr bwMode="auto">
          <a:xfrm>
            <a:off x="3071802" y="2335224"/>
            <a:ext cx="792163" cy="2736850"/>
            <a:chOff x="1746" y="1389"/>
            <a:chExt cx="499" cy="1724"/>
          </a:xfrm>
        </p:grpSpPr>
        <p:sp>
          <p:nvSpPr>
            <p:cNvPr id="12" name="Freeform 46"/>
            <p:cNvSpPr>
              <a:spLocks/>
            </p:cNvSpPr>
            <p:nvPr/>
          </p:nvSpPr>
          <p:spPr bwMode="auto">
            <a:xfrm>
              <a:off x="1746" y="1389"/>
              <a:ext cx="499" cy="1451"/>
            </a:xfrm>
            <a:custGeom>
              <a:avLst/>
              <a:gdLst>
                <a:gd name="T0" fmla="*/ 0 w 499"/>
                <a:gd name="T1" fmla="*/ 0 h 1451"/>
                <a:gd name="T2" fmla="*/ 499 w 499"/>
                <a:gd name="T3" fmla="*/ 1043 h 1451"/>
                <a:gd name="T4" fmla="*/ 0 w 499"/>
                <a:gd name="T5" fmla="*/ 1451 h 1451"/>
                <a:gd name="T6" fmla="*/ 0 60000 65536"/>
                <a:gd name="T7" fmla="*/ 0 60000 65536"/>
                <a:gd name="T8" fmla="*/ 0 60000 65536"/>
                <a:gd name="T9" fmla="*/ 0 w 499"/>
                <a:gd name="T10" fmla="*/ 0 h 1451"/>
                <a:gd name="T11" fmla="*/ 499 w 499"/>
                <a:gd name="T12" fmla="*/ 1451 h 1451"/>
              </a:gdLst>
              <a:ahLst/>
              <a:cxnLst>
                <a:cxn ang="T6">
                  <a:pos x="T0" y="T1"/>
                </a:cxn>
                <a:cxn ang="T7">
                  <a:pos x="T2" y="T3"/>
                </a:cxn>
                <a:cxn ang="T8">
                  <a:pos x="T4" y="T5"/>
                </a:cxn>
              </a:cxnLst>
              <a:rect l="T9" t="T10" r="T11" b="T12"/>
              <a:pathLst>
                <a:path w="499" h="1451">
                  <a:moveTo>
                    <a:pt x="0" y="0"/>
                  </a:moveTo>
                  <a:cubicBezTo>
                    <a:pt x="249" y="400"/>
                    <a:pt x="499" y="801"/>
                    <a:pt x="499" y="1043"/>
                  </a:cubicBezTo>
                  <a:cubicBezTo>
                    <a:pt x="499" y="1285"/>
                    <a:pt x="249" y="1368"/>
                    <a:pt x="0" y="1451"/>
                  </a:cubicBezTo>
                </a:path>
              </a:pathLst>
            </a:custGeom>
            <a:noFill/>
            <a:ln w="38100">
              <a:solidFill>
                <a:schemeClr val="hlink"/>
              </a:solidFill>
              <a:round/>
              <a:headEnd type="triangle" w="med" len="med"/>
              <a:tailEnd type="none" w="med" len="med"/>
            </a:ln>
          </p:spPr>
          <p:txBody>
            <a:bodyPr/>
            <a:lstStyle/>
            <a:p>
              <a:endParaRPr lang="en-US"/>
            </a:p>
          </p:txBody>
        </p:sp>
        <p:sp>
          <p:nvSpPr>
            <p:cNvPr id="13" name="Freeform 47"/>
            <p:cNvSpPr>
              <a:spLocks/>
            </p:cNvSpPr>
            <p:nvPr/>
          </p:nvSpPr>
          <p:spPr bwMode="auto">
            <a:xfrm>
              <a:off x="1791" y="1403"/>
              <a:ext cx="325" cy="1710"/>
            </a:xfrm>
            <a:custGeom>
              <a:avLst/>
              <a:gdLst>
                <a:gd name="T0" fmla="*/ 45 w 370"/>
                <a:gd name="T1" fmla="*/ 0 h 273"/>
                <a:gd name="T2" fmla="*/ 363 w 370"/>
                <a:gd name="T3" fmla="*/ 91 h 273"/>
                <a:gd name="T4" fmla="*/ 0 w 370"/>
                <a:gd name="T5" fmla="*/ 273 h 273"/>
                <a:gd name="T6" fmla="*/ 0 60000 65536"/>
                <a:gd name="T7" fmla="*/ 0 60000 65536"/>
                <a:gd name="T8" fmla="*/ 0 60000 65536"/>
                <a:gd name="T9" fmla="*/ 0 w 370"/>
                <a:gd name="T10" fmla="*/ 0 h 273"/>
                <a:gd name="T11" fmla="*/ 370 w 370"/>
                <a:gd name="T12" fmla="*/ 273 h 273"/>
              </a:gdLst>
              <a:ahLst/>
              <a:cxnLst>
                <a:cxn ang="T6">
                  <a:pos x="T0" y="T1"/>
                </a:cxn>
                <a:cxn ang="T7">
                  <a:pos x="T2" y="T3"/>
                </a:cxn>
                <a:cxn ang="T8">
                  <a:pos x="T4" y="T5"/>
                </a:cxn>
              </a:cxnLst>
              <a:rect l="T9" t="T10" r="T11" b="T12"/>
              <a:pathLst>
                <a:path w="370" h="273">
                  <a:moveTo>
                    <a:pt x="45" y="0"/>
                  </a:moveTo>
                  <a:cubicBezTo>
                    <a:pt x="207" y="23"/>
                    <a:pt x="370" y="46"/>
                    <a:pt x="363" y="91"/>
                  </a:cubicBezTo>
                  <a:cubicBezTo>
                    <a:pt x="356" y="136"/>
                    <a:pt x="53" y="235"/>
                    <a:pt x="0" y="273"/>
                  </a:cubicBezTo>
                </a:path>
              </a:pathLst>
            </a:custGeom>
            <a:noFill/>
            <a:ln w="38100">
              <a:solidFill>
                <a:schemeClr val="hlink"/>
              </a:solidFill>
              <a:round/>
              <a:headEnd type="triangle" w="med" len="med"/>
              <a:tailEnd type="none" w="med" len="med"/>
            </a:ln>
          </p:spPr>
          <p:txBody>
            <a:bodyPr/>
            <a:lstStyle/>
            <a:p>
              <a:endParaRPr lang="en-US"/>
            </a:p>
          </p:txBody>
        </p:sp>
      </p:grpSp>
      <p:sp>
        <p:nvSpPr>
          <p:cNvPr id="14" name="Slide Number Placeholder 13"/>
          <p:cNvSpPr>
            <a:spLocks noGrp="1"/>
          </p:cNvSpPr>
          <p:nvPr>
            <p:ph type="sldNum" sz="quarter" idx="12"/>
          </p:nvPr>
        </p:nvSpPr>
        <p:spPr/>
        <p:txBody>
          <a:bodyPr/>
          <a:lstStyle/>
          <a:p>
            <a:fld id="{DC9B6637-FD59-4C90-8C7B-56F57D91DAA9}" type="slidenum">
              <a:rPr lang="en-US" smtClean="0"/>
              <a:pPr/>
              <a:t>11</a:t>
            </a:fld>
            <a:endParaRPr lang="en-US" dirty="0"/>
          </a:p>
        </p:txBody>
      </p:sp>
      <p:sp>
        <p:nvSpPr>
          <p:cNvPr id="15" name="Freeform 41"/>
          <p:cNvSpPr>
            <a:spLocks/>
          </p:cNvSpPr>
          <p:nvPr/>
        </p:nvSpPr>
        <p:spPr bwMode="auto">
          <a:xfrm>
            <a:off x="1868483" y="2081202"/>
            <a:ext cx="1346195" cy="1704988"/>
          </a:xfrm>
          <a:custGeom>
            <a:avLst/>
            <a:gdLst>
              <a:gd name="T0" fmla="*/ 0 w 1225"/>
              <a:gd name="T1" fmla="*/ 75 h 1073"/>
              <a:gd name="T2" fmla="*/ 998 w 1225"/>
              <a:gd name="T3" fmla="*/ 166 h 1073"/>
              <a:gd name="T4" fmla="*/ 1225 w 1225"/>
              <a:gd name="T5" fmla="*/ 1073 h 1073"/>
              <a:gd name="T6" fmla="*/ 0 60000 65536"/>
              <a:gd name="T7" fmla="*/ 0 60000 65536"/>
              <a:gd name="T8" fmla="*/ 0 60000 65536"/>
              <a:gd name="T9" fmla="*/ 0 w 1225"/>
              <a:gd name="T10" fmla="*/ 0 h 1073"/>
              <a:gd name="T11" fmla="*/ 1225 w 1225"/>
              <a:gd name="T12" fmla="*/ 1073 h 1073"/>
            </a:gdLst>
            <a:ahLst/>
            <a:cxnLst>
              <a:cxn ang="T6">
                <a:pos x="T0" y="T1"/>
              </a:cxn>
              <a:cxn ang="T7">
                <a:pos x="T2" y="T3"/>
              </a:cxn>
              <a:cxn ang="T8">
                <a:pos x="T4" y="T5"/>
              </a:cxn>
            </a:cxnLst>
            <a:rect l="T9" t="T10" r="T11" b="T12"/>
            <a:pathLst>
              <a:path w="1225" h="1073">
                <a:moveTo>
                  <a:pt x="0" y="75"/>
                </a:moveTo>
                <a:cubicBezTo>
                  <a:pt x="397" y="37"/>
                  <a:pt x="794" y="0"/>
                  <a:pt x="998" y="166"/>
                </a:cubicBezTo>
                <a:cubicBezTo>
                  <a:pt x="1202" y="332"/>
                  <a:pt x="1180" y="907"/>
                  <a:pt x="1225" y="1073"/>
                </a:cubicBezTo>
              </a:path>
            </a:pathLst>
          </a:custGeom>
          <a:noFill/>
          <a:ln w="38100">
            <a:solidFill>
              <a:schemeClr val="accent1"/>
            </a:solidFill>
            <a:round/>
            <a:headEnd type="triangle" w="med" len="med"/>
            <a:tailEnd type="non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Obtaining region sizes</a:t>
            </a:r>
            <a:endParaRPr lang="es-AR" dirty="0"/>
          </a:p>
        </p:txBody>
      </p:sp>
      <p:sp>
        <p:nvSpPr>
          <p:cNvPr id="3" name="Content Placeholder 2"/>
          <p:cNvSpPr>
            <a:spLocks noGrp="1"/>
          </p:cNvSpPr>
          <p:nvPr>
            <p:ph idx="1"/>
          </p:nvPr>
        </p:nvSpPr>
        <p:spPr/>
        <p:txBody>
          <a:bodyPr/>
          <a:lstStyle/>
          <a:p>
            <a:r>
              <a:rPr lang="es-AR" dirty="0" err="1" smtClean="0">
                <a:solidFill>
                  <a:schemeClr val="accent4">
                    <a:lumMod val="50000"/>
                  </a:schemeClr>
                </a:solidFill>
              </a:rPr>
              <a:t>Region</a:t>
            </a:r>
            <a:r>
              <a:rPr lang="es-AR" dirty="0" smtClean="0">
                <a:solidFill>
                  <a:schemeClr val="accent4">
                    <a:lumMod val="50000"/>
                  </a:schemeClr>
                </a:solidFill>
              </a:rPr>
              <a:t>(m) </a:t>
            </a:r>
            <a:r>
              <a:rPr lang="es-AR" dirty="0" smtClean="0">
                <a:solidFill>
                  <a:schemeClr val="accent4">
                    <a:lumMod val="50000"/>
                  </a:schemeClr>
                </a:solidFill>
                <a:sym typeface="Symbol"/>
              </a:rPr>
              <a:t></a:t>
            </a:r>
            <a:r>
              <a:rPr lang="es-AR" dirty="0" smtClean="0">
                <a:solidFill>
                  <a:schemeClr val="accent4">
                    <a:lumMod val="50000"/>
                  </a:schemeClr>
                </a:solidFill>
              </a:rPr>
              <a:t>  Capture(m)</a:t>
            </a:r>
          </a:p>
          <a:p>
            <a:pPr lvl="0"/>
            <a:endParaRPr lang="en-US" sz="1100" dirty="0" smtClean="0">
              <a:latin typeface="Courier New" pitchFamily="49" charset="0"/>
              <a:cs typeface="Courier New" pitchFamily="49" charset="0"/>
            </a:endParaRPr>
          </a:p>
          <a:p>
            <a:pPr lvl="0"/>
            <a:r>
              <a:rPr lang="en-US" sz="2800" dirty="0" err="1" smtClean="0">
                <a:latin typeface="Courier New" pitchFamily="49" charset="0"/>
                <a:cs typeface="Courier New" pitchFamily="49" charset="0"/>
              </a:rPr>
              <a:t>memCap</a:t>
            </a:r>
            <a:r>
              <a:rPr lang="en-US" sz="2800" dirty="0" smtClean="0">
                <a:latin typeface="Courier New" pitchFamily="49" charset="0"/>
                <a:cs typeface="Courier New" pitchFamily="49" charset="0"/>
              </a:rPr>
              <a:t>(m)</a:t>
            </a:r>
            <a:r>
              <a:rPr lang="en-US" sz="2800" dirty="0" smtClean="0"/>
              <a:t>: an expression in terms of </a:t>
            </a:r>
            <a:r>
              <a:rPr lang="en-US" sz="2800" dirty="0" smtClean="0">
                <a:latin typeface="Courier New" pitchFamily="49" charset="0"/>
                <a:cs typeface="Courier New" pitchFamily="49" charset="0"/>
              </a:rPr>
              <a:t>p</a:t>
            </a:r>
            <a:r>
              <a:rPr lang="en-US" sz="2800" baseline="-25000" dirty="0" smtClean="0">
                <a:latin typeface="Courier New" pitchFamily="49" charset="0"/>
                <a:cs typeface="Courier New" pitchFamily="49" charset="0"/>
              </a:rPr>
              <a:t>1</a:t>
            </a:r>
            <a:r>
              <a:rPr lang="en-US" sz="2800" dirty="0" smtClean="0">
                <a:latin typeface="Courier New" pitchFamily="49" charset="0"/>
                <a:cs typeface="Courier New" pitchFamily="49" charset="0"/>
              </a:rPr>
              <a:t>,…,</a:t>
            </a:r>
            <a:r>
              <a:rPr lang="en-US" sz="2800" dirty="0" err="1" smtClean="0">
                <a:latin typeface="Courier New" pitchFamily="49" charset="0"/>
                <a:cs typeface="Courier New" pitchFamily="49" charset="0"/>
              </a:rPr>
              <a:t>p</a:t>
            </a:r>
            <a:r>
              <a:rPr lang="en-US" sz="2800" baseline="-25000" dirty="0" err="1" smtClean="0">
                <a:latin typeface="Courier New" pitchFamily="49" charset="0"/>
                <a:cs typeface="Courier New" pitchFamily="49" charset="0"/>
              </a:rPr>
              <a:t>n</a:t>
            </a:r>
            <a:r>
              <a:rPr lang="en-US" sz="2800" dirty="0" smtClean="0">
                <a:latin typeface="Courier New" pitchFamily="49" charset="0"/>
                <a:cs typeface="Courier New" pitchFamily="49" charset="0"/>
              </a:rPr>
              <a:t>  </a:t>
            </a:r>
            <a:r>
              <a:rPr lang="en-US" sz="2800" dirty="0" smtClean="0"/>
              <a:t>for the amount of memory required for the region associated with </a:t>
            </a:r>
            <a:r>
              <a:rPr lang="en-US" sz="2800" dirty="0" smtClean="0">
                <a:latin typeface="Courier New" pitchFamily="49" charset="0"/>
                <a:cs typeface="Courier New" pitchFamily="49" charset="0"/>
              </a:rPr>
              <a:t>m</a:t>
            </a:r>
          </a:p>
          <a:p>
            <a:pPr lvl="0"/>
            <a:r>
              <a:rPr lang="en-US" sz="2800" dirty="0" err="1" smtClean="0">
                <a:latin typeface="Courier New" pitchFamily="49" charset="0"/>
                <a:cs typeface="Courier New" pitchFamily="49" charset="0"/>
              </a:rPr>
              <a:t>memCap</a:t>
            </a:r>
            <a:r>
              <a:rPr lang="en-US" sz="2800" dirty="0" smtClean="0">
                <a:latin typeface="Courier New" pitchFamily="49" charset="0"/>
                <a:cs typeface="Courier New" pitchFamily="49" charset="0"/>
              </a:rPr>
              <a:t>(m)</a:t>
            </a:r>
            <a:r>
              <a:rPr lang="en-US" sz="2800" dirty="0" smtClean="0"/>
              <a:t>is </a:t>
            </a:r>
            <a:r>
              <a:rPr lang="en-US" sz="2800" dirty="0" err="1" smtClean="0">
                <a:latin typeface="Courier New" pitchFamily="49" charset="0"/>
                <a:cs typeface="Courier New" pitchFamily="49" charset="0"/>
              </a:rPr>
              <a:t>totAlloc</a:t>
            </a:r>
            <a:r>
              <a:rPr lang="en-US" sz="2800" dirty="0" smtClean="0">
                <a:latin typeface="Courier New" pitchFamily="49" charset="0"/>
                <a:cs typeface="Courier New" pitchFamily="49" charset="0"/>
              </a:rPr>
              <a:t>(m)</a:t>
            </a:r>
            <a:r>
              <a:rPr lang="en-US" sz="2800" dirty="0" smtClean="0"/>
              <a:t>applied only to captured allocations</a:t>
            </a:r>
            <a:endParaRPr lang="es-AR" sz="2800" dirty="0" smtClean="0"/>
          </a:p>
          <a:p>
            <a:pPr>
              <a:buNone/>
            </a:pPr>
            <a:endParaRPr lang="es-AR" dirty="0"/>
          </a:p>
        </p:txBody>
      </p:sp>
      <p:sp>
        <p:nvSpPr>
          <p:cNvPr id="7" name="Slide Number Placeholder 6"/>
          <p:cNvSpPr>
            <a:spLocks noGrp="1"/>
          </p:cNvSpPr>
          <p:nvPr>
            <p:ph type="sldNum" sz="quarter" idx="12"/>
          </p:nvPr>
        </p:nvSpPr>
        <p:spPr/>
        <p:txBody>
          <a:bodyPr/>
          <a:lstStyle/>
          <a:p>
            <a:fld id="{DC9B6637-FD59-4C90-8C7B-56F57D91DAA9}" type="slidenum">
              <a:rPr lang="en-US" smtClean="0"/>
              <a:pPr/>
              <a:t>12</a:t>
            </a:fld>
            <a:endParaRPr lang="en-US" dirty="0"/>
          </a:p>
        </p:txBody>
      </p:sp>
      <p:sp>
        <p:nvSpPr>
          <p:cNvPr id="6" name="Rectangle 5"/>
          <p:cNvSpPr/>
          <p:nvPr/>
        </p:nvSpPr>
        <p:spPr>
          <a:xfrm>
            <a:off x="285720" y="4429132"/>
            <a:ext cx="8643998" cy="1569660"/>
          </a:xfrm>
          <a:prstGeom prst="rect">
            <a:avLst/>
          </a:prstGeom>
        </p:spPr>
        <p:txBody>
          <a:bodyPr wrap="square">
            <a:spAutoFit/>
          </a:bodyPr>
          <a:lstStyle/>
          <a:p>
            <a:pPr>
              <a:lnSpc>
                <a:spcPct val="80000"/>
              </a:lnSpc>
              <a:buFont typeface="Arial" pitchFamily="34" charset="0"/>
              <a:buChar char="•"/>
              <a:defRPr/>
            </a:pPr>
            <a:r>
              <a:rPr lang="es-AR" sz="2400" dirty="0" smtClean="0">
                <a:latin typeface="Courier New" pitchFamily="49" charset="0"/>
                <a:cs typeface="Courier New" pitchFamily="49" charset="0"/>
              </a:rPr>
              <a:t> </a:t>
            </a:r>
            <a:r>
              <a:rPr lang="es-AR" sz="2400" dirty="0" err="1" smtClean="0">
                <a:latin typeface="Courier New" pitchFamily="49" charset="0"/>
                <a:cs typeface="Courier New" pitchFamily="49" charset="0"/>
              </a:rPr>
              <a:t>memCap</a:t>
            </a:r>
            <a:r>
              <a:rPr lang="es-AR" sz="2400" dirty="0" smtClean="0">
                <a:latin typeface="Courier New" pitchFamily="49" charset="0"/>
                <a:cs typeface="Courier New" pitchFamily="49" charset="0"/>
              </a:rPr>
              <a:t>(m0) = </a:t>
            </a:r>
            <a:r>
              <a:rPr lang="es-AR" sz="2400" b="1" dirty="0" smtClean="0">
                <a:latin typeface="+mj-lt"/>
                <a:cs typeface="Courier New" pitchFamily="49" charset="0"/>
              </a:rPr>
              <a:t>(</a:t>
            </a:r>
            <a:r>
              <a:rPr lang="es-AR" sz="2400" b="1" dirty="0" err="1" smtClean="0">
                <a:latin typeface="+mj-lt"/>
                <a:cs typeface="Courier New" pitchFamily="49" charset="0"/>
              </a:rPr>
              <a:t>size</a:t>
            </a:r>
            <a:r>
              <a:rPr lang="es-AR" sz="2400" b="1" dirty="0" smtClean="0">
                <a:latin typeface="+mj-lt"/>
                <a:cs typeface="Courier New" pitchFamily="49" charset="0"/>
              </a:rPr>
              <a:t>(B[]) + </a:t>
            </a:r>
            <a:r>
              <a:rPr lang="es-AR" sz="2400" b="1" dirty="0" err="1" smtClean="0">
                <a:latin typeface="+mj-lt"/>
                <a:cs typeface="Courier New" pitchFamily="49" charset="0"/>
              </a:rPr>
              <a:t>size</a:t>
            </a:r>
            <a:r>
              <a:rPr lang="es-AR" sz="2400" b="1" dirty="0" smtClean="0">
                <a:latin typeface="+mj-lt"/>
                <a:cs typeface="Courier New" pitchFamily="49" charset="0"/>
              </a:rPr>
              <a:t>(B)).2mc</a:t>
            </a:r>
          </a:p>
          <a:p>
            <a:pPr>
              <a:lnSpc>
                <a:spcPct val="80000"/>
              </a:lnSpc>
              <a:buFont typeface="Arial" pitchFamily="34" charset="0"/>
              <a:buChar char="•"/>
              <a:defRPr/>
            </a:pPr>
            <a:endParaRPr lang="es-AR" sz="2400" dirty="0" smtClean="0">
              <a:latin typeface="Courier New" pitchFamily="49" charset="0"/>
              <a:cs typeface="Courier New" pitchFamily="49" charset="0"/>
            </a:endParaRPr>
          </a:p>
          <a:p>
            <a:pPr>
              <a:lnSpc>
                <a:spcPct val="80000"/>
              </a:lnSpc>
              <a:buFont typeface="Arial" pitchFamily="34" charset="0"/>
              <a:buChar char="•"/>
              <a:defRPr/>
            </a:pPr>
            <a:r>
              <a:rPr lang="es-AR" sz="2400" dirty="0" smtClean="0">
                <a:latin typeface="Courier New" pitchFamily="49" charset="0"/>
                <a:cs typeface="Courier New" pitchFamily="49" charset="0"/>
              </a:rPr>
              <a:t> </a:t>
            </a:r>
            <a:r>
              <a:rPr lang="es-AR" sz="2400" dirty="0" err="1" smtClean="0">
                <a:latin typeface="Courier New" pitchFamily="49" charset="0"/>
                <a:cs typeface="Courier New" pitchFamily="49" charset="0"/>
              </a:rPr>
              <a:t>memCap</a:t>
            </a:r>
            <a:r>
              <a:rPr lang="es-AR" sz="2400" dirty="0" smtClean="0">
                <a:latin typeface="Courier New" pitchFamily="49" charset="0"/>
                <a:cs typeface="Courier New" pitchFamily="49" charset="0"/>
              </a:rPr>
              <a:t>(m1) = </a:t>
            </a:r>
            <a:r>
              <a:rPr lang="es-AR" sz="2400" b="1" dirty="0" smtClean="0">
                <a:latin typeface="+mj-lt"/>
                <a:cs typeface="Courier New" pitchFamily="49" charset="0"/>
              </a:rPr>
              <a:t>(</a:t>
            </a:r>
            <a:r>
              <a:rPr lang="es-AR" sz="2400" b="1" dirty="0" err="1" smtClean="0">
                <a:latin typeface="+mj-lt"/>
                <a:cs typeface="Courier New" pitchFamily="49" charset="0"/>
              </a:rPr>
              <a:t>size</a:t>
            </a:r>
            <a:r>
              <a:rPr lang="es-AR" sz="2400" b="1" dirty="0" smtClean="0">
                <a:latin typeface="+mj-lt"/>
                <a:cs typeface="Courier New" pitchFamily="49" charset="0"/>
              </a:rPr>
              <a:t>(B[]) + </a:t>
            </a:r>
            <a:r>
              <a:rPr lang="es-AR" sz="2400" b="1" dirty="0" err="1" smtClean="0">
                <a:latin typeface="+mj-lt"/>
                <a:cs typeface="Courier New" pitchFamily="49" charset="0"/>
              </a:rPr>
              <a:t>size</a:t>
            </a:r>
            <a:r>
              <a:rPr lang="es-AR" sz="2400" b="1" dirty="0" smtClean="0">
                <a:latin typeface="+mj-lt"/>
                <a:cs typeface="Courier New" pitchFamily="49" charset="0"/>
              </a:rPr>
              <a:t>(B)).(1/2</a:t>
            </a:r>
            <a:r>
              <a:rPr lang="es-ES" sz="2400" b="1" dirty="0" smtClean="0">
                <a:latin typeface="+mj-lt"/>
                <a:cs typeface="Courier New" pitchFamily="49" charset="0"/>
                <a:sym typeface="Symbol" pitchFamily="18" charset="2"/>
              </a:rPr>
              <a:t> k</a:t>
            </a:r>
            <a:r>
              <a:rPr lang="es-ES" sz="2400" b="1" baseline="30000" dirty="0" smtClean="0">
                <a:latin typeface="+mj-lt"/>
                <a:cs typeface="Courier New" pitchFamily="49" charset="0"/>
                <a:sym typeface="Symbol" pitchFamily="18" charset="2"/>
              </a:rPr>
              <a:t>2 </a:t>
            </a:r>
            <a:r>
              <a:rPr lang="es-AR" sz="1400" b="1" dirty="0" smtClean="0">
                <a:latin typeface="+mj-lt"/>
                <a:cs typeface="Courier New" pitchFamily="49" charset="0"/>
              </a:rPr>
              <a:t> </a:t>
            </a:r>
            <a:r>
              <a:rPr lang="es-AR" sz="2400" b="1" dirty="0" smtClean="0">
                <a:latin typeface="+mj-lt"/>
                <a:cs typeface="Courier New" pitchFamily="49" charset="0"/>
              </a:rPr>
              <a:t>+1/2</a:t>
            </a:r>
            <a:r>
              <a:rPr lang="en-US" sz="2400" b="1" dirty="0" smtClean="0">
                <a:latin typeface="+mj-lt"/>
                <a:cs typeface="Courier New" pitchFamily="49" charset="0"/>
                <a:sym typeface="Symbol" pitchFamily="18" charset="2"/>
              </a:rPr>
              <a:t>k</a:t>
            </a:r>
            <a:r>
              <a:rPr lang="es-AR" sz="2400" b="1" dirty="0" smtClean="0">
                <a:latin typeface="+mj-lt"/>
                <a:cs typeface="Courier New" pitchFamily="49" charset="0"/>
              </a:rPr>
              <a:t>) +</a:t>
            </a:r>
            <a:r>
              <a:rPr lang="es-AR" sz="2400" b="1" dirty="0" err="1" smtClean="0">
                <a:latin typeface="+mj-lt"/>
                <a:cs typeface="Courier New" pitchFamily="49" charset="0"/>
              </a:rPr>
              <a:t>size</a:t>
            </a:r>
            <a:r>
              <a:rPr lang="es-AR" sz="2400" b="1" dirty="0" smtClean="0">
                <a:latin typeface="+mj-lt"/>
                <a:cs typeface="Courier New" pitchFamily="49" charset="0"/>
              </a:rPr>
              <a:t>(A).k</a:t>
            </a:r>
          </a:p>
          <a:p>
            <a:pPr>
              <a:lnSpc>
                <a:spcPct val="80000"/>
              </a:lnSpc>
              <a:buFont typeface="Arial" pitchFamily="34" charset="0"/>
              <a:buChar char="•"/>
              <a:defRPr/>
            </a:pPr>
            <a:endParaRPr lang="es-AR" sz="2400" dirty="0" smtClean="0">
              <a:latin typeface="Courier New" pitchFamily="49" charset="0"/>
              <a:cs typeface="Courier New" pitchFamily="49" charset="0"/>
            </a:endParaRPr>
          </a:p>
          <a:p>
            <a:pPr>
              <a:lnSpc>
                <a:spcPct val="80000"/>
              </a:lnSpc>
              <a:buFont typeface="Arial" pitchFamily="34" charset="0"/>
              <a:buChar char="•"/>
              <a:defRPr/>
            </a:pPr>
            <a:r>
              <a:rPr lang="es-AR" sz="2400" dirty="0" smtClean="0">
                <a:latin typeface="Courier New" pitchFamily="49" charset="0"/>
                <a:cs typeface="Courier New" pitchFamily="49" charset="0"/>
              </a:rPr>
              <a:t> </a:t>
            </a:r>
            <a:r>
              <a:rPr lang="es-AR" sz="2400" dirty="0" err="1" smtClean="0">
                <a:latin typeface="Courier New" pitchFamily="49" charset="0"/>
                <a:cs typeface="Courier New" pitchFamily="49" charset="0"/>
              </a:rPr>
              <a:t>memCap</a:t>
            </a:r>
            <a:r>
              <a:rPr lang="es-AR" sz="2400" dirty="0" smtClean="0">
                <a:latin typeface="Courier New" pitchFamily="49" charset="0"/>
                <a:cs typeface="Courier New" pitchFamily="49" charset="0"/>
              </a:rPr>
              <a:t>(m2)=  </a:t>
            </a:r>
            <a:r>
              <a:rPr lang="es-AR" sz="2400" b="1" dirty="0" err="1" smtClean="0">
                <a:latin typeface="+mj-lt"/>
                <a:cs typeface="Courier New" pitchFamily="49" charset="0"/>
              </a:rPr>
              <a:t>size</a:t>
            </a:r>
            <a:r>
              <a:rPr lang="es-AR" sz="2400" b="1" dirty="0" smtClean="0">
                <a:latin typeface="+mj-lt"/>
                <a:cs typeface="Courier New" pitchFamily="49" charset="0"/>
              </a:rPr>
              <a:t>(C).</a:t>
            </a:r>
            <a:r>
              <a:rPr lang="en-US" sz="2400" b="1" dirty="0" smtClean="0">
                <a:latin typeface="+mj-lt"/>
                <a:cs typeface="Courier New" pitchFamily="49" charset="0"/>
              </a:rPr>
              <a:t>n</a:t>
            </a:r>
            <a:endParaRPr lang="es-AR" sz="2400" b="1" dirty="0">
              <a:latin typeface="+mj-lt"/>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Approximating peak consumption</a:t>
            </a:r>
            <a:endParaRPr lang="es-AR" dirty="0"/>
          </a:p>
        </p:txBody>
      </p:sp>
      <p:sp>
        <p:nvSpPr>
          <p:cNvPr id="10" name="Content Placeholder 9"/>
          <p:cNvSpPr>
            <a:spLocks noGrp="1"/>
          </p:cNvSpPr>
          <p:nvPr>
            <p:ph idx="1"/>
          </p:nvPr>
        </p:nvSpPr>
        <p:spPr>
          <a:xfrm>
            <a:off x="142844" y="1214422"/>
            <a:ext cx="8643998" cy="5186378"/>
          </a:xfrm>
        </p:spPr>
        <p:txBody>
          <a:bodyPr>
            <a:normAutofit fontScale="92500" lnSpcReduction="20000"/>
          </a:bodyPr>
          <a:lstStyle/>
          <a:p>
            <a:pPr>
              <a:buNone/>
            </a:pPr>
            <a:r>
              <a:rPr lang="en-US" dirty="0" smtClean="0"/>
              <a:t>Approach:</a:t>
            </a:r>
          </a:p>
          <a:p>
            <a:pPr>
              <a:buNone/>
            </a:pPr>
            <a:endParaRPr lang="en-US" sz="1900" dirty="0" smtClean="0"/>
          </a:p>
          <a:p>
            <a:r>
              <a:rPr lang="en-US" dirty="0" smtClean="0"/>
              <a:t>Over approximate an ideal  memory manager using an scoped-based memory regions</a:t>
            </a:r>
          </a:p>
          <a:p>
            <a:pPr lvl="1"/>
            <a:r>
              <a:rPr lang="en-US" dirty="0" smtClean="0"/>
              <a:t>m-regions: one region per method</a:t>
            </a:r>
          </a:p>
          <a:p>
            <a:r>
              <a:rPr lang="en-US" b="1" dirty="0" smtClean="0"/>
              <a:t>When </a:t>
            </a:r>
            <a:r>
              <a:rPr lang="en-US" b="1" dirty="0" smtClean="0"/>
              <a:t>&amp; </a:t>
            </a:r>
            <a:r>
              <a:rPr lang="en-US" b="1" dirty="0" smtClean="0"/>
              <a:t>Where: </a:t>
            </a:r>
          </a:p>
          <a:p>
            <a:pPr lvl="2"/>
            <a:r>
              <a:rPr lang="en-US" dirty="0" smtClean="0"/>
              <a:t>created at the beginning of method </a:t>
            </a:r>
          </a:p>
          <a:p>
            <a:pPr lvl="2"/>
            <a:r>
              <a:rPr lang="en-US" dirty="0" smtClean="0"/>
              <a:t>destroyed at the end</a:t>
            </a:r>
          </a:p>
          <a:p>
            <a:r>
              <a:rPr lang="en-US" b="1" dirty="0" smtClean="0"/>
              <a:t>How much</a:t>
            </a:r>
            <a:r>
              <a:rPr lang="en-US" dirty="0" smtClean="0"/>
              <a:t> memory is allocated/</a:t>
            </a:r>
            <a:r>
              <a:rPr lang="en-US" dirty="0" err="1" smtClean="0"/>
              <a:t>deallocated</a:t>
            </a:r>
            <a:r>
              <a:rPr lang="en-US" dirty="0" smtClean="0"/>
              <a:t> in each region:</a:t>
            </a:r>
          </a:p>
          <a:p>
            <a:pPr lvl="2"/>
            <a:r>
              <a:rPr lang="en-US" b="1" dirty="0" smtClean="0"/>
              <a:t> </a:t>
            </a:r>
            <a:r>
              <a:rPr lang="en-US" b="1" dirty="0" err="1" smtClean="0">
                <a:solidFill>
                  <a:schemeClr val="accent3">
                    <a:lumMod val="50000"/>
                  </a:schemeClr>
                </a:solidFill>
                <a:latin typeface="Courier New" pitchFamily="49" charset="0"/>
                <a:cs typeface="Courier New" pitchFamily="49" charset="0"/>
              </a:rPr>
              <a:t>memCap</a:t>
            </a:r>
            <a:r>
              <a:rPr lang="en-US" b="1" dirty="0" smtClean="0">
                <a:solidFill>
                  <a:schemeClr val="accent3">
                    <a:lumMod val="50000"/>
                  </a:schemeClr>
                </a:solidFill>
                <a:latin typeface="Courier New" pitchFamily="49" charset="0"/>
                <a:cs typeface="Courier New" pitchFamily="49" charset="0"/>
              </a:rPr>
              <a:t>(m)</a:t>
            </a:r>
            <a:r>
              <a:rPr lang="en-US" dirty="0" smtClean="0">
                <a:solidFill>
                  <a:schemeClr val="accent3">
                    <a:lumMod val="50000"/>
                  </a:schemeClr>
                </a:solidFill>
                <a:latin typeface="Courier New" pitchFamily="49" charset="0"/>
                <a:cs typeface="Courier New" pitchFamily="49" charset="0"/>
              </a:rPr>
              <a:t> </a:t>
            </a:r>
            <a:r>
              <a:rPr lang="en-US" dirty="0" smtClean="0"/>
              <a:t>&gt;=  actual region size of m for any call context</a:t>
            </a:r>
            <a:r>
              <a:rPr lang="en-US" dirty="0" smtClean="0">
                <a:latin typeface="Courier New" pitchFamily="49" charset="0"/>
                <a:cs typeface="Courier New" pitchFamily="49" charset="0"/>
              </a:rPr>
              <a:t> </a:t>
            </a:r>
            <a:endParaRPr lang="en-US" dirty="0" smtClean="0">
              <a:latin typeface="Courier New" pitchFamily="49" charset="0"/>
              <a:cs typeface="Courier New" pitchFamily="49" charset="0"/>
            </a:endParaRPr>
          </a:p>
          <a:p>
            <a:pPr lvl="2"/>
            <a:endParaRPr lang="en-US" sz="1500" dirty="0" smtClean="0">
              <a:latin typeface="Courier New" pitchFamily="49" charset="0"/>
              <a:cs typeface="Courier New" pitchFamily="49" charset="0"/>
            </a:endParaRPr>
          </a:p>
          <a:p>
            <a:r>
              <a:rPr lang="en-US" b="1" dirty="0" smtClean="0"/>
              <a:t>How much</a:t>
            </a:r>
            <a:r>
              <a:rPr lang="en-US" dirty="0" smtClean="0"/>
              <a:t> memory is allocated in outer regions : </a:t>
            </a:r>
            <a:endParaRPr lang="en-US" b="1" dirty="0" smtClean="0"/>
          </a:p>
          <a:p>
            <a:pPr lvl="2"/>
            <a:r>
              <a:rPr lang="en-US" b="1" dirty="0" err="1" smtClean="0">
                <a:solidFill>
                  <a:schemeClr val="accent3">
                    <a:lumMod val="50000"/>
                  </a:schemeClr>
                </a:solidFill>
                <a:latin typeface="Courier New" pitchFamily="49" charset="0"/>
                <a:cs typeface="Courier New" pitchFamily="49" charset="0"/>
              </a:rPr>
              <a:t>memEsc</a:t>
            </a:r>
            <a:r>
              <a:rPr lang="en-US" b="1" dirty="0" smtClean="0">
                <a:solidFill>
                  <a:schemeClr val="accent3">
                    <a:lumMod val="50000"/>
                  </a:schemeClr>
                </a:solidFill>
                <a:latin typeface="Courier New" pitchFamily="49" charset="0"/>
                <a:cs typeface="Courier New" pitchFamily="49" charset="0"/>
              </a:rPr>
              <a:t>(m)</a:t>
            </a:r>
            <a:r>
              <a:rPr lang="en-US" dirty="0" smtClean="0"/>
              <a:t> &gt;=  actual memory that is allocated in callers regions</a:t>
            </a:r>
            <a:endParaRPr lang="en-US" dirty="0" smtClean="0">
              <a:sym typeface="Symbol"/>
            </a:endParaRPr>
          </a:p>
          <a:p>
            <a:pPr marL="971550" lvl="1" indent="-514350"/>
            <a:endParaRPr lang="en-US" dirty="0" smtClean="0">
              <a:sym typeface="Symbol"/>
            </a:endParaRPr>
          </a:p>
          <a:p>
            <a:pPr marL="971550" lvl="1" indent="-514350"/>
            <a:endParaRPr lang="en-US" dirty="0" smtClean="0"/>
          </a:p>
          <a:p>
            <a:pPr marL="1236726" lvl="2" indent="-514350"/>
            <a:endParaRPr lang="en-US" dirty="0" smtClean="0"/>
          </a:p>
          <a:p>
            <a:pPr marL="971550" lvl="1" indent="-514350"/>
            <a:endParaRPr lang="en-US" dirty="0" smtClean="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DC9B6637-FD59-4C90-8C7B-56F57D91DAA9}"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Approximating</a:t>
            </a:r>
            <a:r>
              <a:rPr lang="es-AR" dirty="0" smtClean="0"/>
              <a:t> </a:t>
            </a:r>
            <a:r>
              <a:rPr lang="es-AR" dirty="0" err="1" smtClean="0"/>
              <a:t>peak</a:t>
            </a:r>
            <a:r>
              <a:rPr lang="es-AR" dirty="0" smtClean="0"/>
              <a:t> </a:t>
            </a:r>
            <a:r>
              <a:rPr lang="es-AR" dirty="0" err="1" smtClean="0"/>
              <a:t>consumption</a:t>
            </a:r>
            <a:endParaRPr lang="es-AR" dirty="0"/>
          </a:p>
        </p:txBody>
      </p:sp>
      <p:sp>
        <p:nvSpPr>
          <p:cNvPr id="3" name="2 Marcador de contenido"/>
          <p:cNvSpPr>
            <a:spLocks noGrp="1"/>
          </p:cNvSpPr>
          <p:nvPr>
            <p:ph idx="1"/>
          </p:nvPr>
        </p:nvSpPr>
        <p:spPr>
          <a:xfrm>
            <a:off x="71406" y="1214422"/>
            <a:ext cx="6858048" cy="5186378"/>
          </a:xfrm>
        </p:spPr>
        <p:txBody>
          <a:bodyPr>
            <a:normAutofit fontScale="77500" lnSpcReduction="20000"/>
          </a:bodyPr>
          <a:lstStyle/>
          <a:p>
            <a:pPr marL="1236726" lvl="2" indent="-514350">
              <a:buNone/>
            </a:pPr>
            <a:endParaRPr lang="en-US" dirty="0" smtClean="0"/>
          </a:p>
          <a:p>
            <a:pPr marL="678942" indent="-514350"/>
            <a:r>
              <a:rPr lang="en-US" b="1" dirty="0" smtClean="0"/>
              <a:t>Peak(m) = </a:t>
            </a:r>
            <a:r>
              <a:rPr lang="en-US" b="1" dirty="0" smtClean="0">
                <a:solidFill>
                  <a:schemeClr val="accent2">
                    <a:lumMod val="50000"/>
                  </a:schemeClr>
                </a:solidFill>
              </a:rPr>
              <a:t>Peak</a:t>
            </a:r>
            <a:r>
              <a:rPr lang="en-US" b="1" dirty="0" smtClean="0">
                <a:solidFill>
                  <a:schemeClr val="accent2">
                    <a:lumMod val="50000"/>
                  </a:schemeClr>
                </a:solidFill>
                <a:sym typeface="Symbol"/>
              </a:rPr>
              <a:t>(m)  </a:t>
            </a:r>
            <a:r>
              <a:rPr lang="en-US" b="1" dirty="0" smtClean="0">
                <a:sym typeface="Symbol"/>
              </a:rPr>
              <a:t>+ </a:t>
            </a:r>
            <a:r>
              <a:rPr lang="en-US" b="1" dirty="0" smtClean="0">
                <a:solidFill>
                  <a:schemeClr val="accent3">
                    <a:lumMod val="75000"/>
                  </a:schemeClr>
                </a:solidFill>
                <a:sym typeface="Symbol"/>
              </a:rPr>
              <a:t>Peak(m)</a:t>
            </a:r>
          </a:p>
          <a:p>
            <a:pPr marL="971550" lvl="1" indent="-514350"/>
            <a:r>
              <a:rPr lang="en-US" dirty="0" smtClean="0"/>
              <a:t>peak</a:t>
            </a:r>
            <a:r>
              <a:rPr lang="en-US" dirty="0" smtClean="0">
                <a:sym typeface="Symbol"/>
              </a:rPr>
              <a:t>(m): </a:t>
            </a:r>
            <a:r>
              <a:rPr lang="en-US" dirty="0" smtClean="0">
                <a:sym typeface="Symbol"/>
              </a:rPr>
              <a:t>peak consumption for objects allocated </a:t>
            </a:r>
            <a:r>
              <a:rPr lang="en-US" dirty="0" smtClean="0">
                <a:sym typeface="Symbol"/>
              </a:rPr>
              <a:t>in regions created when m is executed</a:t>
            </a:r>
          </a:p>
          <a:p>
            <a:pPr marL="971550" lvl="1" indent="-514350"/>
            <a:r>
              <a:rPr lang="en-US" dirty="0" smtClean="0">
                <a:sym typeface="Symbol"/>
              </a:rPr>
              <a:t>peak(m): </a:t>
            </a:r>
            <a:r>
              <a:rPr lang="en-US" dirty="0" smtClean="0">
                <a:sym typeface="Symbol"/>
              </a:rPr>
              <a:t>consumption for objects allocated </a:t>
            </a:r>
            <a:r>
              <a:rPr lang="en-US" dirty="0" smtClean="0">
                <a:sym typeface="Symbol"/>
              </a:rPr>
              <a:t>in regions that already exist before m is executed</a:t>
            </a:r>
          </a:p>
          <a:p>
            <a:pPr marL="971550" lvl="1" indent="-514350"/>
            <a:endParaRPr lang="en-US" sz="1600" dirty="0" smtClean="0">
              <a:sym typeface="Symbol"/>
            </a:endParaRPr>
          </a:p>
          <a:p>
            <a:pPr marL="678942" indent="-514350">
              <a:buNone/>
            </a:pPr>
            <a:r>
              <a:rPr lang="en-US" dirty="0" smtClean="0">
                <a:sym typeface="Symbol"/>
              </a:rPr>
              <a:t>Our technique:</a:t>
            </a:r>
          </a:p>
          <a:p>
            <a:pPr marL="678942" indent="-514350">
              <a:buNone/>
            </a:pPr>
            <a:endParaRPr lang="en-US" dirty="0" smtClean="0">
              <a:sym typeface="Symbol"/>
            </a:endParaRPr>
          </a:p>
          <a:p>
            <a:pPr marL="678942" indent="-514350"/>
            <a:r>
              <a:rPr lang="en-US" b="1" dirty="0" err="1" smtClean="0">
                <a:sym typeface="Symbol"/>
              </a:rPr>
              <a:t>mem</a:t>
            </a:r>
            <a:r>
              <a:rPr lang="en-US" b="1" dirty="0" smtClean="0">
                <a:sym typeface="Symbol"/>
              </a:rPr>
              <a:t> (m)  &gt;= Peak (m)  </a:t>
            </a:r>
          </a:p>
          <a:p>
            <a:pPr marL="971550" lvl="1" indent="-514350"/>
            <a:r>
              <a:rPr lang="en-US" dirty="0" smtClean="0">
                <a:sym typeface="Symbol"/>
              </a:rPr>
              <a:t>Approximation of </a:t>
            </a:r>
            <a:r>
              <a:rPr lang="en-US" dirty="0" smtClean="0">
                <a:sym typeface="Symbol"/>
              </a:rPr>
              <a:t>peak memory </a:t>
            </a:r>
            <a:r>
              <a:rPr lang="en-US" dirty="0" smtClean="0">
                <a:sym typeface="Symbol"/>
              </a:rPr>
              <a:t>allocated in newly created regions</a:t>
            </a:r>
          </a:p>
          <a:p>
            <a:pPr marL="678942" indent="-514350"/>
            <a:endParaRPr lang="en-US" b="1" dirty="0" smtClean="0">
              <a:sym typeface="Symbol"/>
            </a:endParaRPr>
          </a:p>
          <a:p>
            <a:pPr marL="678942" indent="-514350"/>
            <a:r>
              <a:rPr lang="en-US" b="1" dirty="0" err="1" smtClean="0">
                <a:sym typeface="Symbol"/>
              </a:rPr>
              <a:t>mem</a:t>
            </a:r>
            <a:r>
              <a:rPr lang="en-US" b="1" dirty="0" smtClean="0">
                <a:sym typeface="Symbol"/>
              </a:rPr>
              <a:t>(m)  &gt;= Peak(m) </a:t>
            </a:r>
          </a:p>
          <a:p>
            <a:pPr marL="971550" lvl="1" indent="-514350"/>
            <a:r>
              <a:rPr lang="en-US" dirty="0" smtClean="0">
                <a:sym typeface="Symbol"/>
              </a:rPr>
              <a:t>Approximation of memory allocated in preexistent regions </a:t>
            </a:r>
            <a:r>
              <a:rPr lang="en-US" dirty="0" smtClean="0">
                <a:sym typeface="Symbol"/>
              </a:rPr>
              <a:t>(</a:t>
            </a:r>
            <a:r>
              <a:rPr lang="en-US" dirty="0" err="1" smtClean="0">
                <a:sym typeface="Symbol"/>
              </a:rPr>
              <a:t>memEsc</a:t>
            </a:r>
            <a:r>
              <a:rPr lang="en-US" dirty="0" smtClean="0">
                <a:sym typeface="Symbol"/>
              </a:rPr>
              <a:t>(m))</a:t>
            </a:r>
            <a:endParaRPr lang="es-AR" dirty="0"/>
          </a:p>
        </p:txBody>
      </p:sp>
      <p:sp>
        <p:nvSpPr>
          <p:cNvPr id="5" name="Rectangle 4"/>
          <p:cNvSpPr/>
          <p:nvPr/>
        </p:nvSpPr>
        <p:spPr>
          <a:xfrm>
            <a:off x="7000892" y="4533893"/>
            <a:ext cx="1928794" cy="112839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 existent regions</a:t>
            </a:r>
            <a:endParaRPr lang="en-US" dirty="0"/>
          </a:p>
        </p:txBody>
      </p:sp>
      <p:sp>
        <p:nvSpPr>
          <p:cNvPr id="6" name="Rectangle 5"/>
          <p:cNvSpPr/>
          <p:nvPr/>
        </p:nvSpPr>
        <p:spPr>
          <a:xfrm>
            <a:off x="7000892" y="3096524"/>
            <a:ext cx="1928794" cy="1376497"/>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 </a:t>
            </a:r>
            <a:r>
              <a:rPr lang="es-AR" dirty="0" err="1" smtClean="0"/>
              <a:t>region</a:t>
            </a:r>
            <a:endParaRPr lang="es-AR" dirty="0"/>
          </a:p>
        </p:txBody>
      </p:sp>
      <p:sp>
        <p:nvSpPr>
          <p:cNvPr id="7" name="Rectangle 6"/>
          <p:cNvSpPr/>
          <p:nvPr/>
        </p:nvSpPr>
        <p:spPr>
          <a:xfrm>
            <a:off x="7000892" y="1916445"/>
            <a:ext cx="1928794" cy="1128394"/>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 </a:t>
            </a:r>
            <a:r>
              <a:rPr lang="es-AR" dirty="0" err="1" smtClean="0"/>
              <a:t>callees</a:t>
            </a:r>
            <a:r>
              <a:rPr lang="es-AR" dirty="0" smtClean="0"/>
              <a:t>’ </a:t>
            </a:r>
            <a:r>
              <a:rPr lang="es-AR" dirty="0" err="1" smtClean="0"/>
              <a:t>regions</a:t>
            </a:r>
            <a:endParaRPr lang="es-AR" dirty="0"/>
          </a:p>
        </p:txBody>
      </p:sp>
      <p:sp>
        <p:nvSpPr>
          <p:cNvPr id="8" name="Oval 7"/>
          <p:cNvSpPr/>
          <p:nvPr/>
        </p:nvSpPr>
        <p:spPr>
          <a:xfrm>
            <a:off x="7143768" y="3357562"/>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Oval 8"/>
          <p:cNvSpPr/>
          <p:nvPr/>
        </p:nvSpPr>
        <p:spPr>
          <a:xfrm>
            <a:off x="7643834" y="3357562"/>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Oval 9"/>
          <p:cNvSpPr/>
          <p:nvPr/>
        </p:nvSpPr>
        <p:spPr>
          <a:xfrm>
            <a:off x="7143768" y="2085972"/>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Oval 10"/>
          <p:cNvSpPr/>
          <p:nvPr/>
        </p:nvSpPr>
        <p:spPr>
          <a:xfrm>
            <a:off x="7072330" y="5286388"/>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Oval 11"/>
          <p:cNvSpPr/>
          <p:nvPr/>
        </p:nvSpPr>
        <p:spPr>
          <a:xfrm>
            <a:off x="8358214" y="2714620"/>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Oval 12"/>
          <p:cNvSpPr/>
          <p:nvPr/>
        </p:nvSpPr>
        <p:spPr>
          <a:xfrm>
            <a:off x="8429652" y="5286388"/>
            <a:ext cx="357190" cy="2714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Slide Number Placeholder 13"/>
          <p:cNvSpPr>
            <a:spLocks noGrp="1"/>
          </p:cNvSpPr>
          <p:nvPr>
            <p:ph type="sldNum" sz="quarter" idx="12"/>
          </p:nvPr>
        </p:nvSpPr>
        <p:spPr/>
        <p:txBody>
          <a:bodyPr/>
          <a:lstStyle/>
          <a:p>
            <a:fld id="{A054710E-BD72-403B-A6EB-26804CCD2D63}" type="slidenum">
              <a:rPr lang="en-US" smtClean="0"/>
              <a:pPr/>
              <a:t>14</a:t>
            </a:fld>
            <a:endParaRPr lang="en-US"/>
          </a:p>
        </p:txBody>
      </p:sp>
      <p:sp>
        <p:nvSpPr>
          <p:cNvPr id="15" name="Rectangle 14"/>
          <p:cNvSpPr/>
          <p:nvPr/>
        </p:nvSpPr>
        <p:spPr>
          <a:xfrm>
            <a:off x="214282" y="3714752"/>
            <a:ext cx="6286544" cy="12144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g-cs.png"/>
          <p:cNvPicPr>
            <a:picLocks noChangeAspect="1"/>
          </p:cNvPicPr>
          <p:nvPr/>
        </p:nvPicPr>
        <p:blipFill>
          <a:blip r:embed="rId3"/>
          <a:stretch>
            <a:fillRect/>
          </a:stretch>
        </p:blipFill>
        <p:spPr>
          <a:xfrm>
            <a:off x="320265" y="2724951"/>
            <a:ext cx="2171912" cy="3275817"/>
          </a:xfrm>
          <a:prstGeom prst="rect">
            <a:avLst/>
          </a:prstGeom>
        </p:spPr>
      </p:pic>
      <p:sp>
        <p:nvSpPr>
          <p:cNvPr id="2" name="Title 1"/>
          <p:cNvSpPr>
            <a:spLocks noGrp="1"/>
          </p:cNvSpPr>
          <p:nvPr>
            <p:ph type="title"/>
          </p:nvPr>
        </p:nvSpPr>
        <p:spPr/>
        <p:txBody>
          <a:bodyPr>
            <a:normAutofit/>
          </a:bodyPr>
          <a:lstStyle/>
          <a:p>
            <a:r>
              <a:rPr lang="en-US" dirty="0" smtClean="0">
                <a:sym typeface="Symbol"/>
              </a:rPr>
              <a:t>Approximating Peak(m)</a:t>
            </a:r>
            <a:endParaRPr lang="es-AR" dirty="0"/>
          </a:p>
        </p:txBody>
      </p:sp>
      <p:sp>
        <p:nvSpPr>
          <p:cNvPr id="3" name="Content Placeholder 2"/>
          <p:cNvSpPr>
            <a:spLocks noGrp="1"/>
          </p:cNvSpPr>
          <p:nvPr>
            <p:ph idx="1"/>
          </p:nvPr>
        </p:nvSpPr>
        <p:spPr>
          <a:xfrm>
            <a:off x="357158" y="1785926"/>
            <a:ext cx="8229600" cy="571504"/>
          </a:xfrm>
        </p:spPr>
        <p:txBody>
          <a:bodyPr>
            <a:normAutofit/>
          </a:bodyPr>
          <a:lstStyle/>
          <a:p>
            <a:pPr marL="342900" indent="-342900">
              <a:lnSpc>
                <a:spcPct val="90000"/>
              </a:lnSpc>
              <a:spcBef>
                <a:spcPct val="20000"/>
              </a:spcBef>
              <a:buClr>
                <a:schemeClr val="hlink"/>
              </a:buClr>
              <a:buSzPct val="70000"/>
              <a:buFont typeface="Wingdings" pitchFamily="2" charset="2"/>
              <a:buChar char="n"/>
              <a:defRPr/>
            </a:pPr>
            <a:r>
              <a:rPr lang="en-US" sz="2400" dirty="0" smtClean="0"/>
              <a:t>Some region configurations can not happen at the same time</a:t>
            </a:r>
          </a:p>
        </p:txBody>
      </p:sp>
      <p:sp>
        <p:nvSpPr>
          <p:cNvPr id="4" name="Content Placeholder 3"/>
          <p:cNvSpPr>
            <a:spLocks noGrp="1"/>
          </p:cNvSpPr>
          <p:nvPr>
            <p:ph sz="quarter" idx="13"/>
          </p:nvPr>
        </p:nvSpPr>
        <p:spPr/>
        <p:txBody>
          <a:bodyPr/>
          <a:lstStyle/>
          <a:p>
            <a:pPr marL="438912" lvl="1" indent="-320040">
              <a:spcBef>
                <a:spcPts val="0"/>
              </a:spcBef>
              <a:buClr>
                <a:schemeClr val="accent1"/>
              </a:buClr>
              <a:buSzPct val="80000"/>
              <a:buNone/>
            </a:pPr>
            <a:r>
              <a:rPr lang="en-US" dirty="0" smtClean="0"/>
              <a:t>Region’s stack evolution</a:t>
            </a:r>
            <a:endParaRPr lang="en-US" sz="3200" dirty="0" smtClean="0"/>
          </a:p>
          <a:p>
            <a:endParaRPr lang="en-US" dirty="0"/>
          </a:p>
        </p:txBody>
      </p:sp>
      <p:sp>
        <p:nvSpPr>
          <p:cNvPr id="8" name="AutoShape 5"/>
          <p:cNvSpPr>
            <a:spLocks noChangeArrowheads="1"/>
          </p:cNvSpPr>
          <p:nvPr/>
        </p:nvSpPr>
        <p:spPr bwMode="auto">
          <a:xfrm>
            <a:off x="706227" y="2714620"/>
            <a:ext cx="360363" cy="215900"/>
          </a:xfrm>
          <a:prstGeom prst="rightArrow">
            <a:avLst>
              <a:gd name="adj1" fmla="val 50000"/>
              <a:gd name="adj2" fmla="val 41728"/>
            </a:avLst>
          </a:prstGeom>
          <a:solidFill>
            <a:schemeClr val="accent1"/>
          </a:solidFill>
          <a:ln w="9525">
            <a:solidFill>
              <a:schemeClr val="tx1"/>
            </a:solidFill>
            <a:miter lim="800000"/>
            <a:headEnd/>
            <a:tailEnd/>
          </a:ln>
        </p:spPr>
        <p:txBody>
          <a:bodyPr wrap="none" anchor="ctr"/>
          <a:lstStyle/>
          <a:p>
            <a:pPr algn="ctr"/>
            <a:r>
              <a:rPr lang="es-AR" dirty="0"/>
              <a:t>?</a:t>
            </a:r>
          </a:p>
        </p:txBody>
      </p:sp>
      <p:sp>
        <p:nvSpPr>
          <p:cNvPr id="10" name="AutoShape 7"/>
          <p:cNvSpPr>
            <a:spLocks noChangeArrowheads="1"/>
          </p:cNvSpPr>
          <p:nvPr/>
        </p:nvSpPr>
        <p:spPr bwMode="auto">
          <a:xfrm>
            <a:off x="714348" y="5286388"/>
            <a:ext cx="360363" cy="215900"/>
          </a:xfrm>
          <a:prstGeom prst="rightArrow">
            <a:avLst>
              <a:gd name="adj1" fmla="val 50000"/>
              <a:gd name="adj2" fmla="val 41728"/>
            </a:avLst>
          </a:prstGeom>
          <a:solidFill>
            <a:schemeClr val="accent1"/>
          </a:solidFill>
          <a:ln w="9525">
            <a:solidFill>
              <a:schemeClr val="tx1"/>
            </a:solidFill>
            <a:miter lim="800000"/>
            <a:headEnd/>
            <a:tailEnd/>
          </a:ln>
        </p:spPr>
        <p:txBody>
          <a:bodyPr wrap="none" anchor="ctr"/>
          <a:lstStyle/>
          <a:p>
            <a:pPr algn="ctr"/>
            <a:r>
              <a:rPr lang="es-AR" dirty="0"/>
              <a:t>?</a:t>
            </a:r>
          </a:p>
        </p:txBody>
      </p:sp>
      <p:sp>
        <p:nvSpPr>
          <p:cNvPr id="11" name="AutoShape 8"/>
          <p:cNvSpPr>
            <a:spLocks noChangeArrowheads="1"/>
          </p:cNvSpPr>
          <p:nvPr/>
        </p:nvSpPr>
        <p:spPr bwMode="auto">
          <a:xfrm rot="10964180">
            <a:off x="2277863" y="4643446"/>
            <a:ext cx="360362" cy="215900"/>
          </a:xfrm>
          <a:prstGeom prst="rightArrow">
            <a:avLst>
              <a:gd name="adj1" fmla="val 50000"/>
              <a:gd name="adj2" fmla="val 41728"/>
            </a:avLst>
          </a:prstGeom>
          <a:solidFill>
            <a:schemeClr val="accent1"/>
          </a:solidFill>
          <a:ln w="9525">
            <a:solidFill>
              <a:schemeClr val="tx1"/>
            </a:solidFill>
            <a:miter lim="800000"/>
            <a:headEnd/>
            <a:tailEnd/>
          </a:ln>
        </p:spPr>
        <p:txBody>
          <a:bodyPr wrap="none" anchor="ctr"/>
          <a:lstStyle/>
          <a:p>
            <a:pPr algn="ctr"/>
            <a:r>
              <a:rPr lang="es-AR" dirty="0"/>
              <a:t>?</a:t>
            </a:r>
          </a:p>
        </p:txBody>
      </p:sp>
      <p:sp>
        <p:nvSpPr>
          <p:cNvPr id="12" name="AutoShape 9"/>
          <p:cNvSpPr>
            <a:spLocks noChangeArrowheads="1"/>
          </p:cNvSpPr>
          <p:nvPr/>
        </p:nvSpPr>
        <p:spPr bwMode="auto">
          <a:xfrm>
            <a:off x="28390" y="3879869"/>
            <a:ext cx="360363" cy="215900"/>
          </a:xfrm>
          <a:prstGeom prst="rightArrow">
            <a:avLst>
              <a:gd name="adj1" fmla="val 50000"/>
              <a:gd name="adj2" fmla="val 41728"/>
            </a:avLst>
          </a:prstGeom>
          <a:solidFill>
            <a:schemeClr val="accent1"/>
          </a:solidFill>
          <a:ln w="9525">
            <a:solidFill>
              <a:schemeClr val="tx1"/>
            </a:solidFill>
            <a:miter lim="800000"/>
            <a:headEnd/>
            <a:tailEnd/>
          </a:ln>
        </p:spPr>
        <p:txBody>
          <a:bodyPr wrap="none" anchor="ctr"/>
          <a:lstStyle/>
          <a:p>
            <a:pPr algn="ctr"/>
            <a:r>
              <a:rPr lang="es-AR" dirty="0"/>
              <a:t>?</a:t>
            </a:r>
          </a:p>
        </p:txBody>
      </p:sp>
      <p:sp>
        <p:nvSpPr>
          <p:cNvPr id="16" name="Rectangle 15"/>
          <p:cNvSpPr/>
          <p:nvPr/>
        </p:nvSpPr>
        <p:spPr>
          <a:xfrm>
            <a:off x="2500298" y="5143512"/>
            <a:ext cx="57150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grpSp>
        <p:nvGrpSpPr>
          <p:cNvPr id="5" name="Group 32"/>
          <p:cNvGrpSpPr/>
          <p:nvPr/>
        </p:nvGrpSpPr>
        <p:grpSpPr>
          <a:xfrm>
            <a:off x="3214678" y="3714752"/>
            <a:ext cx="571504" cy="2214578"/>
            <a:chOff x="3929058" y="3714752"/>
            <a:chExt cx="1143008" cy="2214578"/>
          </a:xfrm>
        </p:grpSpPr>
        <p:sp>
          <p:nvSpPr>
            <p:cNvPr id="21" name="Rectangle 20"/>
            <p:cNvSpPr/>
            <p:nvPr/>
          </p:nvSpPr>
          <p:spPr>
            <a:xfrm>
              <a:off x="3929058"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22" name="Rectangle 21"/>
            <p:cNvSpPr/>
            <p:nvPr/>
          </p:nvSpPr>
          <p:spPr>
            <a:xfrm>
              <a:off x="3929058"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grpSp>
      <p:grpSp>
        <p:nvGrpSpPr>
          <p:cNvPr id="6" name="Group 33"/>
          <p:cNvGrpSpPr/>
          <p:nvPr/>
        </p:nvGrpSpPr>
        <p:grpSpPr>
          <a:xfrm>
            <a:off x="3929058" y="2928934"/>
            <a:ext cx="571504" cy="3000396"/>
            <a:chOff x="5286380" y="2928934"/>
            <a:chExt cx="1143008" cy="3000396"/>
          </a:xfrm>
        </p:grpSpPr>
        <p:sp>
          <p:nvSpPr>
            <p:cNvPr id="24" name="Rectangle 23"/>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25" name="Rectangle 24"/>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sp>
          <p:nvSpPr>
            <p:cNvPr id="26" name="Rectangle 25"/>
            <p:cNvSpPr/>
            <p:nvPr/>
          </p:nvSpPr>
          <p:spPr>
            <a:xfrm>
              <a:off x="5286380" y="2928934"/>
              <a:ext cx="1143008" cy="785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sp>
        <p:nvSpPr>
          <p:cNvPr id="27" name="Rectangle 26"/>
          <p:cNvSpPr/>
          <p:nvPr/>
        </p:nvSpPr>
        <p:spPr>
          <a:xfrm>
            <a:off x="7215206" y="5143512"/>
            <a:ext cx="57150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grpSp>
        <p:nvGrpSpPr>
          <p:cNvPr id="7" name="Group 34"/>
          <p:cNvGrpSpPr/>
          <p:nvPr/>
        </p:nvGrpSpPr>
        <p:grpSpPr>
          <a:xfrm>
            <a:off x="7929586" y="3929066"/>
            <a:ext cx="571504" cy="2000264"/>
            <a:chOff x="7929586" y="3929066"/>
            <a:chExt cx="1143008" cy="2000264"/>
          </a:xfrm>
        </p:grpSpPr>
        <p:sp>
          <p:nvSpPr>
            <p:cNvPr id="30" name="Rectangle 29"/>
            <p:cNvSpPr/>
            <p:nvPr/>
          </p:nvSpPr>
          <p:spPr>
            <a:xfrm>
              <a:off x="7929586"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32" name="Rectangle 31"/>
            <p:cNvSpPr/>
            <p:nvPr/>
          </p:nvSpPr>
          <p:spPr>
            <a:xfrm>
              <a:off x="7929586" y="3929066"/>
              <a:ext cx="1143008" cy="121444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cxnSp>
        <p:nvCxnSpPr>
          <p:cNvPr id="37" name="Straight Arrow Connector 36"/>
          <p:cNvCxnSpPr/>
          <p:nvPr/>
        </p:nvCxnSpPr>
        <p:spPr>
          <a:xfrm>
            <a:off x="2285984" y="6215082"/>
            <a:ext cx="678661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9" name="Group 37"/>
          <p:cNvGrpSpPr/>
          <p:nvPr/>
        </p:nvGrpSpPr>
        <p:grpSpPr>
          <a:xfrm>
            <a:off x="4643438" y="3714752"/>
            <a:ext cx="571504" cy="2214578"/>
            <a:chOff x="3929058" y="3714752"/>
            <a:chExt cx="1143008" cy="2214578"/>
          </a:xfrm>
        </p:grpSpPr>
        <p:sp>
          <p:nvSpPr>
            <p:cNvPr id="39" name="Rectangle 38"/>
            <p:cNvSpPr/>
            <p:nvPr/>
          </p:nvSpPr>
          <p:spPr>
            <a:xfrm>
              <a:off x="3929058"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40" name="Rectangle 39"/>
            <p:cNvSpPr/>
            <p:nvPr/>
          </p:nvSpPr>
          <p:spPr>
            <a:xfrm>
              <a:off x="3929058"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grpSp>
      <p:sp>
        <p:nvSpPr>
          <p:cNvPr id="44" name="TextBox 43"/>
          <p:cNvSpPr txBox="1"/>
          <p:nvPr/>
        </p:nvSpPr>
        <p:spPr>
          <a:xfrm>
            <a:off x="6000760" y="5214950"/>
            <a:ext cx="500066" cy="523220"/>
          </a:xfrm>
          <a:prstGeom prst="rect">
            <a:avLst/>
          </a:prstGeom>
          <a:noFill/>
        </p:spPr>
        <p:txBody>
          <a:bodyPr wrap="square" rtlCol="0">
            <a:spAutoFit/>
          </a:bodyPr>
          <a:lstStyle/>
          <a:p>
            <a:r>
              <a:rPr lang="es-AR" sz="2800" b="1" dirty="0" smtClean="0"/>
              <a:t>…</a:t>
            </a:r>
            <a:endParaRPr lang="es-AR" sz="2800" b="1" dirty="0"/>
          </a:p>
        </p:txBody>
      </p:sp>
      <p:grpSp>
        <p:nvGrpSpPr>
          <p:cNvPr id="13" name="Group 47"/>
          <p:cNvGrpSpPr/>
          <p:nvPr/>
        </p:nvGrpSpPr>
        <p:grpSpPr>
          <a:xfrm>
            <a:off x="5357818" y="2714620"/>
            <a:ext cx="571504" cy="3214710"/>
            <a:chOff x="5286380" y="2714620"/>
            <a:chExt cx="1143008" cy="3214710"/>
          </a:xfrm>
        </p:grpSpPr>
        <p:sp>
          <p:nvSpPr>
            <p:cNvPr id="49" name="Rectangle 48"/>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50" name="Rectangle 49"/>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sp>
          <p:nvSpPr>
            <p:cNvPr id="51" name="Rectangle 50"/>
            <p:cNvSpPr/>
            <p:nvPr/>
          </p:nvSpPr>
          <p:spPr>
            <a:xfrm>
              <a:off x="5286380" y="2714620"/>
              <a:ext cx="1143008" cy="100013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grpSp>
        <p:nvGrpSpPr>
          <p:cNvPr id="14" name="Group 51"/>
          <p:cNvGrpSpPr/>
          <p:nvPr/>
        </p:nvGrpSpPr>
        <p:grpSpPr>
          <a:xfrm>
            <a:off x="6500826" y="3714752"/>
            <a:ext cx="571504" cy="2214578"/>
            <a:chOff x="3929058" y="3714752"/>
            <a:chExt cx="1143008" cy="2214578"/>
          </a:xfrm>
        </p:grpSpPr>
        <p:sp>
          <p:nvSpPr>
            <p:cNvPr id="53" name="Rectangle 52"/>
            <p:cNvSpPr/>
            <p:nvPr/>
          </p:nvSpPr>
          <p:spPr>
            <a:xfrm>
              <a:off x="3929058"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54" name="Rectangle 53"/>
            <p:cNvSpPr/>
            <p:nvPr/>
          </p:nvSpPr>
          <p:spPr>
            <a:xfrm>
              <a:off x="3929058"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grpSp>
      <p:sp>
        <p:nvSpPr>
          <p:cNvPr id="41" name="Slide Number Placeholder 40"/>
          <p:cNvSpPr>
            <a:spLocks noGrp="1"/>
          </p:cNvSpPr>
          <p:nvPr>
            <p:ph type="sldNum" sz="quarter" idx="12"/>
          </p:nvPr>
        </p:nvSpPr>
        <p:spPr/>
        <p:txBody>
          <a:bodyPr/>
          <a:lstStyle/>
          <a:p>
            <a:fld id="{DC9B6637-FD59-4C90-8C7B-56F57D91DAA9}" type="slidenum">
              <a:rPr lang="en-US" smtClean="0"/>
              <a:pPr/>
              <a:t>15</a:t>
            </a:fld>
            <a:endParaRPr lang="en-US" dirty="0"/>
          </a:p>
        </p:txBody>
      </p:sp>
      <p:sp>
        <p:nvSpPr>
          <p:cNvPr id="35" name="34 Rectángulo"/>
          <p:cNvSpPr/>
          <p:nvPr/>
        </p:nvSpPr>
        <p:spPr>
          <a:xfrm>
            <a:off x="2428860" y="6357958"/>
            <a:ext cx="3637534" cy="369332"/>
          </a:xfrm>
          <a:prstGeom prst="rect">
            <a:avLst/>
          </a:prstGeom>
        </p:spPr>
        <p:txBody>
          <a:bodyPr wrap="none">
            <a:spAutoFit/>
          </a:bodyPr>
          <a:lstStyle/>
          <a:p>
            <a:r>
              <a:rPr lang="en-US" b="1" dirty="0" smtClean="0"/>
              <a:t>peak</a:t>
            </a:r>
            <a:r>
              <a:rPr lang="en-US" b="1" dirty="0" smtClean="0">
                <a:sym typeface="Symbol"/>
              </a:rPr>
              <a:t></a:t>
            </a:r>
            <a:r>
              <a:rPr lang="en-US" b="1" dirty="0" smtClean="0">
                <a:sym typeface="Symbol"/>
              </a:rPr>
              <a:t>(</a:t>
            </a:r>
            <a:r>
              <a:rPr lang="en-US" b="1" dirty="0" smtClean="0">
                <a:sym typeface="Symbol"/>
              </a:rPr>
              <a:t></a:t>
            </a:r>
            <a:r>
              <a:rPr lang="en-US" b="1" baseline="-25000" dirty="0" smtClean="0">
                <a:sym typeface="Symbol"/>
              </a:rPr>
              <a:t>0</a:t>
            </a:r>
            <a:r>
              <a:rPr lang="en-US" b="1" dirty="0" smtClean="0">
                <a:sym typeface="Symbol"/>
              </a:rPr>
              <a:t>, m0</a:t>
            </a:r>
            <a:r>
              <a:rPr lang="en-US" b="1" dirty="0" smtClean="0">
                <a:sym typeface="Symbol"/>
              </a:rPr>
              <a:t>)  = max  size(</a:t>
            </a:r>
            <a:r>
              <a:rPr lang="en-US" b="1" dirty="0" err="1" smtClean="0">
                <a:sym typeface="Symbol"/>
              </a:rPr>
              <a:t>r</a:t>
            </a:r>
            <a:r>
              <a:rPr lang="en-US" b="1" baseline="-25000" dirty="0" err="1" smtClean="0">
                <a:sym typeface="Symbol"/>
              </a:rPr>
              <a:t>k</a:t>
            </a:r>
            <a:r>
              <a:rPr lang="en-US" b="1" dirty="0" smtClean="0">
                <a:sym typeface="Symbol"/>
              </a:rPr>
              <a:t>()) </a:t>
            </a:r>
            <a:endParaRPr lang="es-AR" dirty="0"/>
          </a:p>
        </p:txBody>
      </p:sp>
      <p:sp>
        <p:nvSpPr>
          <p:cNvPr id="36" name="35 Abrir llave"/>
          <p:cNvSpPr/>
          <p:nvPr/>
        </p:nvSpPr>
        <p:spPr>
          <a:xfrm rot="16200000">
            <a:off x="5464975" y="2964653"/>
            <a:ext cx="357190" cy="6715172"/>
          </a:xfrm>
          <a:prstGeom prst="leftBrace">
            <a:avLst>
              <a:gd name="adj1" fmla="val 8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xit" presetSubtype="0" fill="hold" grpId="3" nodeType="withEffect">
                                  <p:stCondLst>
                                    <p:cond delay="0"/>
                                  </p:stCondLst>
                                  <p:childTnLst>
                                    <p:set>
                                      <p:cBhvr>
                                        <p:cTn id="38" dur="1" fill="hold">
                                          <p:stCondLst>
                                            <p:cond delay="0"/>
                                          </p:stCondLst>
                                        </p:cTn>
                                        <p:tgtEl>
                                          <p:spTgt spid="1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0" grpId="1" animBg="1"/>
      <p:bldP spid="10" grpId="2" animBg="1"/>
      <p:bldP spid="10" grpId="3" animBg="1"/>
      <p:bldP spid="11" grpId="0" animBg="1"/>
      <p:bldP spid="12" grpId="0" animBg="1"/>
      <p:bldP spid="12" grpId="1" animBg="1"/>
      <p:bldP spid="27" grpId="0" animBg="1"/>
      <p:bldP spid="4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ym typeface="Symbol"/>
              </a:rPr>
              <a:t>Approximating Peak(m)</a:t>
            </a:r>
            <a:endParaRPr lang="es-AR" dirty="0"/>
          </a:p>
        </p:txBody>
      </p:sp>
      <p:sp>
        <p:nvSpPr>
          <p:cNvPr id="4" name="Content Placeholder 3"/>
          <p:cNvSpPr>
            <a:spLocks noGrp="1"/>
          </p:cNvSpPr>
          <p:nvPr>
            <p:ph sz="quarter" idx="13"/>
          </p:nvPr>
        </p:nvSpPr>
        <p:spPr/>
        <p:txBody>
          <a:bodyPr>
            <a:normAutofit/>
          </a:bodyPr>
          <a:lstStyle/>
          <a:p>
            <a:pPr marL="438912" lvl="1" indent="-320040">
              <a:spcBef>
                <a:spcPts val="0"/>
              </a:spcBef>
              <a:buClr>
                <a:schemeClr val="accent1"/>
              </a:buClr>
              <a:buSzPct val="80000"/>
              <a:buNone/>
            </a:pPr>
            <a:r>
              <a:rPr lang="en-US" dirty="0" smtClean="0"/>
              <a:t>Region sizes may vary according to method calling context</a:t>
            </a:r>
            <a:endParaRPr lang="en-US" sz="3200" dirty="0" smtClean="0"/>
          </a:p>
          <a:p>
            <a:endParaRPr lang="en-US" dirty="0"/>
          </a:p>
        </p:txBody>
      </p:sp>
      <p:sp>
        <p:nvSpPr>
          <p:cNvPr id="62" name="TextBox 61"/>
          <p:cNvSpPr txBox="1"/>
          <p:nvPr/>
        </p:nvSpPr>
        <p:spPr>
          <a:xfrm>
            <a:off x="4722940" y="2084158"/>
            <a:ext cx="2071702" cy="461665"/>
          </a:xfrm>
          <a:prstGeom prst="rect">
            <a:avLst/>
          </a:prstGeom>
          <a:noFill/>
        </p:spPr>
        <p:txBody>
          <a:bodyPr wrap="square" rtlCol="0">
            <a:spAutoFit/>
          </a:bodyPr>
          <a:lstStyle/>
          <a:p>
            <a:r>
              <a:rPr lang="es-AR" sz="2400" dirty="0" smtClean="0"/>
              <a:t>m0.1.m1.5.m2</a:t>
            </a:r>
            <a:endParaRPr lang="es-AR" sz="2400" dirty="0"/>
          </a:p>
        </p:txBody>
      </p:sp>
      <p:sp>
        <p:nvSpPr>
          <p:cNvPr id="30" name="Rectangle 29"/>
          <p:cNvSpPr/>
          <p:nvPr/>
        </p:nvSpPr>
        <p:spPr>
          <a:xfrm>
            <a:off x="3942052" y="1577768"/>
            <a:ext cx="3961149" cy="461665"/>
          </a:xfrm>
          <a:prstGeom prst="rect">
            <a:avLst/>
          </a:prstGeom>
        </p:spPr>
        <p:txBody>
          <a:bodyPr wrap="none">
            <a:spAutoFit/>
          </a:bodyPr>
          <a:lstStyle/>
          <a:p>
            <a:r>
              <a:rPr lang="es-AR" sz="2400" b="1" dirty="0" err="1" smtClean="0">
                <a:solidFill>
                  <a:srgbClr val="FF0000"/>
                </a:solidFill>
                <a:cs typeface="Courier New" pitchFamily="49" charset="0"/>
              </a:rPr>
              <a:t>rsize</a:t>
            </a:r>
            <a:r>
              <a:rPr lang="es-AR" sz="2400" b="1" dirty="0" smtClean="0">
                <a:solidFill>
                  <a:srgbClr val="FF0000"/>
                </a:solidFill>
                <a:cs typeface="Courier New" pitchFamily="49" charset="0"/>
              </a:rPr>
              <a:t>(m2) = n </a:t>
            </a:r>
            <a:r>
              <a:rPr lang="es-AR" sz="2000" b="1" dirty="0" smtClean="0">
                <a:cs typeface="Courier New" pitchFamily="49" charset="0"/>
              </a:rPr>
              <a:t>(</a:t>
            </a:r>
            <a:r>
              <a:rPr lang="es-AR" sz="2000" b="1" dirty="0" err="1" smtClean="0">
                <a:cs typeface="Courier New" pitchFamily="49" charset="0"/>
              </a:rPr>
              <a:t>assume</a:t>
            </a:r>
            <a:r>
              <a:rPr lang="es-AR" sz="2000" b="1" dirty="0" smtClean="0">
                <a:cs typeface="Courier New" pitchFamily="49" charset="0"/>
              </a:rPr>
              <a:t> </a:t>
            </a:r>
            <a:r>
              <a:rPr lang="es-AR" sz="2000" b="1" dirty="0" err="1" smtClean="0">
                <a:cs typeface="Courier New" pitchFamily="49" charset="0"/>
              </a:rPr>
              <a:t>size</a:t>
            </a:r>
            <a:r>
              <a:rPr lang="es-AR" sz="2000" b="1" dirty="0" smtClean="0">
                <a:cs typeface="Courier New" pitchFamily="49" charset="0"/>
              </a:rPr>
              <a:t>(C)=1)</a:t>
            </a:r>
          </a:p>
        </p:txBody>
      </p:sp>
      <p:pic>
        <p:nvPicPr>
          <p:cNvPr id="31" name="Picture 30" descr="cg-cs.png"/>
          <p:cNvPicPr>
            <a:picLocks noChangeAspect="1"/>
          </p:cNvPicPr>
          <p:nvPr/>
        </p:nvPicPr>
        <p:blipFill>
          <a:blip r:embed="rId3"/>
          <a:stretch>
            <a:fillRect/>
          </a:stretch>
        </p:blipFill>
        <p:spPr>
          <a:xfrm>
            <a:off x="133645" y="1928802"/>
            <a:ext cx="2652405" cy="4000528"/>
          </a:xfrm>
          <a:prstGeom prst="rect">
            <a:avLst/>
          </a:prstGeom>
        </p:spPr>
      </p:pic>
      <p:sp>
        <p:nvSpPr>
          <p:cNvPr id="32" name="Rectangle 31"/>
          <p:cNvSpPr/>
          <p:nvPr/>
        </p:nvSpPr>
        <p:spPr>
          <a:xfrm>
            <a:off x="3778118" y="2584224"/>
            <a:ext cx="2937022" cy="338554"/>
          </a:xfrm>
          <a:prstGeom prst="rect">
            <a:avLst/>
          </a:prstGeom>
        </p:spPr>
        <p:txBody>
          <a:bodyPr wrap="none">
            <a:spAutoFit/>
          </a:bodyPr>
          <a:lstStyle/>
          <a:p>
            <a:pPr lvl="1">
              <a:lnSpc>
                <a:spcPct val="80000"/>
              </a:lnSpc>
              <a:defRPr/>
            </a:pPr>
            <a:r>
              <a:rPr lang="es-AR" sz="2000" b="1" dirty="0" smtClean="0">
                <a:sym typeface="Symbol"/>
              </a:rPr>
              <a:t> { k= </a:t>
            </a:r>
            <a:r>
              <a:rPr lang="es-AR" sz="2000" b="1" dirty="0" err="1" smtClean="0">
                <a:sym typeface="Symbol"/>
              </a:rPr>
              <a:t>mc</a:t>
            </a:r>
            <a:r>
              <a:rPr lang="es-AR" sz="2000" b="1" dirty="0" smtClean="0">
                <a:sym typeface="Symbol"/>
              </a:rPr>
              <a:t>, 1i k, n = i}</a:t>
            </a:r>
          </a:p>
        </p:txBody>
      </p:sp>
      <p:sp>
        <p:nvSpPr>
          <p:cNvPr id="37" name="Rectangle 36"/>
          <p:cNvSpPr/>
          <p:nvPr/>
        </p:nvSpPr>
        <p:spPr>
          <a:xfrm>
            <a:off x="3714744" y="3012852"/>
            <a:ext cx="3187091" cy="338554"/>
          </a:xfrm>
          <a:prstGeom prst="rect">
            <a:avLst/>
          </a:prstGeom>
        </p:spPr>
        <p:txBody>
          <a:bodyPr wrap="none">
            <a:spAutoFit/>
          </a:bodyPr>
          <a:lstStyle/>
          <a:p>
            <a:pPr lvl="1">
              <a:lnSpc>
                <a:spcPct val="80000"/>
              </a:lnSpc>
              <a:defRPr/>
            </a:pPr>
            <a:r>
              <a:rPr lang="es-AR" sz="2000" b="1" dirty="0" smtClean="0">
                <a:sym typeface="Symbol"/>
              </a:rPr>
              <a:t> { k= </a:t>
            </a:r>
            <a:r>
              <a:rPr lang="es-AR" sz="2000" b="1" dirty="0" err="1" smtClean="0">
                <a:solidFill>
                  <a:srgbClr val="FF0000"/>
                </a:solidFill>
                <a:sym typeface="Symbol"/>
              </a:rPr>
              <a:t>mc</a:t>
            </a:r>
            <a:r>
              <a:rPr lang="es-AR" sz="2000" b="1" dirty="0" smtClean="0">
                <a:sym typeface="Symbol"/>
              </a:rPr>
              <a:t> = n} </a:t>
            </a:r>
            <a:r>
              <a:rPr lang="es-AR" sz="2000" b="1" dirty="0" err="1" smtClean="0">
                <a:sym typeface="Symbol"/>
              </a:rPr>
              <a:t>maximizes</a:t>
            </a:r>
            <a:endParaRPr lang="es-AR" sz="2000" b="1" dirty="0" smtClean="0">
              <a:sym typeface="Symbol"/>
            </a:endParaRPr>
          </a:p>
        </p:txBody>
      </p:sp>
      <p:sp>
        <p:nvSpPr>
          <p:cNvPr id="42" name="Rectangle 41"/>
          <p:cNvSpPr/>
          <p:nvPr/>
        </p:nvSpPr>
        <p:spPr>
          <a:xfrm>
            <a:off x="3615576" y="3441480"/>
            <a:ext cx="4968220" cy="395173"/>
          </a:xfrm>
          <a:prstGeom prst="rect">
            <a:avLst/>
          </a:prstGeom>
        </p:spPr>
        <p:txBody>
          <a:bodyPr wrap="none">
            <a:spAutoFit/>
          </a:bodyPr>
          <a:lstStyle/>
          <a:p>
            <a:pPr lvl="1">
              <a:lnSpc>
                <a:spcPct val="80000"/>
              </a:lnSpc>
              <a:defRPr/>
            </a:pPr>
            <a:r>
              <a:rPr lang="es-AR" sz="2400" dirty="0" err="1" smtClean="0"/>
              <a:t>maxrsize</a:t>
            </a:r>
            <a:r>
              <a:rPr lang="es-AR" sz="2400" dirty="0" smtClean="0"/>
              <a:t>(</a:t>
            </a:r>
            <a:r>
              <a:rPr lang="es-AR" sz="2400" dirty="0" smtClean="0">
                <a:sym typeface="Symbol"/>
              </a:rPr>
              <a:t>m0.1.m1.5.m2,m0) = </a:t>
            </a:r>
            <a:r>
              <a:rPr lang="es-AR" sz="2400" b="1" dirty="0" err="1" smtClean="0">
                <a:solidFill>
                  <a:srgbClr val="FF0000"/>
                </a:solidFill>
                <a:sym typeface="Symbol"/>
              </a:rPr>
              <a:t>mc</a:t>
            </a:r>
            <a:endParaRPr lang="es-AR" sz="2400" b="1" dirty="0" smtClean="0">
              <a:solidFill>
                <a:srgbClr val="FF0000"/>
              </a:solidFill>
              <a:sym typeface="Symbol"/>
            </a:endParaRPr>
          </a:p>
        </p:txBody>
      </p:sp>
      <p:sp>
        <p:nvSpPr>
          <p:cNvPr id="47" name="Slide Number Placeholder 46"/>
          <p:cNvSpPr>
            <a:spLocks noGrp="1"/>
          </p:cNvSpPr>
          <p:nvPr>
            <p:ph type="sldNum" sz="quarter" idx="12"/>
          </p:nvPr>
        </p:nvSpPr>
        <p:spPr/>
        <p:txBody>
          <a:bodyPr/>
          <a:lstStyle/>
          <a:p>
            <a:fld id="{DC9B6637-FD59-4C90-8C7B-56F57D91DAA9}" type="slidenum">
              <a:rPr lang="en-US" smtClean="0"/>
              <a:pPr/>
              <a:t>16</a:t>
            </a:fld>
            <a:endParaRPr lang="en-US" dirty="0"/>
          </a:p>
        </p:txBody>
      </p:sp>
      <p:grpSp>
        <p:nvGrpSpPr>
          <p:cNvPr id="28" name="Group 27"/>
          <p:cNvGrpSpPr/>
          <p:nvPr/>
        </p:nvGrpSpPr>
        <p:grpSpPr>
          <a:xfrm>
            <a:off x="3897804" y="3928630"/>
            <a:ext cx="2817336" cy="2857956"/>
            <a:chOff x="4254994" y="3928630"/>
            <a:chExt cx="2817336" cy="2857956"/>
          </a:xfrm>
        </p:grpSpPr>
        <p:grpSp>
          <p:nvGrpSpPr>
            <p:cNvPr id="3" name="Group 33"/>
            <p:cNvGrpSpPr/>
            <p:nvPr/>
          </p:nvGrpSpPr>
          <p:grpSpPr>
            <a:xfrm>
              <a:off x="4326432" y="4214383"/>
              <a:ext cx="642942" cy="2000264"/>
              <a:chOff x="5286380" y="3172210"/>
              <a:chExt cx="1143008" cy="2757120"/>
            </a:xfrm>
          </p:grpSpPr>
          <p:sp>
            <p:nvSpPr>
              <p:cNvPr id="24" name="Rectangle 23"/>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25" name="Rectangle 24"/>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sp>
            <p:nvSpPr>
              <p:cNvPr id="26" name="Rectangle 25"/>
              <p:cNvSpPr/>
              <p:nvPr/>
            </p:nvSpPr>
            <p:spPr>
              <a:xfrm>
                <a:off x="5286380" y="3172210"/>
                <a:ext cx="1143008" cy="54254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grpSp>
          <p:nvGrpSpPr>
            <p:cNvPr id="5" name="Group 33"/>
            <p:cNvGrpSpPr/>
            <p:nvPr/>
          </p:nvGrpSpPr>
          <p:grpSpPr>
            <a:xfrm>
              <a:off x="5112250" y="4116330"/>
              <a:ext cx="642942" cy="2098316"/>
              <a:chOff x="5286380" y="3037056"/>
              <a:chExt cx="1143008" cy="2892274"/>
            </a:xfrm>
          </p:grpSpPr>
          <p:sp>
            <p:nvSpPr>
              <p:cNvPr id="34" name="Rectangle 33"/>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35" name="Rectangle 34"/>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sp>
            <p:nvSpPr>
              <p:cNvPr id="36" name="Rectangle 35"/>
              <p:cNvSpPr/>
              <p:nvPr/>
            </p:nvSpPr>
            <p:spPr>
              <a:xfrm>
                <a:off x="5286380" y="3037056"/>
                <a:ext cx="1143008" cy="6776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grpSp>
          <p:nvGrpSpPr>
            <p:cNvPr id="6" name="Group 33"/>
            <p:cNvGrpSpPr/>
            <p:nvPr/>
          </p:nvGrpSpPr>
          <p:grpSpPr>
            <a:xfrm>
              <a:off x="6286508" y="3928630"/>
              <a:ext cx="642943" cy="2286016"/>
              <a:chOff x="5976947" y="2778335"/>
              <a:chExt cx="1143011" cy="3150995"/>
            </a:xfrm>
          </p:grpSpPr>
          <p:sp>
            <p:nvSpPr>
              <p:cNvPr id="41" name="Rectangle 40"/>
              <p:cNvSpPr/>
              <p:nvPr/>
            </p:nvSpPr>
            <p:spPr>
              <a:xfrm>
                <a:off x="5976949"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44" name="Rectangle 43"/>
              <p:cNvSpPr/>
              <p:nvPr/>
            </p:nvSpPr>
            <p:spPr>
              <a:xfrm>
                <a:off x="5976950" y="3714752"/>
                <a:ext cx="1143008" cy="1428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sp>
            <p:nvSpPr>
              <p:cNvPr id="45" name="Rectangle 44"/>
              <p:cNvSpPr/>
              <p:nvPr/>
            </p:nvSpPr>
            <p:spPr>
              <a:xfrm>
                <a:off x="5976947" y="2778335"/>
                <a:ext cx="1143008" cy="93641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grpSp>
        <p:cxnSp>
          <p:nvCxnSpPr>
            <p:cNvPr id="46" name="Straight Arrow Connector 45"/>
            <p:cNvCxnSpPr/>
            <p:nvPr/>
          </p:nvCxnSpPr>
          <p:spPr>
            <a:xfrm>
              <a:off x="4254994" y="6357522"/>
              <a:ext cx="2817336" cy="43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26 Rectángulo"/>
            <p:cNvSpPr/>
            <p:nvPr/>
          </p:nvSpPr>
          <p:spPr>
            <a:xfrm>
              <a:off x="4284014" y="6417254"/>
              <a:ext cx="1309333" cy="369332"/>
            </a:xfrm>
            <a:prstGeom prst="rect">
              <a:avLst/>
            </a:prstGeom>
          </p:spPr>
          <p:txBody>
            <a:bodyPr wrap="none">
              <a:spAutoFit/>
            </a:bodyPr>
            <a:lstStyle/>
            <a:p>
              <a:r>
                <a:rPr lang="en-US" b="1" dirty="0" smtClean="0"/>
                <a:t>peak</a:t>
              </a:r>
              <a:r>
                <a:rPr lang="en-US" b="1" dirty="0" smtClean="0">
                  <a:sym typeface="Symbol"/>
                </a:rPr>
                <a:t>(m0) </a:t>
              </a:r>
              <a:endParaRPr lang="es-AR" dirty="0"/>
            </a:p>
          </p:txBody>
        </p:sp>
      </p:grpSp>
      <p:sp>
        <p:nvSpPr>
          <p:cNvPr id="33" name="TextBox 32"/>
          <p:cNvSpPr txBox="1"/>
          <p:nvPr/>
        </p:nvSpPr>
        <p:spPr>
          <a:xfrm>
            <a:off x="5429256" y="5214950"/>
            <a:ext cx="500066" cy="523220"/>
          </a:xfrm>
          <a:prstGeom prst="rect">
            <a:avLst/>
          </a:prstGeom>
          <a:noFill/>
        </p:spPr>
        <p:txBody>
          <a:bodyPr wrap="square" rtlCol="0">
            <a:spAutoFit/>
          </a:bodyPr>
          <a:lstStyle/>
          <a:p>
            <a:r>
              <a:rPr lang="es-AR" sz="2800" b="1" dirty="0" smtClean="0"/>
              <a:t>…</a:t>
            </a:r>
            <a:endParaRPr lang="es-AR" sz="2800" b="1" dirty="0"/>
          </a:p>
        </p:txBody>
      </p:sp>
      <p:sp>
        <p:nvSpPr>
          <p:cNvPr id="38" name="TextBox 37"/>
          <p:cNvSpPr txBox="1"/>
          <p:nvPr/>
        </p:nvSpPr>
        <p:spPr>
          <a:xfrm>
            <a:off x="6929454" y="4429132"/>
            <a:ext cx="2143140" cy="830997"/>
          </a:xfrm>
          <a:prstGeom prst="rect">
            <a:avLst/>
          </a:prstGeom>
          <a:noFill/>
        </p:spPr>
        <p:txBody>
          <a:bodyPr wrap="square" rtlCol="0">
            <a:spAutoFit/>
          </a:bodyPr>
          <a:lstStyle/>
          <a:p>
            <a:r>
              <a:rPr lang="es-AR" sz="2400" dirty="0" smtClean="0"/>
              <a:t>In terms of </a:t>
            </a:r>
            <a:r>
              <a:rPr lang="es-AR" sz="2400" b="1" dirty="0" smtClean="0"/>
              <a:t>m0</a:t>
            </a:r>
            <a:r>
              <a:rPr lang="es-AR" sz="2400" dirty="0" smtClean="0"/>
              <a:t> parameters!</a:t>
            </a:r>
            <a:endParaRPr lang="es-AR" sz="2400" dirty="0"/>
          </a:p>
        </p:txBody>
      </p:sp>
      <p:sp>
        <p:nvSpPr>
          <p:cNvPr id="40" name="Down Arrow 39"/>
          <p:cNvSpPr/>
          <p:nvPr/>
        </p:nvSpPr>
        <p:spPr>
          <a:xfrm flipV="1">
            <a:off x="8001024" y="3857628"/>
            <a:ext cx="35719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32" grpId="0"/>
      <p:bldP spid="33" grpId="0"/>
      <p:bldP spid="38" grpId="0"/>
      <p:bldP spid="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ym typeface="Symbol"/>
              </a:rPr>
              <a:t>Approximating Peak(m)</a:t>
            </a:r>
            <a:endParaRPr lang="es-AR" dirty="0"/>
          </a:p>
        </p:txBody>
      </p:sp>
      <p:sp>
        <p:nvSpPr>
          <p:cNvPr id="4" name="Content Placeholder 3"/>
          <p:cNvSpPr>
            <a:spLocks noGrp="1"/>
          </p:cNvSpPr>
          <p:nvPr>
            <p:ph sz="quarter" idx="13"/>
          </p:nvPr>
        </p:nvSpPr>
        <p:spPr/>
        <p:txBody>
          <a:bodyPr>
            <a:normAutofit/>
          </a:bodyPr>
          <a:lstStyle/>
          <a:p>
            <a:pPr marL="438912" lvl="1" indent="-320040">
              <a:spcBef>
                <a:spcPts val="0"/>
              </a:spcBef>
              <a:buClr>
                <a:schemeClr val="accent1"/>
              </a:buClr>
              <a:buSzPct val="80000"/>
              <a:buNone/>
            </a:pPr>
            <a:r>
              <a:rPr lang="en-US" dirty="0" smtClean="0"/>
              <a:t>We consider the largest region for the same calling context</a:t>
            </a:r>
            <a:endParaRPr lang="en-US" sz="3200" dirty="0" smtClean="0"/>
          </a:p>
          <a:p>
            <a:endParaRPr lang="en-US" dirty="0"/>
          </a:p>
        </p:txBody>
      </p:sp>
      <p:sp>
        <p:nvSpPr>
          <p:cNvPr id="28" name="Rectangle 27"/>
          <p:cNvSpPr/>
          <p:nvPr/>
        </p:nvSpPr>
        <p:spPr>
          <a:xfrm>
            <a:off x="428596" y="548697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grpSp>
        <p:nvGrpSpPr>
          <p:cNvPr id="3" name="Group 32"/>
          <p:cNvGrpSpPr/>
          <p:nvPr/>
        </p:nvGrpSpPr>
        <p:grpSpPr>
          <a:xfrm>
            <a:off x="1857356" y="4058212"/>
            <a:ext cx="1143008" cy="2214578"/>
            <a:chOff x="3929058" y="3714752"/>
            <a:chExt cx="1143008" cy="2214578"/>
          </a:xfrm>
        </p:grpSpPr>
        <p:sp>
          <p:nvSpPr>
            <p:cNvPr id="31" name="Rectangle 30"/>
            <p:cNvSpPr/>
            <p:nvPr/>
          </p:nvSpPr>
          <p:spPr>
            <a:xfrm>
              <a:off x="3929058"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sp>
          <p:nvSpPr>
            <p:cNvPr id="33" name="Rectangle 32"/>
            <p:cNvSpPr/>
            <p:nvPr/>
          </p:nvSpPr>
          <p:spPr>
            <a:xfrm>
              <a:off x="3929058"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maxrm1</a:t>
              </a:r>
              <a:endParaRPr lang="es-AR" dirty="0"/>
            </a:p>
          </p:txBody>
        </p:sp>
      </p:grpSp>
      <p:grpSp>
        <p:nvGrpSpPr>
          <p:cNvPr id="5" name="Group 33"/>
          <p:cNvGrpSpPr/>
          <p:nvPr/>
        </p:nvGrpSpPr>
        <p:grpSpPr>
          <a:xfrm>
            <a:off x="3214678" y="3272394"/>
            <a:ext cx="1143008" cy="3000396"/>
            <a:chOff x="5286380" y="2928934"/>
            <a:chExt cx="1143008" cy="3000396"/>
          </a:xfrm>
        </p:grpSpPr>
        <p:sp>
          <p:nvSpPr>
            <p:cNvPr id="35" name="Rectangle 34"/>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sp>
          <p:nvSpPr>
            <p:cNvPr id="36" name="Rectangle 35"/>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maxrm1</a:t>
              </a:r>
              <a:endParaRPr lang="es-AR" dirty="0"/>
            </a:p>
          </p:txBody>
        </p:sp>
        <p:sp>
          <p:nvSpPr>
            <p:cNvPr id="38" name="Rectangle 37"/>
            <p:cNvSpPr/>
            <p:nvPr/>
          </p:nvSpPr>
          <p:spPr>
            <a:xfrm>
              <a:off x="5286380" y="2928934"/>
              <a:ext cx="1143008" cy="785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maxrm2</a:t>
              </a:r>
              <a:endParaRPr lang="es-AR" dirty="0"/>
            </a:p>
          </p:txBody>
        </p:sp>
      </p:grpSp>
      <p:grpSp>
        <p:nvGrpSpPr>
          <p:cNvPr id="6" name="Group 34"/>
          <p:cNvGrpSpPr/>
          <p:nvPr/>
        </p:nvGrpSpPr>
        <p:grpSpPr>
          <a:xfrm>
            <a:off x="4643438" y="4274114"/>
            <a:ext cx="1143008" cy="2000264"/>
            <a:chOff x="7929586" y="3929066"/>
            <a:chExt cx="1143008" cy="2000264"/>
          </a:xfrm>
        </p:grpSpPr>
        <p:sp>
          <p:nvSpPr>
            <p:cNvPr id="41" name="Rectangle 40"/>
            <p:cNvSpPr/>
            <p:nvPr/>
          </p:nvSpPr>
          <p:spPr>
            <a:xfrm>
              <a:off x="7929586"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u="sng" dirty="0" smtClean="0"/>
                <a:t>maxrm0</a:t>
              </a:r>
              <a:endParaRPr lang="es-AR" u="sng" dirty="0"/>
            </a:p>
          </p:txBody>
        </p:sp>
        <p:sp>
          <p:nvSpPr>
            <p:cNvPr id="44" name="Rectangle 43"/>
            <p:cNvSpPr/>
            <p:nvPr/>
          </p:nvSpPr>
          <p:spPr>
            <a:xfrm>
              <a:off x="7929586" y="3929066"/>
              <a:ext cx="1143008" cy="121444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maxrm2</a:t>
              </a:r>
              <a:endParaRPr lang="es-AR" dirty="0"/>
            </a:p>
          </p:txBody>
        </p:sp>
      </p:grpSp>
      <p:graphicFrame>
        <p:nvGraphicFramePr>
          <p:cNvPr id="46" name="Object 45"/>
          <p:cNvGraphicFramePr>
            <a:graphicFrameLocks noChangeAspect="1"/>
          </p:cNvGraphicFramePr>
          <p:nvPr/>
        </p:nvGraphicFramePr>
        <p:xfrm>
          <a:off x="2500298" y="1857364"/>
          <a:ext cx="4214842" cy="890091"/>
        </p:xfrm>
        <a:graphic>
          <a:graphicData uri="http://schemas.openxmlformats.org/presentationml/2006/ole">
            <p:oleObj spid="_x0000_s111618" name="Equation" r:id="rId4" imgW="2044440" imgH="431640" progId="Equation.3">
              <p:embed/>
            </p:oleObj>
          </a:graphicData>
        </a:graphic>
      </p:graphicFrame>
      <p:sp>
        <p:nvSpPr>
          <p:cNvPr id="18" name="Rectangle 17"/>
          <p:cNvSpPr/>
          <p:nvPr/>
        </p:nvSpPr>
        <p:spPr>
          <a:xfrm>
            <a:off x="214282" y="2000240"/>
            <a:ext cx="2786082" cy="461665"/>
          </a:xfrm>
          <a:prstGeom prst="rect">
            <a:avLst/>
          </a:prstGeom>
        </p:spPr>
        <p:txBody>
          <a:bodyPr wrap="square">
            <a:spAutoFit/>
          </a:bodyPr>
          <a:lstStyle/>
          <a:p>
            <a:r>
              <a:rPr lang="en-US" sz="2400" b="1" dirty="0" smtClean="0"/>
              <a:t>peak</a:t>
            </a:r>
            <a:r>
              <a:rPr lang="en-US" sz="2400" b="1" dirty="0" smtClean="0">
                <a:sym typeface="Symbol"/>
              </a:rPr>
              <a:t>(m0)</a:t>
            </a:r>
            <a:r>
              <a:rPr lang="es-AR" sz="2400" b="1" dirty="0" smtClean="0">
                <a:sym typeface="Symbol"/>
              </a:rPr>
              <a:t>   </a:t>
            </a:r>
            <a:endParaRPr lang="es-AR" sz="2400" dirty="0"/>
          </a:p>
        </p:txBody>
      </p:sp>
      <p:cxnSp>
        <p:nvCxnSpPr>
          <p:cNvPr id="21" name="Straight Arrow Connector 20"/>
          <p:cNvCxnSpPr/>
          <p:nvPr/>
        </p:nvCxnSpPr>
        <p:spPr>
          <a:xfrm flipV="1">
            <a:off x="1857356" y="2643182"/>
            <a:ext cx="785818" cy="428628"/>
          </a:xfrm>
          <a:prstGeom prst="straightConnector1">
            <a:avLst/>
          </a:prstGeom>
          <a:ln w="762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Slide Number Placeholder 21"/>
          <p:cNvSpPr>
            <a:spLocks noGrp="1"/>
          </p:cNvSpPr>
          <p:nvPr>
            <p:ph type="sldNum" sz="quarter" idx="12"/>
          </p:nvPr>
        </p:nvSpPr>
        <p:spPr/>
        <p:txBody>
          <a:bodyPr/>
          <a:lstStyle/>
          <a:p>
            <a:fld id="{DC9B6637-FD59-4C90-8C7B-56F57D91DAA9}" type="slidenum">
              <a:rPr lang="en-US" smtClean="0"/>
              <a:pPr/>
              <a:t>17</a:t>
            </a:fld>
            <a:endParaRPr lang="en-US" dirty="0"/>
          </a:p>
        </p:txBody>
      </p:sp>
      <p:sp>
        <p:nvSpPr>
          <p:cNvPr id="23" name="22 Rectángulo"/>
          <p:cNvSpPr/>
          <p:nvPr/>
        </p:nvSpPr>
        <p:spPr>
          <a:xfrm>
            <a:off x="357158" y="6417254"/>
            <a:ext cx="1339790" cy="369332"/>
          </a:xfrm>
          <a:prstGeom prst="rect">
            <a:avLst/>
          </a:prstGeom>
        </p:spPr>
        <p:txBody>
          <a:bodyPr wrap="none">
            <a:spAutoFit/>
          </a:bodyPr>
          <a:lstStyle/>
          <a:p>
            <a:r>
              <a:rPr lang="en-US" b="1" dirty="0" err="1" smtClean="0"/>
              <a:t>mem</a:t>
            </a:r>
            <a:r>
              <a:rPr lang="en-US" b="1" dirty="0" smtClean="0">
                <a:sym typeface="Symbol"/>
              </a:rPr>
              <a:t>(m0) </a:t>
            </a:r>
            <a:endParaRPr lang="es-AR" dirty="0"/>
          </a:p>
        </p:txBody>
      </p:sp>
      <p:sp>
        <p:nvSpPr>
          <p:cNvPr id="24" name="23 Rectángulo"/>
          <p:cNvSpPr/>
          <p:nvPr/>
        </p:nvSpPr>
        <p:spPr>
          <a:xfrm>
            <a:off x="6858016" y="2000240"/>
            <a:ext cx="2165682" cy="461665"/>
          </a:xfrm>
          <a:prstGeom prst="rect">
            <a:avLst/>
          </a:prstGeom>
        </p:spPr>
        <p:txBody>
          <a:bodyPr wrap="square">
            <a:spAutoFit/>
          </a:bodyPr>
          <a:lstStyle/>
          <a:p>
            <a:r>
              <a:rPr lang="en-US" sz="2400" b="1" dirty="0" smtClean="0"/>
              <a:t>= </a:t>
            </a:r>
            <a:r>
              <a:rPr lang="en-US" sz="2400" b="1" dirty="0" err="1" smtClean="0"/>
              <a:t>mem</a:t>
            </a:r>
            <a:r>
              <a:rPr lang="en-US" sz="2400" b="1" dirty="0" smtClean="0">
                <a:sym typeface="Symbol"/>
              </a:rPr>
              <a:t>(m0) </a:t>
            </a:r>
            <a:endParaRPr lang="es-AR" sz="2400" dirty="0"/>
          </a:p>
        </p:txBody>
      </p:sp>
      <p:sp>
        <p:nvSpPr>
          <p:cNvPr id="25" name="TextBox 24"/>
          <p:cNvSpPr txBox="1"/>
          <p:nvPr/>
        </p:nvSpPr>
        <p:spPr>
          <a:xfrm>
            <a:off x="3143240" y="2845354"/>
            <a:ext cx="2071702" cy="369332"/>
          </a:xfrm>
          <a:prstGeom prst="rect">
            <a:avLst/>
          </a:prstGeom>
          <a:noFill/>
        </p:spPr>
        <p:txBody>
          <a:bodyPr wrap="square" rtlCol="0">
            <a:spAutoFit/>
          </a:bodyPr>
          <a:lstStyle/>
          <a:p>
            <a:r>
              <a:rPr lang="es-AR" dirty="0" smtClean="0"/>
              <a:t>m0.1.m1.5.m2</a:t>
            </a:r>
            <a:endParaRPr lang="es-AR" dirty="0"/>
          </a:p>
        </p:txBody>
      </p:sp>
      <p:sp>
        <p:nvSpPr>
          <p:cNvPr id="26" name="TextBox 25"/>
          <p:cNvSpPr txBox="1"/>
          <p:nvPr/>
        </p:nvSpPr>
        <p:spPr>
          <a:xfrm>
            <a:off x="1714480" y="3547592"/>
            <a:ext cx="2071702" cy="369332"/>
          </a:xfrm>
          <a:prstGeom prst="rect">
            <a:avLst/>
          </a:prstGeom>
          <a:noFill/>
        </p:spPr>
        <p:txBody>
          <a:bodyPr wrap="square" rtlCol="0">
            <a:spAutoFit/>
          </a:bodyPr>
          <a:lstStyle/>
          <a:p>
            <a:r>
              <a:rPr lang="es-AR" dirty="0" smtClean="0"/>
              <a:t>m0.1.m1.5</a:t>
            </a:r>
            <a:endParaRPr lang="es-AR" dirty="0"/>
          </a:p>
        </p:txBody>
      </p:sp>
      <p:sp>
        <p:nvSpPr>
          <p:cNvPr id="27" name="TextBox 26"/>
          <p:cNvSpPr txBox="1"/>
          <p:nvPr/>
        </p:nvSpPr>
        <p:spPr>
          <a:xfrm>
            <a:off x="571472" y="4976352"/>
            <a:ext cx="785818" cy="369332"/>
          </a:xfrm>
          <a:prstGeom prst="rect">
            <a:avLst/>
          </a:prstGeom>
          <a:noFill/>
        </p:spPr>
        <p:txBody>
          <a:bodyPr wrap="square" rtlCol="0">
            <a:spAutoFit/>
          </a:bodyPr>
          <a:lstStyle/>
          <a:p>
            <a:r>
              <a:rPr lang="es-AR" dirty="0" smtClean="0"/>
              <a:t>m0</a:t>
            </a:r>
            <a:endParaRPr lang="es-AR" dirty="0"/>
          </a:p>
        </p:txBody>
      </p:sp>
      <p:sp>
        <p:nvSpPr>
          <p:cNvPr id="29" name="TextBox 28"/>
          <p:cNvSpPr txBox="1"/>
          <p:nvPr/>
        </p:nvSpPr>
        <p:spPr>
          <a:xfrm>
            <a:off x="4714876" y="3775636"/>
            <a:ext cx="785818" cy="369332"/>
          </a:xfrm>
          <a:prstGeom prst="rect">
            <a:avLst/>
          </a:prstGeom>
          <a:noFill/>
        </p:spPr>
        <p:txBody>
          <a:bodyPr wrap="square" rtlCol="0">
            <a:spAutoFit/>
          </a:bodyPr>
          <a:lstStyle/>
          <a:p>
            <a:r>
              <a:rPr lang="es-AR" dirty="0" smtClean="0"/>
              <a:t>m0.2</a:t>
            </a:r>
            <a:endParaRPr lang="es-AR" dirty="0"/>
          </a:p>
        </p:txBody>
      </p:sp>
      <p:pic>
        <p:nvPicPr>
          <p:cNvPr id="30" name="Picture 29" descr="cg-cs.png"/>
          <p:cNvPicPr>
            <a:picLocks noChangeAspect="1"/>
          </p:cNvPicPr>
          <p:nvPr/>
        </p:nvPicPr>
        <p:blipFill>
          <a:blip r:embed="rId5"/>
          <a:stretch>
            <a:fillRect/>
          </a:stretch>
        </p:blipFill>
        <p:spPr>
          <a:xfrm>
            <a:off x="6466770" y="2714620"/>
            <a:ext cx="2462948" cy="37147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ym typeface="Symbol"/>
              </a:rPr>
              <a:t>Approximating Peak(m)</a:t>
            </a:r>
            <a:endParaRPr lang="es-AR" dirty="0"/>
          </a:p>
        </p:txBody>
      </p:sp>
      <p:sp>
        <p:nvSpPr>
          <p:cNvPr id="3" name="Content Placeholder 2"/>
          <p:cNvSpPr>
            <a:spLocks noGrp="1"/>
          </p:cNvSpPr>
          <p:nvPr>
            <p:ph idx="1"/>
          </p:nvPr>
        </p:nvSpPr>
        <p:spPr>
          <a:xfrm>
            <a:off x="457200" y="3571876"/>
            <a:ext cx="7258072" cy="2928958"/>
          </a:xfrm>
        </p:spPr>
        <p:txBody>
          <a:bodyPr>
            <a:normAutofit/>
          </a:bodyPr>
          <a:lstStyle/>
          <a:p>
            <a:pPr>
              <a:lnSpc>
                <a:spcPct val="80000"/>
              </a:lnSpc>
              <a:defRPr/>
            </a:pPr>
            <a:r>
              <a:rPr lang="en-US" sz="2400" dirty="0" smtClean="0"/>
              <a:t>m-region expressed in terms of m parameters</a:t>
            </a:r>
            <a:endParaRPr lang="en-US" sz="2000" dirty="0" smtClean="0"/>
          </a:p>
          <a:p>
            <a:pPr lvl="1">
              <a:lnSpc>
                <a:spcPct val="80000"/>
              </a:lnSpc>
              <a:defRPr/>
            </a:pPr>
            <a:r>
              <a:rPr lang="en-US" sz="2000" dirty="0" err="1" smtClean="0"/>
              <a:t>rsize</a:t>
            </a:r>
            <a:r>
              <a:rPr lang="en-US" sz="2000" dirty="0" smtClean="0"/>
              <a:t>(m2)(m0) =   </a:t>
            </a:r>
            <a:r>
              <a:rPr lang="en-US" sz="2000" b="1" dirty="0" smtClean="0"/>
              <a:t>n</a:t>
            </a:r>
          </a:p>
          <a:p>
            <a:pPr>
              <a:lnSpc>
                <a:spcPct val="80000"/>
              </a:lnSpc>
              <a:defRPr/>
            </a:pPr>
            <a:endParaRPr lang="en-US" sz="2400" dirty="0" smtClean="0">
              <a:sym typeface="Symbol"/>
            </a:endParaRPr>
          </a:p>
          <a:p>
            <a:pPr>
              <a:lnSpc>
                <a:spcPct val="80000"/>
              </a:lnSpc>
              <a:defRPr/>
            </a:pPr>
            <a:r>
              <a:rPr lang="en-US" sz="2400" dirty="0" smtClean="0">
                <a:sym typeface="Symbol"/>
              </a:rPr>
              <a:t>Maximum according to calling context and in </a:t>
            </a:r>
            <a:r>
              <a:rPr lang="en-US" sz="2400" b="1" dirty="0" smtClean="0">
                <a:solidFill>
                  <a:srgbClr val="FF0000"/>
                </a:solidFill>
                <a:sym typeface="Symbol"/>
              </a:rPr>
              <a:t>terms of MUA parameters</a:t>
            </a:r>
          </a:p>
          <a:p>
            <a:pPr lvl="1">
              <a:lnSpc>
                <a:spcPct val="80000"/>
              </a:lnSpc>
              <a:defRPr/>
            </a:pPr>
            <a:r>
              <a:rPr lang="en-US" sz="2000" dirty="0" err="1" smtClean="0"/>
              <a:t>maxrsize</a:t>
            </a:r>
            <a:r>
              <a:rPr lang="en-US" sz="2000" dirty="0" smtClean="0"/>
              <a:t>(</a:t>
            </a:r>
            <a:r>
              <a:rPr lang="en-US" sz="2000" dirty="0" smtClean="0">
                <a:sym typeface="Symbol"/>
              </a:rPr>
              <a:t>m0.1.m1.5.m2,m0) (mc) = mc</a:t>
            </a:r>
          </a:p>
          <a:p>
            <a:pPr lvl="1">
              <a:lnSpc>
                <a:spcPct val="80000"/>
              </a:lnSpc>
              <a:defRPr/>
            </a:pPr>
            <a:r>
              <a:rPr lang="en-US" sz="2000" dirty="0" err="1" smtClean="0"/>
              <a:t>maxrsize</a:t>
            </a:r>
            <a:r>
              <a:rPr lang="en-US" sz="2000" dirty="0" smtClean="0"/>
              <a:t>(</a:t>
            </a:r>
            <a:r>
              <a:rPr lang="en-US" sz="2000" dirty="0" smtClean="0">
                <a:sym typeface="Symbol"/>
              </a:rPr>
              <a:t>m0.2.m2,m0)(mc) = 2mc</a:t>
            </a:r>
          </a:p>
          <a:p>
            <a:pPr>
              <a:lnSpc>
                <a:spcPct val="80000"/>
              </a:lnSpc>
              <a:defRPr/>
            </a:pPr>
            <a:endParaRPr lang="en-US" sz="2400" dirty="0" smtClean="0"/>
          </a:p>
          <a:p>
            <a:pPr lvl="2">
              <a:lnSpc>
                <a:spcPct val="80000"/>
              </a:lnSpc>
              <a:buNone/>
              <a:defRPr/>
            </a:pPr>
            <a:endParaRPr lang="en-US" sz="1600" dirty="0"/>
          </a:p>
        </p:txBody>
      </p:sp>
      <p:sp>
        <p:nvSpPr>
          <p:cNvPr id="4" name="Content Placeholder 3"/>
          <p:cNvSpPr>
            <a:spLocks noGrp="1"/>
          </p:cNvSpPr>
          <p:nvPr>
            <p:ph sz="quarter" idx="13"/>
          </p:nvPr>
        </p:nvSpPr>
        <p:spPr/>
        <p:txBody>
          <a:bodyPr>
            <a:normAutofit/>
          </a:bodyPr>
          <a:lstStyle/>
          <a:p>
            <a:r>
              <a:rPr lang="en-US" dirty="0" smtClean="0"/>
              <a:t>3. Maximizing instantiated regions</a:t>
            </a:r>
            <a:endParaRPr lang="en-US" dirty="0"/>
          </a:p>
        </p:txBody>
      </p:sp>
      <p:sp>
        <p:nvSpPr>
          <p:cNvPr id="5" name="Rectangle 4"/>
          <p:cNvSpPr/>
          <p:nvPr/>
        </p:nvSpPr>
        <p:spPr>
          <a:xfrm>
            <a:off x="500034" y="1928802"/>
            <a:ext cx="8072494" cy="107721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buNone/>
            </a:pPr>
            <a:r>
              <a:rPr lang="en-US" sz="3200" dirty="0" err="1" smtClean="0"/>
              <a:t>maxrsize</a:t>
            </a:r>
            <a:r>
              <a:rPr lang="en-US" sz="3200" dirty="0" smtClean="0"/>
              <a:t>(</a:t>
            </a:r>
            <a:r>
              <a:rPr lang="en-US" sz="3200" dirty="0" smtClean="0">
                <a:sym typeface="Symbol"/>
              </a:rPr>
              <a:t>.m,m0)(P</a:t>
            </a:r>
            <a:r>
              <a:rPr lang="en-US" sz="3200" baseline="-25000" dirty="0" smtClean="0">
                <a:sym typeface="Symbol"/>
              </a:rPr>
              <a:t>m0</a:t>
            </a:r>
            <a:r>
              <a:rPr lang="en-US" sz="3200" dirty="0" smtClean="0">
                <a:sym typeface="Symbol"/>
              </a:rPr>
              <a:t>) </a:t>
            </a:r>
          </a:p>
          <a:p>
            <a:pPr>
              <a:buNone/>
            </a:pPr>
            <a:r>
              <a:rPr lang="en-US" sz="3200" dirty="0" smtClean="0">
                <a:sym typeface="Symbol"/>
              </a:rPr>
              <a:t>    = Maximize </a:t>
            </a:r>
            <a:r>
              <a:rPr lang="en-US" sz="3200" b="1" i="1" dirty="0" err="1" smtClean="0">
                <a:sym typeface="Symbol"/>
              </a:rPr>
              <a:t>rsize</a:t>
            </a:r>
            <a:r>
              <a:rPr lang="en-US" sz="3200" b="1" i="1" dirty="0" smtClean="0">
                <a:sym typeface="Symbol"/>
              </a:rPr>
              <a:t>(m)</a:t>
            </a:r>
            <a:r>
              <a:rPr lang="en-US" sz="3200" dirty="0" smtClean="0">
                <a:sym typeface="Symbol"/>
              </a:rPr>
              <a:t> subject to </a:t>
            </a:r>
            <a:r>
              <a:rPr lang="en-US" sz="3200" b="1" i="1" dirty="0" smtClean="0">
                <a:sym typeface="Symbol"/>
              </a:rPr>
              <a:t>I</a:t>
            </a:r>
            <a:r>
              <a:rPr lang="en-US" sz="3200" b="1" i="1" baseline="-25000" dirty="0" smtClean="0">
                <a:sym typeface="Symbol"/>
              </a:rPr>
              <a:t></a:t>
            </a:r>
            <a:r>
              <a:rPr lang="en-US" sz="3200" b="1" i="1" dirty="0" smtClean="0">
                <a:sym typeface="Symbol"/>
              </a:rPr>
              <a:t>(P</a:t>
            </a:r>
            <a:r>
              <a:rPr lang="en-US" sz="3200" b="1" i="1" baseline="-25000" dirty="0" smtClean="0">
                <a:sym typeface="Symbol"/>
              </a:rPr>
              <a:t>m0</a:t>
            </a:r>
            <a:r>
              <a:rPr lang="en-US" sz="3200" b="1" i="1" dirty="0" smtClean="0">
                <a:sym typeface="Symbol"/>
              </a:rPr>
              <a:t> ,P</a:t>
            </a:r>
            <a:r>
              <a:rPr lang="en-US" sz="3200" b="1" i="1" baseline="-25000" dirty="0" smtClean="0">
                <a:sym typeface="Symbol"/>
              </a:rPr>
              <a:t>m,</a:t>
            </a:r>
            <a:r>
              <a:rPr lang="en-US" sz="3200" b="1" i="1" dirty="0" smtClean="0">
                <a:sym typeface="Symbol"/>
              </a:rPr>
              <a:t> W)</a:t>
            </a:r>
            <a:r>
              <a:rPr lang="en-US" sz="3200" i="1" dirty="0" smtClean="0">
                <a:sym typeface="Symbol"/>
              </a:rPr>
              <a:t> </a:t>
            </a:r>
          </a:p>
        </p:txBody>
      </p:sp>
      <p:sp>
        <p:nvSpPr>
          <p:cNvPr id="6" name="Rectangle 5"/>
          <p:cNvSpPr/>
          <p:nvPr/>
        </p:nvSpPr>
        <p:spPr>
          <a:xfrm>
            <a:off x="1357290" y="3071810"/>
            <a:ext cx="6500858" cy="364333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2400" dirty="0" smtClean="0"/>
          </a:p>
          <a:p>
            <a:pPr marL="342900" indent="-342900">
              <a:buFont typeface="Arial" pitchFamily="34" charset="0"/>
              <a:buChar char="•"/>
            </a:pPr>
            <a:r>
              <a:rPr lang="en-US" sz="2400" dirty="0" smtClean="0"/>
              <a:t>We cannot solve a non-linear maximization problem in runtime!!</a:t>
            </a:r>
          </a:p>
          <a:p>
            <a:pPr marL="800100" lvl="1" indent="-342900">
              <a:buFont typeface="Arial" pitchFamily="34" charset="0"/>
              <a:buChar char="•"/>
            </a:pPr>
            <a:r>
              <a:rPr lang="en-US" sz="2400" dirty="0" smtClean="0"/>
              <a:t>Too expensive</a:t>
            </a:r>
          </a:p>
          <a:p>
            <a:pPr marL="800100" lvl="1" indent="-342900">
              <a:buFont typeface="Arial" pitchFamily="34" charset="0"/>
              <a:buChar char="•"/>
            </a:pPr>
            <a:r>
              <a:rPr lang="en-US" sz="2400" dirty="0" smtClean="0"/>
              <a:t>Execution time difficult to predict</a:t>
            </a:r>
          </a:p>
          <a:p>
            <a:pPr marL="342900" indent="-342900">
              <a:buFont typeface="Arial" pitchFamily="34" charset="0"/>
              <a:buChar char="•"/>
            </a:pPr>
            <a:endParaRPr lang="en-US" sz="2400" dirty="0" smtClean="0"/>
          </a:p>
          <a:p>
            <a:pPr marL="342900" indent="-342900">
              <a:buFont typeface="Arial" pitchFamily="34" charset="0"/>
              <a:buChar char="•"/>
            </a:pPr>
            <a:r>
              <a:rPr lang="en-US" sz="2400" dirty="0" smtClean="0"/>
              <a:t>We need a parametric solution that can be solved at compile time.</a:t>
            </a:r>
          </a:p>
          <a:p>
            <a:pPr marL="342900" indent="-342900"/>
            <a:endParaRPr lang="en-US" sz="2400" dirty="0" smtClean="0"/>
          </a:p>
        </p:txBody>
      </p:sp>
      <p:sp>
        <p:nvSpPr>
          <p:cNvPr id="7" name="Slide Number Placeholder 6"/>
          <p:cNvSpPr>
            <a:spLocks noGrp="1"/>
          </p:cNvSpPr>
          <p:nvPr>
            <p:ph type="sldNum" sz="quarter" idx="12"/>
          </p:nvPr>
        </p:nvSpPr>
        <p:spPr/>
        <p:txBody>
          <a:bodyPr/>
          <a:lstStyle/>
          <a:p>
            <a:fld id="{DC9B6637-FD59-4C90-8C7B-56F57D91DAA9}"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Solving </a:t>
            </a:r>
            <a:r>
              <a:rPr lang="en-US" dirty="0" err="1" smtClean="0"/>
              <a:t>maxrsize</a:t>
            </a:r>
            <a:endParaRPr lang="es-AR" dirty="0"/>
          </a:p>
        </p:txBody>
      </p:sp>
      <p:sp>
        <p:nvSpPr>
          <p:cNvPr id="3" name="Content Placeholder 2"/>
          <p:cNvSpPr>
            <a:spLocks noGrp="1"/>
          </p:cNvSpPr>
          <p:nvPr>
            <p:ph idx="1"/>
          </p:nvPr>
        </p:nvSpPr>
        <p:spPr>
          <a:xfrm>
            <a:off x="285720" y="1142985"/>
            <a:ext cx="8401080" cy="5257816"/>
          </a:xfrm>
        </p:spPr>
        <p:txBody>
          <a:bodyPr>
            <a:normAutofit lnSpcReduction="10000"/>
          </a:bodyPr>
          <a:lstStyle/>
          <a:p>
            <a:r>
              <a:rPr lang="en-US" dirty="0" smtClean="0"/>
              <a:t>Solution: use  an approach based on Bernstein basis over polyhedral domains  (</a:t>
            </a:r>
            <a:r>
              <a:rPr lang="en-US" dirty="0" err="1" smtClean="0"/>
              <a:t>Clauss</a:t>
            </a:r>
            <a:r>
              <a:rPr lang="en-US" dirty="0" smtClean="0"/>
              <a:t> et al. 2004)</a:t>
            </a:r>
          </a:p>
          <a:p>
            <a:pPr lvl="1"/>
            <a:r>
              <a:rPr lang="en-US" dirty="0" smtClean="0">
                <a:sym typeface="Symbol"/>
              </a:rPr>
              <a:t>Enables bounding a polynomial over a </a:t>
            </a:r>
            <a:r>
              <a:rPr lang="en-US" dirty="0" smtClean="0">
                <a:sym typeface="Symbol"/>
              </a:rPr>
              <a:t>parametric domain </a:t>
            </a:r>
            <a:r>
              <a:rPr lang="en-US" dirty="0" smtClean="0">
                <a:sym typeface="Symbol"/>
              </a:rPr>
              <a:t>given as a set of linear restraints</a:t>
            </a:r>
          </a:p>
          <a:p>
            <a:pPr lvl="1"/>
            <a:r>
              <a:rPr lang="en-US" dirty="0" smtClean="0">
                <a:sym typeface="Symbol"/>
              </a:rPr>
              <a:t>Obtains a parametric solution</a:t>
            </a:r>
          </a:p>
          <a:p>
            <a:r>
              <a:rPr lang="en-US" dirty="0" smtClean="0"/>
              <a:t>Bernstein(</a:t>
            </a:r>
            <a:r>
              <a:rPr lang="en-US" dirty="0" err="1" smtClean="0"/>
              <a:t>pol</a:t>
            </a:r>
            <a:r>
              <a:rPr lang="en-US" dirty="0" smtClean="0"/>
              <a:t>, I</a:t>
            </a:r>
            <a:r>
              <a:rPr lang="en-US" dirty="0" smtClean="0"/>
              <a:t>)</a:t>
            </a:r>
            <a:r>
              <a:rPr lang="en-US" dirty="0" smtClean="0"/>
              <a:t>: </a:t>
            </a:r>
            <a:endParaRPr lang="en-US" dirty="0" smtClean="0"/>
          </a:p>
          <a:p>
            <a:pPr lvl="1"/>
            <a:r>
              <a:rPr lang="en-US" dirty="0" smtClean="0"/>
              <a:t>Input: a polynomial </a:t>
            </a:r>
            <a:r>
              <a:rPr lang="en-US" i="1" dirty="0" err="1" smtClean="0">
                <a:solidFill>
                  <a:srgbClr val="FF0000"/>
                </a:solidFill>
              </a:rPr>
              <a:t>pol</a:t>
            </a:r>
            <a:r>
              <a:rPr lang="en-US" dirty="0" smtClean="0"/>
              <a:t> and </a:t>
            </a:r>
            <a:r>
              <a:rPr lang="en-US" dirty="0" smtClean="0"/>
              <a:t>a </a:t>
            </a:r>
            <a:r>
              <a:rPr lang="en-US" dirty="0" smtClean="0"/>
              <a:t>set of </a:t>
            </a:r>
            <a:r>
              <a:rPr lang="en-US" dirty="0" smtClean="0"/>
              <a:t>linear (parametric) constrains </a:t>
            </a:r>
            <a:r>
              <a:rPr lang="en-US" i="1" dirty="0" smtClean="0">
                <a:solidFill>
                  <a:srgbClr val="FF0000"/>
                </a:solidFill>
              </a:rPr>
              <a:t>I </a:t>
            </a:r>
            <a:endParaRPr lang="en-US" i="1" dirty="0" smtClean="0">
              <a:solidFill>
                <a:srgbClr val="FF0000"/>
              </a:solidFill>
            </a:endParaRPr>
          </a:p>
          <a:p>
            <a:pPr lvl="1"/>
            <a:r>
              <a:rPr lang="en-US" dirty="0" smtClean="0"/>
              <a:t>Return </a:t>
            </a:r>
            <a:r>
              <a:rPr lang="en-US" b="1" dirty="0" smtClean="0"/>
              <a:t>a set </a:t>
            </a:r>
            <a:r>
              <a:rPr lang="en-US" dirty="0" smtClean="0"/>
              <a:t>of polynomials (candidates) </a:t>
            </a:r>
          </a:p>
          <a:p>
            <a:pPr lvl="2"/>
            <a:r>
              <a:rPr lang="en-US" dirty="0" smtClean="0"/>
              <a:t>Bound the maximum value of </a:t>
            </a:r>
            <a:r>
              <a:rPr lang="en-US" i="1" dirty="0" err="1" smtClean="0"/>
              <a:t>pol</a:t>
            </a:r>
            <a:r>
              <a:rPr lang="en-US" i="1" dirty="0" smtClean="0"/>
              <a:t> </a:t>
            </a:r>
            <a:r>
              <a:rPr lang="en-US" dirty="0" smtClean="0"/>
              <a:t>in </a:t>
            </a:r>
            <a:r>
              <a:rPr lang="en-US" dirty="0" smtClean="0"/>
              <a:t>the </a:t>
            </a:r>
            <a:r>
              <a:rPr lang="en-US" dirty="0" smtClean="0"/>
              <a:t>domain given by </a:t>
            </a:r>
            <a:r>
              <a:rPr lang="en-US" i="1" dirty="0" smtClean="0"/>
              <a:t>I</a:t>
            </a:r>
            <a:r>
              <a:rPr lang="en-US" dirty="0" smtClean="0"/>
              <a:t> </a:t>
            </a:r>
          </a:p>
        </p:txBody>
      </p:sp>
      <p:sp>
        <p:nvSpPr>
          <p:cNvPr id="7" name="Slide Number Placeholder 6"/>
          <p:cNvSpPr>
            <a:spLocks noGrp="1"/>
          </p:cNvSpPr>
          <p:nvPr>
            <p:ph type="sldNum" sz="quarter" idx="4"/>
          </p:nvPr>
        </p:nvSpPr>
        <p:spPr>
          <a:xfrm>
            <a:off x="8204396" y="6476999"/>
            <a:ext cx="733864" cy="274320"/>
          </a:xfrm>
        </p:spPr>
        <p:txBody>
          <a:bodyPr/>
          <a:lstStyle/>
          <a:p>
            <a:fld id="{DC9B6637-FD59-4C90-8C7B-56F57D91DAA9}"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Motivation</a:t>
            </a:r>
            <a:endParaRPr lang="es-AR" dirty="0"/>
          </a:p>
        </p:txBody>
      </p:sp>
      <p:sp>
        <p:nvSpPr>
          <p:cNvPr id="3" name="2 Marcador de contenido"/>
          <p:cNvSpPr>
            <a:spLocks noGrp="1"/>
          </p:cNvSpPr>
          <p:nvPr>
            <p:ph idx="1"/>
          </p:nvPr>
        </p:nvSpPr>
        <p:spPr/>
        <p:txBody>
          <a:bodyPr>
            <a:normAutofit fontScale="85000" lnSpcReduction="10000"/>
          </a:bodyPr>
          <a:lstStyle/>
          <a:p>
            <a:r>
              <a:rPr lang="en-US" dirty="0" smtClean="0"/>
              <a:t>Context: Java like languages</a:t>
            </a:r>
          </a:p>
          <a:p>
            <a:pPr lvl="1"/>
            <a:r>
              <a:rPr lang="en-US" dirty="0" smtClean="0"/>
              <a:t>Object orientation</a:t>
            </a:r>
          </a:p>
          <a:p>
            <a:pPr lvl="1"/>
            <a:r>
              <a:rPr lang="en-US" dirty="0" smtClean="0"/>
              <a:t>Automatic memory management  (GC)</a:t>
            </a:r>
          </a:p>
          <a:p>
            <a:pPr lvl="1"/>
            <a:endParaRPr lang="en-US" dirty="0" smtClean="0"/>
          </a:p>
          <a:p>
            <a:r>
              <a:rPr lang="en-US" dirty="0" smtClean="0"/>
              <a:t>Predicting </a:t>
            </a:r>
            <a:r>
              <a:rPr lang="en-US" dirty="0" smtClean="0"/>
              <a:t>amount of </a:t>
            </a:r>
            <a:r>
              <a:rPr lang="en-US" dirty="0" smtClean="0"/>
              <a:t>memory </a:t>
            </a:r>
            <a:r>
              <a:rPr lang="en-US" dirty="0" smtClean="0"/>
              <a:t>allocations is very hard</a:t>
            </a:r>
          </a:p>
          <a:p>
            <a:pPr lvl="1"/>
            <a:r>
              <a:rPr lang="en-US" dirty="0" smtClean="0"/>
              <a:t>Problem </a:t>
            </a:r>
            <a:r>
              <a:rPr lang="en-US" dirty="0" err="1" smtClean="0"/>
              <a:t>undecidable</a:t>
            </a:r>
            <a:r>
              <a:rPr lang="en-US" dirty="0" smtClean="0"/>
              <a:t> in general</a:t>
            </a:r>
          </a:p>
          <a:p>
            <a:pPr lvl="2"/>
            <a:r>
              <a:rPr lang="en-US" dirty="0" smtClean="0"/>
              <a:t>Impossible to find an exact expression of dynamic memory requested, even knowing method parameters</a:t>
            </a:r>
          </a:p>
          <a:p>
            <a:pPr lvl="2"/>
            <a:endParaRPr lang="en-US" dirty="0" smtClean="0"/>
          </a:p>
          <a:p>
            <a:r>
              <a:rPr lang="en-US" dirty="0" smtClean="0"/>
              <a:t>Predicting actual memory requirements </a:t>
            </a:r>
            <a:r>
              <a:rPr lang="en-US" u="sng" dirty="0" smtClean="0"/>
              <a:t>is harder</a:t>
            </a:r>
          </a:p>
          <a:p>
            <a:pPr lvl="1"/>
            <a:r>
              <a:rPr lang="en-US" dirty="0" smtClean="0"/>
              <a:t>Memory is recycled</a:t>
            </a:r>
          </a:p>
          <a:p>
            <a:pPr lvl="2"/>
            <a:r>
              <a:rPr lang="en-US" dirty="0" smtClean="0"/>
              <a:t>Unused objects are collected </a:t>
            </a:r>
          </a:p>
          <a:p>
            <a:pPr lvl="2"/>
            <a:r>
              <a:rPr lang="en-US" dirty="0" smtClean="0">
                <a:sym typeface="Symbol"/>
              </a:rPr>
              <a:t> </a:t>
            </a:r>
            <a:r>
              <a:rPr lang="en-US" dirty="0" smtClean="0"/>
              <a:t>memory required &lt;= memory requested/allocated</a:t>
            </a:r>
            <a:endParaRPr lang="es-AR" dirty="0"/>
          </a:p>
        </p:txBody>
      </p:sp>
      <p:sp>
        <p:nvSpPr>
          <p:cNvPr id="4" name="Slide Number Placeholder 3"/>
          <p:cNvSpPr>
            <a:spLocks noGrp="1"/>
          </p:cNvSpPr>
          <p:nvPr>
            <p:ph type="sldNum" sz="quarter" idx="12"/>
          </p:nvPr>
        </p:nvSpPr>
        <p:spPr/>
        <p:txBody>
          <a:bodyPr/>
          <a:lstStyle/>
          <a:p>
            <a:fld id="{A054710E-BD72-403B-A6EB-26804CCD2D63}" type="slidenum">
              <a:rPr lang="en-US" smtClean="0"/>
              <a:pPr/>
              <a:t>2</a:t>
            </a:fld>
            <a:endParaRPr lang="en-US"/>
          </a:p>
        </p:txBody>
      </p:sp>
    </p:spTree>
  </p:cSld>
  <p:clrMapOvr>
    <a:masterClrMapping/>
  </p:clrMapOvr>
  <p:transition advTm="8186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Solving maxrsize using bernstein</a:t>
            </a:r>
            <a:endParaRPr lang="es-AR" dirty="0"/>
          </a:p>
        </p:txBody>
      </p:sp>
      <p:sp>
        <p:nvSpPr>
          <p:cNvPr id="3" name="Content Placeholder 2"/>
          <p:cNvSpPr>
            <a:spLocks noGrp="1"/>
          </p:cNvSpPr>
          <p:nvPr>
            <p:ph idx="1"/>
          </p:nvPr>
        </p:nvSpPr>
        <p:spPr>
          <a:xfrm>
            <a:off x="242886" y="4000504"/>
            <a:ext cx="8472518" cy="2614610"/>
          </a:xfrm>
        </p:spPr>
        <p:txBody>
          <a:bodyPr>
            <a:normAutofit fontScale="92500" lnSpcReduction="10000"/>
          </a:bodyPr>
          <a:lstStyle/>
          <a:p>
            <a:r>
              <a:rPr lang="en-US" dirty="0" smtClean="0"/>
              <a:t>Partial solution to our problem</a:t>
            </a:r>
          </a:p>
          <a:p>
            <a:pPr lvl="1"/>
            <a:r>
              <a:rPr lang="en-US" dirty="0" smtClean="0"/>
              <a:t>We still need to determine symbolically maximum between </a:t>
            </a:r>
            <a:r>
              <a:rPr lang="en-US" dirty="0" smtClean="0"/>
              <a:t>polynomials</a:t>
            </a:r>
            <a:endParaRPr lang="en-US" dirty="0" smtClean="0"/>
          </a:p>
          <a:p>
            <a:pPr lvl="1"/>
            <a:r>
              <a:rPr lang="en-US" dirty="0" smtClean="0"/>
              <a:t>In the worst case we can leave it for run-time evaluation (cost known “a priori”)</a:t>
            </a:r>
          </a:p>
          <a:p>
            <a:pPr lvl="2"/>
            <a:r>
              <a:rPr lang="en-US" dirty="0" smtClean="0"/>
              <a:t>A comparison when actual parameters are available</a:t>
            </a:r>
          </a:p>
          <a:p>
            <a:pPr lvl="2"/>
            <a:endParaRPr lang="en-US" dirty="0" smtClean="0"/>
          </a:p>
          <a:p>
            <a:pPr lvl="1"/>
            <a:endParaRPr lang="en-US" dirty="0" smtClean="0"/>
          </a:p>
          <a:p>
            <a:pPr lvl="1"/>
            <a:endParaRPr lang="en-US" dirty="0"/>
          </a:p>
        </p:txBody>
      </p:sp>
      <p:sp>
        <p:nvSpPr>
          <p:cNvPr id="5" name="Slide Number Placeholder 4"/>
          <p:cNvSpPr>
            <a:spLocks noGrp="1"/>
          </p:cNvSpPr>
          <p:nvPr>
            <p:ph type="sldNum" sz="quarter" idx="4"/>
          </p:nvPr>
        </p:nvSpPr>
        <p:spPr>
          <a:xfrm>
            <a:off x="8204396" y="6476999"/>
            <a:ext cx="733864" cy="274320"/>
          </a:xfrm>
        </p:spPr>
        <p:txBody>
          <a:bodyPr/>
          <a:lstStyle/>
          <a:p>
            <a:fld id="{DC9B6637-FD59-4C90-8C7B-56F57D91DAA9}" type="slidenum">
              <a:rPr lang="en-US" smtClean="0"/>
              <a:pPr/>
              <a:t>20</a:t>
            </a:fld>
            <a:endParaRPr lang="en-US" dirty="0"/>
          </a:p>
        </p:txBody>
      </p:sp>
      <p:sp>
        <p:nvSpPr>
          <p:cNvPr id="7" name="Content Placeholder 2"/>
          <p:cNvSpPr txBox="1">
            <a:spLocks/>
          </p:cNvSpPr>
          <p:nvPr/>
        </p:nvSpPr>
        <p:spPr>
          <a:xfrm>
            <a:off x="453146" y="1214423"/>
            <a:ext cx="8333696" cy="2786081"/>
          </a:xfrm>
          <a:prstGeom prst="rect">
            <a:avLst/>
          </a:prstGeom>
        </p:spPr>
        <p:txBody>
          <a:bodyPr vert="horz" lIns="54864" tIns="91440" rtlCol="0">
            <a:normAutofit fontScale="70000" lnSpcReduction="20000"/>
          </a:bodyPr>
          <a:lstStyle/>
          <a:p>
            <a:pPr marL="438912" lvl="0" indent="-320040">
              <a:buClr>
                <a:schemeClr val="accent1"/>
              </a:buClr>
              <a:buSzPct val="80000"/>
            </a:pPr>
            <a:r>
              <a:rPr kumimoji="0" lang="en-US" sz="2800" b="0" i="0" u="none" strike="noStrike" kern="1200" cap="none" spc="0" normalizeH="0" baseline="0" noProof="0" dirty="0" smtClean="0">
                <a:ln>
                  <a:noFill/>
                </a:ln>
                <a:solidFill>
                  <a:schemeClr val="tx1"/>
                </a:solidFill>
                <a:effectLst/>
                <a:uLnTx/>
                <a:uFillTx/>
                <a:latin typeface="Arial" pitchFamily="34" charset="0"/>
                <a:cs typeface="Arial" pitchFamily="34" charset="0"/>
              </a:rPr>
              <a:t>Example:</a:t>
            </a:r>
          </a:p>
          <a:p>
            <a:pPr marL="438912" indent="-320040">
              <a:buClr>
                <a:schemeClr val="accent1"/>
              </a:buClr>
              <a:buSzPct val="80000"/>
              <a:buFont typeface="Wingdings 2"/>
              <a:buChar char=""/>
            </a:pPr>
            <a:r>
              <a:rPr lang="en-US" sz="2800" dirty="0" smtClean="0">
                <a:latin typeface="Arial" pitchFamily="34" charset="0"/>
                <a:cs typeface="Arial" pitchFamily="34" charset="0"/>
              </a:rPr>
              <a:t>Input Polynomial</a:t>
            </a:r>
          </a:p>
          <a:p>
            <a:pPr marL="896112" lvl="1" indent="-320040">
              <a:buClr>
                <a:schemeClr val="accent1"/>
              </a:buClr>
              <a:buSzPct val="80000"/>
              <a:buFont typeface="Wingdings 2"/>
              <a:buChar char=""/>
            </a:pPr>
            <a:r>
              <a:rPr lang="en-US" sz="2800" dirty="0" smtClean="0">
                <a:latin typeface="Arial" pitchFamily="34" charset="0"/>
                <a:cs typeface="Arial" pitchFamily="34" charset="0"/>
              </a:rPr>
              <a:t>Q(n)=n</a:t>
            </a:r>
            <a:r>
              <a:rPr lang="en-US" sz="2800" baseline="30000" dirty="0" smtClean="0">
                <a:latin typeface="Arial" pitchFamily="34" charset="0"/>
                <a:cs typeface="Arial" pitchFamily="34" charset="0"/>
              </a:rPr>
              <a:t>2</a:t>
            </a:r>
            <a:r>
              <a:rPr lang="en-US" sz="2800" dirty="0" smtClean="0">
                <a:latin typeface="Arial" pitchFamily="34" charset="0"/>
                <a:cs typeface="Arial" pitchFamily="34" charset="0"/>
              </a:rPr>
              <a:t>-1, </a:t>
            </a:r>
          </a:p>
          <a:p>
            <a:pPr marL="438912" indent="-320040">
              <a:buClr>
                <a:schemeClr val="accent1"/>
              </a:buClr>
              <a:buSzPct val="80000"/>
              <a:buFont typeface="Wingdings 2"/>
              <a:buChar char=""/>
            </a:pPr>
            <a:r>
              <a:rPr lang="en-US" sz="2800" dirty="0" smtClean="0">
                <a:latin typeface="Arial" pitchFamily="34" charset="0"/>
                <a:cs typeface="Arial" pitchFamily="34" charset="0"/>
              </a:rPr>
              <a:t>Restriction: A parametric domain (linear restraint)</a:t>
            </a:r>
          </a:p>
          <a:p>
            <a:pPr marL="896112" lvl="1" indent="-320040">
              <a:buClr>
                <a:schemeClr val="accent1"/>
              </a:buClr>
              <a:buSzPct val="80000"/>
              <a:buFont typeface="Wingdings 2"/>
              <a:buChar char=""/>
            </a:pPr>
            <a:r>
              <a:rPr lang="en-US" sz="2800" dirty="0" smtClean="0">
                <a:latin typeface="Arial" pitchFamily="34" charset="0"/>
                <a:cs typeface="Arial" pitchFamily="34" charset="0"/>
              </a:rPr>
              <a:t>D(P1,P2) = {(i, n) |1 ≤i≤P1 +P2, i ≤ 3P2, n=i}</a:t>
            </a:r>
          </a:p>
          <a:p>
            <a:pPr marL="896112" lvl="1" indent="-320040">
              <a:buClr>
                <a:schemeClr val="accent1"/>
              </a:buClr>
              <a:buSzPct val="80000"/>
              <a:buFont typeface="Wingdings 2"/>
              <a:buChar char=""/>
            </a:pPr>
            <a:endParaRPr lang="en-US" sz="1900" dirty="0" smtClean="0">
              <a:latin typeface="Arial" pitchFamily="34" charset="0"/>
              <a:cs typeface="Arial" pitchFamily="34" charset="0"/>
            </a:endParaRPr>
          </a:p>
          <a:p>
            <a:pPr marL="438912" lvl="0" indent="-320040">
              <a:buClr>
                <a:schemeClr val="accent1"/>
              </a:buClr>
              <a:buSzPct val="80000"/>
              <a:buFont typeface="Wingdings 2"/>
              <a:buChar char=""/>
            </a:pPr>
            <a:r>
              <a:rPr kumimoji="0" lang="en-US" sz="2800" b="0" i="0" u="none" strike="noStrike" kern="1200" cap="none" spc="0" normalizeH="0" baseline="0" noProof="0" dirty="0" smtClean="0">
                <a:ln>
                  <a:noFill/>
                </a:ln>
                <a:solidFill>
                  <a:schemeClr val="tx1"/>
                </a:solidFill>
                <a:effectLst/>
                <a:uLnTx/>
                <a:uFillTx/>
                <a:latin typeface="Arial" pitchFamily="34" charset="0"/>
                <a:cs typeface="Arial" pitchFamily="34" charset="0"/>
              </a:rPr>
              <a:t>Bernstein(Q,</a:t>
            </a:r>
            <a:r>
              <a:rPr kumimoji="0" lang="en-US" sz="2800" b="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en-US" sz="2800" b="0" i="0" u="none" strike="noStrike" kern="1200" cap="none" spc="0" normalizeH="0" noProof="0" dirty="0" smtClean="0">
                <a:ln>
                  <a:noFill/>
                </a:ln>
                <a:solidFill>
                  <a:schemeClr val="tx1"/>
                </a:solidFill>
                <a:effectLst/>
                <a:uLnTx/>
                <a:uFillTx/>
                <a:latin typeface="Arial" pitchFamily="34" charset="0"/>
                <a:cs typeface="Arial" pitchFamily="34" charset="0"/>
              </a:rPr>
              <a:t>D</a:t>
            </a:r>
            <a:r>
              <a:rPr lang="en-US" sz="2800" dirty="0" smtClean="0">
                <a:latin typeface="Arial" pitchFamily="34" charset="0"/>
                <a:cs typeface="Arial" pitchFamily="34" charset="0"/>
              </a:rPr>
              <a:t>) </a:t>
            </a:r>
            <a:r>
              <a:rPr lang="en-US" sz="2800" dirty="0" smtClean="0">
                <a:latin typeface="Arial" pitchFamily="34" charset="0"/>
                <a:cs typeface="Arial" pitchFamily="34" charset="0"/>
              </a:rPr>
              <a:t>=</a:t>
            </a:r>
          </a:p>
          <a:p>
            <a:pPr marL="896112" lvl="1" indent="-320040">
              <a:buClr>
                <a:schemeClr val="accent1"/>
              </a:buClr>
              <a:buSzPct val="80000"/>
              <a:buFont typeface="Wingdings 2"/>
              <a:buChar char=""/>
            </a:pPr>
            <a:endParaRPr lang="en-US" sz="1900" dirty="0" smtClean="0">
              <a:latin typeface="Arial" pitchFamily="34" charset="0"/>
              <a:cs typeface="Arial" pitchFamily="34" charset="0"/>
            </a:endParaRPr>
          </a:p>
          <a:p>
            <a:pPr marL="896112" lvl="1" indent="-320040">
              <a:buClr>
                <a:schemeClr val="accent1"/>
              </a:buClr>
              <a:buSzPct val="80000"/>
            </a:pPr>
            <a:r>
              <a:rPr lang="en-US" sz="2800" dirty="0" smtClean="0">
                <a:sym typeface="Symbol"/>
              </a:rPr>
              <a:t> D1 = </a:t>
            </a:r>
            <a:r>
              <a:rPr lang="en-US" sz="2800" dirty="0" smtClean="0">
                <a:latin typeface="Arial" pitchFamily="34" charset="0"/>
                <a:cs typeface="Arial" pitchFamily="34" charset="0"/>
              </a:rPr>
              <a:t>{P1</a:t>
            </a:r>
            <a:r>
              <a:rPr lang="en-US" sz="2800" dirty="0" smtClean="0"/>
              <a:t>≤</a:t>
            </a:r>
            <a:r>
              <a:rPr lang="en-US" sz="2800" dirty="0" smtClean="0">
                <a:latin typeface="Arial" pitchFamily="34" charset="0"/>
                <a:cs typeface="Arial" pitchFamily="34" charset="0"/>
              </a:rPr>
              <a:t>2P2}  </a:t>
            </a:r>
            <a:r>
              <a:rPr lang="en-US" sz="2800" dirty="0" smtClean="0">
                <a:sym typeface="Symbol"/>
              </a:rPr>
              <a:t>C1: </a:t>
            </a:r>
            <a:r>
              <a:rPr lang="en-US" sz="2800" dirty="0" smtClean="0">
                <a:latin typeface="Arial" pitchFamily="34" charset="0"/>
                <a:cs typeface="Arial" pitchFamily="34" charset="0"/>
              </a:rPr>
              <a:t>{(P1+P2)</a:t>
            </a:r>
            <a:r>
              <a:rPr lang="en-US" sz="2800" baseline="30000" dirty="0" smtClean="0">
                <a:latin typeface="Arial" pitchFamily="34" charset="0"/>
                <a:cs typeface="Arial" pitchFamily="34" charset="0"/>
              </a:rPr>
              <a:t>2</a:t>
            </a:r>
            <a:r>
              <a:rPr lang="en-US" sz="2800" dirty="0" smtClean="0">
                <a:latin typeface="Arial" pitchFamily="34" charset="0"/>
                <a:cs typeface="Arial" pitchFamily="34" charset="0"/>
              </a:rPr>
              <a:t>-1,P2+P1 }</a:t>
            </a:r>
          </a:p>
          <a:p>
            <a:pPr marL="896112" lvl="1" indent="-320040">
              <a:buClr>
                <a:schemeClr val="accent1"/>
              </a:buClr>
              <a:buSzPct val="80000"/>
            </a:pPr>
            <a:endParaRPr lang="en-US" sz="2400" dirty="0" smtClean="0">
              <a:latin typeface="Arial" pitchFamily="34" charset="0"/>
              <a:cs typeface="Arial" pitchFamily="34" charset="0"/>
            </a:endParaRPr>
          </a:p>
          <a:p>
            <a:pPr marL="896112" lvl="1" indent="-320040">
              <a:buClr>
                <a:schemeClr val="accent1"/>
              </a:buClr>
              <a:buSzPct val="80000"/>
            </a:pPr>
            <a:r>
              <a:rPr lang="en-US" sz="2800" dirty="0" smtClean="0">
                <a:sym typeface="Symbol"/>
              </a:rPr>
              <a:t> D2 = </a:t>
            </a:r>
            <a:r>
              <a:rPr lang="en-US" sz="2800" dirty="0" smtClean="0">
                <a:latin typeface="Arial" pitchFamily="34" charset="0"/>
                <a:cs typeface="Arial" pitchFamily="34" charset="0"/>
              </a:rPr>
              <a:t>{2P2</a:t>
            </a:r>
            <a:r>
              <a:rPr lang="en-US" sz="2800" dirty="0" smtClean="0"/>
              <a:t>≤</a:t>
            </a:r>
            <a:r>
              <a:rPr lang="en-US" sz="2800" dirty="0" smtClean="0">
                <a:latin typeface="Arial" pitchFamily="34" charset="0"/>
                <a:cs typeface="Arial" pitchFamily="34" charset="0"/>
              </a:rPr>
              <a:t>P1}  </a:t>
            </a:r>
            <a:r>
              <a:rPr lang="en-US" sz="2800" dirty="0" smtClean="0">
                <a:sym typeface="Symbol"/>
              </a:rPr>
              <a:t>C2: </a:t>
            </a:r>
            <a:r>
              <a:rPr lang="en-US" sz="2800" dirty="0" smtClean="0">
                <a:latin typeface="Arial" pitchFamily="34" charset="0"/>
                <a:cs typeface="Arial" pitchFamily="34" charset="0"/>
              </a:rPr>
              <a:t>{9P2</a:t>
            </a:r>
            <a:r>
              <a:rPr lang="en-US" sz="2800" baseline="30000" dirty="0" smtClean="0">
                <a:latin typeface="Arial" pitchFamily="34" charset="0"/>
                <a:cs typeface="Arial" pitchFamily="34" charset="0"/>
              </a:rPr>
              <a:t>2</a:t>
            </a:r>
            <a:r>
              <a:rPr lang="en-US" sz="2800" dirty="0" smtClean="0">
                <a:latin typeface="Arial" pitchFamily="34" charset="0"/>
                <a:cs typeface="Arial" pitchFamily="34" charset="0"/>
              </a:rPr>
              <a:t>-1}</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7 Abrir llave"/>
          <p:cNvSpPr/>
          <p:nvPr/>
        </p:nvSpPr>
        <p:spPr>
          <a:xfrm>
            <a:off x="785786" y="2928934"/>
            <a:ext cx="428628" cy="100013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maxrsize</a:t>
            </a:r>
            <a:endParaRPr lang="es-AR" dirty="0"/>
          </a:p>
        </p:txBody>
      </p:sp>
      <p:sp>
        <p:nvSpPr>
          <p:cNvPr id="3" name="2 Marcador de contenido"/>
          <p:cNvSpPr>
            <a:spLocks noGrp="1"/>
          </p:cNvSpPr>
          <p:nvPr>
            <p:ph idx="1"/>
          </p:nvPr>
        </p:nvSpPr>
        <p:spPr>
          <a:xfrm>
            <a:off x="142844" y="1142985"/>
            <a:ext cx="8858312" cy="2571767"/>
          </a:xfrm>
        </p:spPr>
        <p:txBody>
          <a:bodyPr>
            <a:normAutofit lnSpcReduction="10000"/>
          </a:bodyPr>
          <a:lstStyle/>
          <a:p>
            <a:pPr>
              <a:buNone/>
            </a:pPr>
            <a:r>
              <a:rPr lang="en-US" dirty="0" smtClean="0">
                <a:latin typeface="Courier New" pitchFamily="49" charset="0"/>
                <a:cs typeface="Courier New" pitchFamily="49" charset="0"/>
              </a:rPr>
              <a:t>			 </a:t>
            </a:r>
            <a:r>
              <a:rPr lang="en-US" sz="2800" dirty="0" smtClean="0">
                <a:latin typeface="Courier New" pitchFamily="49" charset="0"/>
                <a:cs typeface="Courier New" pitchFamily="49" charset="0"/>
              </a:rPr>
              <a:t>		</a:t>
            </a:r>
            <a:r>
              <a:rPr lang="en-US" sz="2800" dirty="0" smtClean="0">
                <a:sym typeface="Symbol"/>
              </a:rPr>
              <a:t>          max { q(P</a:t>
            </a:r>
            <a:r>
              <a:rPr lang="en-US" sz="2800" baseline="-25000" dirty="0" smtClean="0">
                <a:sym typeface="Symbol"/>
              </a:rPr>
              <a:t>mo</a:t>
            </a:r>
            <a:r>
              <a:rPr lang="en-US" sz="2800" dirty="0" smtClean="0">
                <a:sym typeface="Symbol"/>
              </a:rPr>
              <a:t>)  C1</a:t>
            </a:r>
            <a:r>
              <a:rPr lang="en-US" sz="2800" dirty="0" smtClean="0">
                <a:cs typeface="Courier New" pitchFamily="49" charset="0"/>
                <a:sym typeface="Symbol"/>
              </a:rPr>
              <a:t>} if D1(</a:t>
            </a:r>
            <a:r>
              <a:rPr lang="en-US" sz="2800" dirty="0" smtClean="0">
                <a:sym typeface="Symbol"/>
              </a:rPr>
              <a:t>P</a:t>
            </a:r>
            <a:r>
              <a:rPr lang="en-US" sz="2800" baseline="-25000" dirty="0" smtClean="0">
                <a:sym typeface="Symbol"/>
              </a:rPr>
              <a:t>mo</a:t>
            </a:r>
            <a:r>
              <a:rPr lang="en-US" sz="2800" dirty="0" smtClean="0">
                <a:cs typeface="Courier New" pitchFamily="49" charset="0"/>
                <a:sym typeface="Symbol"/>
              </a:rPr>
              <a:t>)</a:t>
            </a:r>
            <a:endParaRPr lang="en-US" sz="2800" dirty="0" smtClean="0">
              <a:latin typeface="Courier New" pitchFamily="49" charset="0"/>
              <a:cs typeface="Courier New" pitchFamily="49" charset="0"/>
            </a:endParaRPr>
          </a:p>
          <a:p>
            <a:pPr>
              <a:buNone/>
            </a:pPr>
            <a:r>
              <a:rPr lang="en-US" dirty="0" smtClean="0">
                <a:latin typeface="Courier New" pitchFamily="49" charset="0"/>
                <a:cs typeface="Courier New" pitchFamily="49" charset="0"/>
              </a:rPr>
              <a:t>Maxrsize</a:t>
            </a:r>
            <a:r>
              <a:rPr lang="en-US" dirty="0" smtClean="0">
                <a:cs typeface="Courier New" pitchFamily="49" charset="0"/>
              </a:rPr>
              <a:t>(</a:t>
            </a:r>
            <a:r>
              <a:rPr lang="en-US" dirty="0" smtClean="0">
                <a:cs typeface="Courier New" pitchFamily="49" charset="0"/>
                <a:sym typeface="Symbol"/>
              </a:rPr>
              <a:t>m0,.m</a:t>
            </a:r>
            <a:r>
              <a:rPr lang="en-US" baseline="-25000" dirty="0" smtClean="0">
                <a:cs typeface="Courier New" pitchFamily="49" charset="0"/>
                <a:sym typeface="Symbol"/>
              </a:rPr>
              <a:t>k</a:t>
            </a:r>
            <a:r>
              <a:rPr lang="en-US" dirty="0" smtClean="0">
                <a:cs typeface="Courier New" pitchFamily="49" charset="0"/>
                <a:sym typeface="Symbol"/>
              </a:rPr>
              <a:t>)=</a:t>
            </a:r>
          </a:p>
          <a:p>
            <a:pPr lvl="1">
              <a:buNone/>
            </a:pPr>
            <a:r>
              <a:rPr lang="en-US" dirty="0" smtClean="0">
                <a:sym typeface="Symbol"/>
              </a:rPr>
              <a:t>	                                                   max { q(P</a:t>
            </a:r>
            <a:r>
              <a:rPr lang="en-US" baseline="-25000" dirty="0" smtClean="0">
                <a:sym typeface="Symbol"/>
              </a:rPr>
              <a:t>mo</a:t>
            </a:r>
            <a:r>
              <a:rPr lang="en-US" dirty="0" smtClean="0">
                <a:sym typeface="Symbol"/>
              </a:rPr>
              <a:t>)  Ck</a:t>
            </a:r>
            <a:r>
              <a:rPr lang="en-US" dirty="0" smtClean="0">
                <a:cs typeface="Courier New" pitchFamily="49" charset="0"/>
                <a:sym typeface="Symbol"/>
              </a:rPr>
              <a:t>} if Dk(</a:t>
            </a:r>
            <a:r>
              <a:rPr lang="en-US" dirty="0" smtClean="0">
                <a:sym typeface="Symbol"/>
              </a:rPr>
              <a:t>P</a:t>
            </a:r>
            <a:r>
              <a:rPr lang="en-US" baseline="-25000" dirty="0" smtClean="0">
                <a:sym typeface="Symbol"/>
              </a:rPr>
              <a:t>mo</a:t>
            </a:r>
            <a:r>
              <a:rPr lang="en-US" dirty="0" smtClean="0">
                <a:cs typeface="Courier New" pitchFamily="49" charset="0"/>
                <a:sym typeface="Symbol"/>
              </a:rPr>
              <a:t>)</a:t>
            </a:r>
          </a:p>
          <a:p>
            <a:pPr lvl="1"/>
            <a:endParaRPr lang="en-US" dirty="0" smtClean="0">
              <a:cs typeface="Courier New" pitchFamily="49" charset="0"/>
              <a:sym typeface="Symbol"/>
            </a:endParaRPr>
          </a:p>
          <a:p>
            <a:pPr lvl="1">
              <a:buNone/>
            </a:pPr>
            <a:r>
              <a:rPr lang="en-US" dirty="0" smtClean="0">
                <a:cs typeface="Courier New" pitchFamily="49" charset="0"/>
                <a:sym typeface="Symbol"/>
              </a:rPr>
              <a:t>where  </a:t>
            </a:r>
            <a:r>
              <a:rPr lang="en-US" dirty="0" smtClean="0">
                <a:sym typeface="Symbol"/>
              </a:rPr>
              <a:t>{Ci, Di} = Bernstein(</a:t>
            </a:r>
            <a:r>
              <a:rPr lang="en-US" dirty="0" err="1" smtClean="0">
                <a:sym typeface="Symbol"/>
              </a:rPr>
              <a:t>rsize</a:t>
            </a:r>
            <a:r>
              <a:rPr lang="en-US" dirty="0" smtClean="0">
                <a:sym typeface="Symbol"/>
              </a:rPr>
              <a:t>(</a:t>
            </a:r>
            <a:r>
              <a:rPr lang="en-US" dirty="0" err="1" smtClean="0">
                <a:cs typeface="Courier New" pitchFamily="49" charset="0"/>
                <a:sym typeface="Symbol"/>
              </a:rPr>
              <a:t>m</a:t>
            </a:r>
            <a:r>
              <a:rPr lang="en-US" baseline="-25000" dirty="0" err="1" smtClean="0">
                <a:cs typeface="Courier New" pitchFamily="49" charset="0"/>
                <a:sym typeface="Symbol"/>
              </a:rPr>
              <a:t>k</a:t>
            </a:r>
            <a:r>
              <a:rPr lang="en-US" dirty="0" smtClean="0">
                <a:sym typeface="Symbol"/>
              </a:rPr>
              <a:t>), I</a:t>
            </a:r>
            <a:r>
              <a:rPr lang="en-US" dirty="0" smtClean="0">
                <a:cs typeface="Courier New" pitchFamily="49" charset="0"/>
                <a:sym typeface="Symbol"/>
              </a:rPr>
              <a:t> </a:t>
            </a:r>
            <a:r>
              <a:rPr lang="en-US" baseline="-25000" dirty="0" smtClean="0">
                <a:cs typeface="Courier New" pitchFamily="49" charset="0"/>
                <a:sym typeface="Symbol"/>
              </a:rPr>
              <a:t>.mk</a:t>
            </a:r>
            <a:r>
              <a:rPr lang="en-US" dirty="0" smtClean="0">
                <a:cs typeface="Courier New" pitchFamily="49" charset="0"/>
                <a:sym typeface="Symbol"/>
              </a:rPr>
              <a:t>,P</a:t>
            </a:r>
            <a:r>
              <a:rPr lang="en-US" baseline="-25000" dirty="0" smtClean="0">
                <a:cs typeface="Courier New" pitchFamily="49" charset="0"/>
                <a:sym typeface="Symbol"/>
              </a:rPr>
              <a:t>m0</a:t>
            </a:r>
            <a:r>
              <a:rPr lang="en-US" dirty="0" smtClean="0">
                <a:cs typeface="Courier New" pitchFamily="49" charset="0"/>
                <a:sym typeface="Symbol"/>
              </a:rPr>
              <a:t>) </a:t>
            </a:r>
            <a:endParaRPr lang="es-AR" dirty="0"/>
          </a:p>
        </p:txBody>
      </p:sp>
      <p:sp>
        <p:nvSpPr>
          <p:cNvPr id="4" name="3 Abrir llave"/>
          <p:cNvSpPr/>
          <p:nvPr/>
        </p:nvSpPr>
        <p:spPr>
          <a:xfrm>
            <a:off x="4214810" y="1142984"/>
            <a:ext cx="500066" cy="142876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p>
        </p:txBody>
      </p:sp>
      <p:sp>
        <p:nvSpPr>
          <p:cNvPr id="5" name="4 Rectángulo"/>
          <p:cNvSpPr/>
          <p:nvPr/>
        </p:nvSpPr>
        <p:spPr>
          <a:xfrm>
            <a:off x="285720" y="3786190"/>
            <a:ext cx="8429684" cy="2739211"/>
          </a:xfrm>
          <a:prstGeom prst="rect">
            <a:avLst/>
          </a:prstGeom>
        </p:spPr>
        <p:txBody>
          <a:bodyPr wrap="square">
            <a:spAutoFit/>
          </a:bodyPr>
          <a:lstStyle/>
          <a:p>
            <a:pPr>
              <a:buFont typeface="Arial" pitchFamily="34" charset="0"/>
              <a:buChar char="•"/>
            </a:pPr>
            <a:r>
              <a:rPr lang="en-US" sz="2800" dirty="0" smtClean="0">
                <a:latin typeface="Courier New" pitchFamily="49" charset="0"/>
                <a:cs typeface="Courier New" pitchFamily="49" charset="0"/>
              </a:rPr>
              <a:t> Maxrsize</a:t>
            </a:r>
            <a:r>
              <a:rPr lang="en-US" sz="2800" dirty="0" smtClean="0">
                <a:cs typeface="Courier New" pitchFamily="49" charset="0"/>
              </a:rPr>
              <a:t>(</a:t>
            </a:r>
            <a:r>
              <a:rPr lang="en-US" sz="2800" dirty="0" smtClean="0">
                <a:cs typeface="Courier New" pitchFamily="49" charset="0"/>
                <a:sym typeface="Symbol"/>
              </a:rPr>
              <a:t>m0,m0)(mc) </a:t>
            </a:r>
            <a:r>
              <a:rPr lang="en-US" sz="2800" dirty="0" smtClean="0">
                <a:sym typeface="Symbol"/>
              </a:rPr>
              <a:t>=  </a:t>
            </a:r>
            <a:r>
              <a:rPr lang="es-AR" sz="2800" b="1" dirty="0" smtClean="0">
                <a:cs typeface="Courier New" pitchFamily="49" charset="0"/>
              </a:rPr>
              <a:t>(</a:t>
            </a:r>
            <a:r>
              <a:rPr lang="es-AR" sz="2800" b="1" dirty="0" err="1" smtClean="0">
                <a:cs typeface="Courier New" pitchFamily="49" charset="0"/>
              </a:rPr>
              <a:t>size</a:t>
            </a:r>
            <a:r>
              <a:rPr lang="es-AR" sz="2800" b="1" dirty="0" smtClean="0">
                <a:cs typeface="Courier New" pitchFamily="49" charset="0"/>
              </a:rPr>
              <a:t>(B[]) + </a:t>
            </a:r>
            <a:r>
              <a:rPr lang="es-AR" sz="2800" b="1" dirty="0" err="1" smtClean="0">
                <a:cs typeface="Courier New" pitchFamily="49" charset="0"/>
              </a:rPr>
              <a:t>size</a:t>
            </a:r>
            <a:r>
              <a:rPr lang="es-AR" sz="2800" b="1" dirty="0" smtClean="0">
                <a:cs typeface="Courier New" pitchFamily="49" charset="0"/>
              </a:rPr>
              <a:t>(B)).2mc</a:t>
            </a:r>
          </a:p>
          <a:p>
            <a:pPr>
              <a:buFont typeface="Arial" pitchFamily="34" charset="0"/>
              <a:buChar char="•"/>
            </a:pPr>
            <a:endParaRPr lang="es-AR" sz="1050" b="1" dirty="0" smtClean="0">
              <a:cs typeface="Courier New" pitchFamily="49" charset="0"/>
            </a:endParaRPr>
          </a:p>
          <a:p>
            <a:pPr>
              <a:buFont typeface="Arial" pitchFamily="34" charset="0"/>
              <a:buChar char="•"/>
            </a:pP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Maxrsize</a:t>
            </a:r>
            <a:r>
              <a:rPr lang="en-US" sz="2800" dirty="0" smtClean="0">
                <a:cs typeface="Courier New" pitchFamily="49" charset="0"/>
              </a:rPr>
              <a:t>(</a:t>
            </a:r>
            <a:r>
              <a:rPr lang="en-US" sz="2800" dirty="0" smtClean="0">
                <a:cs typeface="Courier New" pitchFamily="49" charset="0"/>
                <a:sym typeface="Symbol"/>
              </a:rPr>
              <a:t>m0.1.m1,m0</a:t>
            </a:r>
            <a:r>
              <a:rPr lang="en-US" sz="2800" dirty="0" smtClean="0">
                <a:latin typeface="Courier New" pitchFamily="49" charset="0"/>
                <a:cs typeface="Courier New" pitchFamily="49" charset="0"/>
                <a:sym typeface="Symbol"/>
              </a:rPr>
              <a:t>)</a:t>
            </a:r>
            <a:r>
              <a:rPr lang="en-US" sz="2800" dirty="0" smtClean="0">
                <a:cs typeface="Courier New" pitchFamily="49" charset="0"/>
                <a:sym typeface="Symbol"/>
              </a:rPr>
              <a:t>(mc</a:t>
            </a:r>
            <a:r>
              <a:rPr lang="en-US" sz="2800" dirty="0" smtClean="0">
                <a:latin typeface="Courier New" pitchFamily="49" charset="0"/>
                <a:cs typeface="Courier New" pitchFamily="49" charset="0"/>
                <a:sym typeface="Symbol"/>
              </a:rPr>
              <a:t>)</a:t>
            </a:r>
            <a:r>
              <a:rPr lang="es-AR" sz="2800" dirty="0" smtClean="0">
                <a:latin typeface="Courier New" pitchFamily="49" charset="0"/>
                <a:cs typeface="Courier New" pitchFamily="49" charset="0"/>
              </a:rPr>
              <a:t> = </a:t>
            </a:r>
            <a:br>
              <a:rPr lang="es-AR" sz="2800" dirty="0" smtClean="0">
                <a:latin typeface="Courier New" pitchFamily="49" charset="0"/>
                <a:cs typeface="Courier New" pitchFamily="49" charset="0"/>
              </a:rPr>
            </a:br>
            <a:r>
              <a:rPr lang="es-AR" sz="2800" dirty="0" smtClean="0">
                <a:latin typeface="Courier New" pitchFamily="49" charset="0"/>
                <a:cs typeface="Courier New" pitchFamily="49" charset="0"/>
              </a:rPr>
              <a:t>	</a:t>
            </a:r>
            <a:r>
              <a:rPr lang="es-AR" sz="2800" b="1" dirty="0" smtClean="0">
                <a:cs typeface="Courier New" pitchFamily="49" charset="0"/>
              </a:rPr>
              <a:t>(</a:t>
            </a:r>
            <a:r>
              <a:rPr lang="es-AR" sz="2800" b="1" dirty="0" err="1" smtClean="0">
                <a:cs typeface="Courier New" pitchFamily="49" charset="0"/>
              </a:rPr>
              <a:t>size</a:t>
            </a:r>
            <a:r>
              <a:rPr lang="es-AR" sz="2800" b="1" dirty="0" smtClean="0">
                <a:cs typeface="Courier New" pitchFamily="49" charset="0"/>
              </a:rPr>
              <a:t>(B[]) + </a:t>
            </a:r>
            <a:r>
              <a:rPr lang="es-AR" sz="2800" b="1" dirty="0" err="1" smtClean="0">
                <a:cs typeface="Courier New" pitchFamily="49" charset="0"/>
              </a:rPr>
              <a:t>size</a:t>
            </a:r>
            <a:r>
              <a:rPr lang="es-AR" sz="2800" b="1" dirty="0" smtClean="0">
                <a:cs typeface="Courier New" pitchFamily="49" charset="0"/>
              </a:rPr>
              <a:t>(B)).(1/2</a:t>
            </a:r>
            <a:r>
              <a:rPr lang="es-ES" sz="2800" b="1" dirty="0" smtClean="0">
                <a:cs typeface="Courier New" pitchFamily="49" charset="0"/>
                <a:sym typeface="Symbol" pitchFamily="18" charset="2"/>
              </a:rPr>
              <a:t> mc</a:t>
            </a:r>
            <a:r>
              <a:rPr lang="es-ES" sz="2800" b="1" baseline="30000" dirty="0" smtClean="0">
                <a:cs typeface="Courier New" pitchFamily="49" charset="0"/>
                <a:sym typeface="Symbol" pitchFamily="18" charset="2"/>
              </a:rPr>
              <a:t>2 </a:t>
            </a:r>
            <a:r>
              <a:rPr lang="es-AR" sz="1600" b="1" dirty="0" smtClean="0">
                <a:cs typeface="Courier New" pitchFamily="49" charset="0"/>
              </a:rPr>
              <a:t> </a:t>
            </a:r>
            <a:r>
              <a:rPr lang="es-AR" sz="2800" b="1" dirty="0" smtClean="0">
                <a:cs typeface="Courier New" pitchFamily="49" charset="0"/>
              </a:rPr>
              <a:t>+1/2</a:t>
            </a:r>
            <a:r>
              <a:rPr lang="en-US" sz="2800" b="1" dirty="0" smtClean="0">
                <a:cs typeface="Courier New" pitchFamily="49" charset="0"/>
                <a:sym typeface="Symbol" pitchFamily="18" charset="2"/>
              </a:rPr>
              <a:t>mc</a:t>
            </a:r>
            <a:r>
              <a:rPr lang="es-AR" sz="2800" b="1" dirty="0" smtClean="0">
                <a:cs typeface="Courier New" pitchFamily="49" charset="0"/>
              </a:rPr>
              <a:t>) +</a:t>
            </a:r>
            <a:r>
              <a:rPr lang="es-AR" sz="2800" b="1" dirty="0" err="1" smtClean="0">
                <a:cs typeface="Courier New" pitchFamily="49" charset="0"/>
              </a:rPr>
              <a:t>size</a:t>
            </a:r>
            <a:r>
              <a:rPr lang="es-AR" sz="2800" b="1" dirty="0" smtClean="0">
                <a:cs typeface="Courier New" pitchFamily="49" charset="0"/>
              </a:rPr>
              <a:t>(A).</a:t>
            </a:r>
            <a:r>
              <a:rPr lang="es-AR" sz="2800" b="1" dirty="0" err="1" smtClean="0">
                <a:cs typeface="Courier New" pitchFamily="49" charset="0"/>
              </a:rPr>
              <a:t>mc</a:t>
            </a:r>
            <a:endParaRPr lang="es-AR" sz="2800" b="1" dirty="0" smtClean="0">
              <a:cs typeface="Courier New" pitchFamily="49" charset="0"/>
            </a:endParaRPr>
          </a:p>
          <a:p>
            <a:pPr>
              <a:buFont typeface="Arial" pitchFamily="34" charset="0"/>
              <a:buChar char="•"/>
            </a:pPr>
            <a:endParaRPr lang="es-AR" sz="1100" b="1" dirty="0" smtClean="0">
              <a:cs typeface="Courier New" pitchFamily="49" charset="0"/>
            </a:endParaRPr>
          </a:p>
          <a:p>
            <a:pPr>
              <a:buFont typeface="Arial" pitchFamily="34" charset="0"/>
              <a:buChar char="•"/>
            </a:pP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Maxrsize</a:t>
            </a:r>
            <a:r>
              <a:rPr lang="en-US" sz="2800" dirty="0" smtClean="0">
                <a:cs typeface="Courier New" pitchFamily="49" charset="0"/>
              </a:rPr>
              <a:t>(</a:t>
            </a:r>
            <a:r>
              <a:rPr lang="en-US" sz="2800" dirty="0" smtClean="0">
                <a:cs typeface="Courier New" pitchFamily="49" charset="0"/>
                <a:sym typeface="Symbol"/>
              </a:rPr>
              <a:t>m0.1.m1.5.m2,m0)(mc) </a:t>
            </a:r>
            <a:r>
              <a:rPr lang="es-AR" sz="2800" dirty="0" smtClean="0">
                <a:latin typeface="Courier New" pitchFamily="49" charset="0"/>
                <a:cs typeface="Courier New" pitchFamily="49" charset="0"/>
              </a:rPr>
              <a:t>= </a:t>
            </a:r>
            <a:r>
              <a:rPr lang="es-AR" sz="2800" b="1" dirty="0" err="1" smtClean="0">
                <a:cs typeface="Courier New" pitchFamily="49" charset="0"/>
              </a:rPr>
              <a:t>size</a:t>
            </a:r>
            <a:r>
              <a:rPr lang="es-AR" sz="2800" b="1" dirty="0" smtClean="0">
                <a:cs typeface="Courier New" pitchFamily="49" charset="0"/>
              </a:rPr>
              <a:t>(C).</a:t>
            </a:r>
            <a:r>
              <a:rPr lang="en-US" sz="2800" b="1" dirty="0" smtClean="0">
                <a:cs typeface="Courier New" pitchFamily="49" charset="0"/>
              </a:rPr>
              <a:t>mc</a:t>
            </a:r>
          </a:p>
          <a:p>
            <a:pPr>
              <a:buFont typeface="Arial" pitchFamily="34" charset="0"/>
              <a:buChar char="•"/>
            </a:pPr>
            <a:endParaRPr lang="en-US" sz="1050" b="1" u="sng" dirty="0" smtClean="0">
              <a:cs typeface="Courier New" pitchFamily="49" charset="0"/>
            </a:endParaRPr>
          </a:p>
          <a:p>
            <a:pPr>
              <a:buFont typeface="Arial" pitchFamily="34" charset="0"/>
              <a:buChar char="•"/>
            </a:pP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Maxrsize</a:t>
            </a:r>
            <a:r>
              <a:rPr lang="en-US" sz="2800" dirty="0" smtClean="0">
                <a:cs typeface="Courier New" pitchFamily="49" charset="0"/>
              </a:rPr>
              <a:t>(</a:t>
            </a:r>
            <a:r>
              <a:rPr lang="en-US" sz="2800" dirty="0" smtClean="0">
                <a:cs typeface="Courier New" pitchFamily="49" charset="0"/>
                <a:sym typeface="Symbol"/>
              </a:rPr>
              <a:t>m0.21m2,m0)(mc)</a:t>
            </a:r>
            <a:r>
              <a:rPr lang="en-US" sz="2800" dirty="0" smtClean="0">
                <a:latin typeface="Courier New" pitchFamily="49" charset="0"/>
                <a:cs typeface="Courier New" pitchFamily="49" charset="0"/>
                <a:sym typeface="Symbol"/>
              </a:rPr>
              <a:t> </a:t>
            </a:r>
            <a:r>
              <a:rPr lang="es-AR" sz="2800" dirty="0" smtClean="0">
                <a:latin typeface="Courier New" pitchFamily="49" charset="0"/>
                <a:cs typeface="Courier New" pitchFamily="49" charset="0"/>
              </a:rPr>
              <a:t>= </a:t>
            </a:r>
            <a:r>
              <a:rPr lang="es-AR" sz="2800" b="1" dirty="0" err="1" smtClean="0">
                <a:cs typeface="Courier New" pitchFamily="49" charset="0"/>
              </a:rPr>
              <a:t>size</a:t>
            </a:r>
            <a:r>
              <a:rPr lang="es-AR" sz="2800" b="1" dirty="0" smtClean="0">
                <a:cs typeface="Courier New" pitchFamily="49" charset="0"/>
              </a:rPr>
              <a:t>(C).2</a:t>
            </a:r>
            <a:r>
              <a:rPr lang="en-US" sz="2800" b="1" dirty="0" smtClean="0">
                <a:cs typeface="Courier New" pitchFamily="49" charset="0"/>
              </a:rPr>
              <a:t>mc</a:t>
            </a:r>
            <a:endParaRPr lang="es-AR" sz="2800" b="1" dirty="0" smtClean="0">
              <a:cs typeface="Courier New" pitchFamily="49" charset="0"/>
            </a:endParaRPr>
          </a:p>
        </p:txBody>
      </p:sp>
      <p:sp>
        <p:nvSpPr>
          <p:cNvPr id="7" name="Slide Number Placeholder 6"/>
          <p:cNvSpPr>
            <a:spLocks noGrp="1"/>
          </p:cNvSpPr>
          <p:nvPr>
            <p:ph type="sldNum" sz="quarter" idx="4"/>
          </p:nvPr>
        </p:nvSpPr>
        <p:spPr/>
        <p:txBody>
          <a:bodyPr/>
          <a:lstStyle/>
          <a:p>
            <a:fld id="{A054710E-BD72-403B-A6EB-26804CCD2D63}"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Evaluating</a:t>
            </a:r>
            <a:r>
              <a:rPr lang="es-AR" dirty="0" smtClean="0"/>
              <a:t> </a:t>
            </a:r>
            <a:r>
              <a:rPr lang="en-US" dirty="0" err="1" smtClean="0"/>
              <a:t>mem</a:t>
            </a:r>
            <a:r>
              <a:rPr lang="en-US" dirty="0" smtClean="0">
                <a:sym typeface="Symbol"/>
              </a:rPr>
              <a:t></a:t>
            </a:r>
            <a:endParaRPr lang="es-AR" dirty="0"/>
          </a:p>
        </p:txBody>
      </p:sp>
      <p:sp>
        <p:nvSpPr>
          <p:cNvPr id="6" name="5 Marcador de contenido"/>
          <p:cNvSpPr>
            <a:spLocks noGrp="1"/>
          </p:cNvSpPr>
          <p:nvPr>
            <p:ph idx="1"/>
          </p:nvPr>
        </p:nvSpPr>
        <p:spPr>
          <a:xfrm>
            <a:off x="457200" y="1214422"/>
            <a:ext cx="8229600" cy="5043502"/>
          </a:xfrm>
        </p:spPr>
        <p:txBody>
          <a:bodyPr/>
          <a:lstStyle/>
          <a:p>
            <a:r>
              <a:rPr lang="en-US" b="1" dirty="0" err="1" smtClean="0"/>
              <a:t>mem</a:t>
            </a:r>
            <a:r>
              <a:rPr lang="en-US" b="1" dirty="0" smtClean="0">
                <a:sym typeface="Symbol"/>
              </a:rPr>
              <a:t>: </a:t>
            </a:r>
          </a:p>
          <a:p>
            <a:pPr lvl="1"/>
            <a:endParaRPr lang="en-US" sz="900" b="1" dirty="0" smtClean="0">
              <a:sym typeface="Symbol"/>
            </a:endParaRPr>
          </a:p>
          <a:p>
            <a:pPr lvl="1"/>
            <a:r>
              <a:rPr lang="en-US" b="1" dirty="0" smtClean="0">
                <a:sym typeface="Symbol"/>
              </a:rPr>
              <a:t> </a:t>
            </a:r>
            <a:r>
              <a:rPr lang="en-US" dirty="0" smtClean="0">
                <a:sym typeface="Symbol"/>
              </a:rPr>
              <a:t>basically a sum </a:t>
            </a:r>
            <a:r>
              <a:rPr lang="en-US" dirty="0" smtClean="0">
                <a:sym typeface="Symbol"/>
              </a:rPr>
              <a:t>maximized </a:t>
            </a:r>
            <a:r>
              <a:rPr lang="en-US" dirty="0" smtClean="0">
                <a:sym typeface="Symbol"/>
              </a:rPr>
              <a:t>regions</a:t>
            </a:r>
            <a:endParaRPr lang="en-US" dirty="0" smtClean="0">
              <a:sym typeface="Symbol"/>
            </a:endParaRPr>
          </a:p>
          <a:p>
            <a:pPr lvl="1"/>
            <a:r>
              <a:rPr lang="en-US" dirty="0" smtClean="0">
                <a:sym typeface="Symbol"/>
              </a:rPr>
              <a:t>A comparison of the results of the sum</a:t>
            </a:r>
            <a:endParaRPr lang="en-US" dirty="0" smtClean="0">
              <a:sym typeface="Symbol"/>
            </a:endParaRPr>
          </a:p>
          <a:p>
            <a:endParaRPr lang="es-AR" dirty="0"/>
          </a:p>
        </p:txBody>
      </p:sp>
      <p:sp>
        <p:nvSpPr>
          <p:cNvPr id="17" name="Right Brace 16"/>
          <p:cNvSpPr/>
          <p:nvPr/>
        </p:nvSpPr>
        <p:spPr>
          <a:xfrm rot="5400000">
            <a:off x="3393273" y="3393281"/>
            <a:ext cx="285752" cy="607223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8" name="49 Rectángulo"/>
          <p:cNvSpPr/>
          <p:nvPr/>
        </p:nvSpPr>
        <p:spPr>
          <a:xfrm>
            <a:off x="3286116" y="6560130"/>
            <a:ext cx="620683" cy="369332"/>
          </a:xfrm>
          <a:prstGeom prst="rect">
            <a:avLst/>
          </a:prstGeom>
        </p:spPr>
        <p:txBody>
          <a:bodyPr wrap="none">
            <a:spAutoFit/>
          </a:bodyPr>
          <a:lstStyle/>
          <a:p>
            <a:r>
              <a:rPr lang="en-US" b="1" dirty="0" smtClean="0"/>
              <a:t>max</a:t>
            </a:r>
            <a:endParaRPr lang="es-AR" dirty="0"/>
          </a:p>
        </p:txBody>
      </p:sp>
      <p:graphicFrame>
        <p:nvGraphicFramePr>
          <p:cNvPr id="19" name="Object 18"/>
          <p:cNvGraphicFramePr>
            <a:graphicFrameLocks noChangeAspect="1"/>
          </p:cNvGraphicFramePr>
          <p:nvPr/>
        </p:nvGraphicFramePr>
        <p:xfrm>
          <a:off x="2500298" y="1181587"/>
          <a:ext cx="4214842" cy="890091"/>
        </p:xfrm>
        <a:graphic>
          <a:graphicData uri="http://schemas.openxmlformats.org/presentationml/2006/ole">
            <p:oleObj spid="_x0000_s189442" name="Equation" r:id="rId4" imgW="2044440" imgH="431640" progId="Equation.3">
              <p:embed/>
            </p:oleObj>
          </a:graphicData>
        </a:graphic>
      </p:graphicFrame>
      <p:sp>
        <p:nvSpPr>
          <p:cNvPr id="20" name="Slide Number Placeholder 19"/>
          <p:cNvSpPr>
            <a:spLocks noGrp="1"/>
          </p:cNvSpPr>
          <p:nvPr>
            <p:ph type="sldNum" sz="quarter" idx="4"/>
          </p:nvPr>
        </p:nvSpPr>
        <p:spPr/>
        <p:txBody>
          <a:bodyPr/>
          <a:lstStyle/>
          <a:p>
            <a:fld id="{A054710E-BD72-403B-A6EB-26804CCD2D63}" type="slidenum">
              <a:rPr lang="en-US" smtClean="0"/>
              <a:pPr/>
              <a:t>22</a:t>
            </a:fld>
            <a:endParaRPr lang="en-US"/>
          </a:p>
        </p:txBody>
      </p:sp>
      <p:sp>
        <p:nvSpPr>
          <p:cNvPr id="21" name="Rectangle 20"/>
          <p:cNvSpPr/>
          <p:nvPr/>
        </p:nvSpPr>
        <p:spPr>
          <a:xfrm>
            <a:off x="500034" y="3143248"/>
            <a:ext cx="4286280" cy="3214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2" name="Rectangle 21"/>
          <p:cNvSpPr/>
          <p:nvPr/>
        </p:nvSpPr>
        <p:spPr>
          <a:xfrm>
            <a:off x="4857752" y="3714752"/>
            <a:ext cx="1357322" cy="27146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Rectangle 22"/>
          <p:cNvSpPr/>
          <p:nvPr/>
        </p:nvSpPr>
        <p:spPr>
          <a:xfrm>
            <a:off x="642910" y="5546698"/>
            <a:ext cx="1000132" cy="726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grpSp>
        <p:nvGrpSpPr>
          <p:cNvPr id="3" name="Group 32"/>
          <p:cNvGrpSpPr/>
          <p:nvPr/>
        </p:nvGrpSpPr>
        <p:grpSpPr>
          <a:xfrm>
            <a:off x="2071670" y="4226530"/>
            <a:ext cx="1000132" cy="2046260"/>
            <a:chOff x="3929058" y="3714752"/>
            <a:chExt cx="1143008" cy="2214578"/>
          </a:xfrm>
        </p:grpSpPr>
        <p:sp>
          <p:nvSpPr>
            <p:cNvPr id="25" name="Rectangle 24"/>
            <p:cNvSpPr/>
            <p:nvPr/>
          </p:nvSpPr>
          <p:spPr>
            <a:xfrm>
              <a:off x="3929058"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sp>
          <p:nvSpPr>
            <p:cNvPr id="26" name="Rectangle 25"/>
            <p:cNvSpPr/>
            <p:nvPr/>
          </p:nvSpPr>
          <p:spPr>
            <a:xfrm>
              <a:off x="3929058"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maxrm1</a:t>
              </a:r>
              <a:endParaRPr lang="es-AR" dirty="0"/>
            </a:p>
          </p:txBody>
        </p:sp>
      </p:grpSp>
      <p:grpSp>
        <p:nvGrpSpPr>
          <p:cNvPr id="4" name="Group 33"/>
          <p:cNvGrpSpPr/>
          <p:nvPr/>
        </p:nvGrpSpPr>
        <p:grpSpPr>
          <a:xfrm>
            <a:off x="3428992" y="3500438"/>
            <a:ext cx="1000132" cy="2772352"/>
            <a:chOff x="5286380" y="2928934"/>
            <a:chExt cx="1143008" cy="3000396"/>
          </a:xfrm>
        </p:grpSpPr>
        <p:sp>
          <p:nvSpPr>
            <p:cNvPr id="28" name="Rectangle 27"/>
            <p:cNvSpPr/>
            <p:nvPr/>
          </p:nvSpPr>
          <p:spPr>
            <a:xfrm>
              <a:off x="5286380"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maxrm0</a:t>
              </a:r>
              <a:endParaRPr lang="es-AR" dirty="0"/>
            </a:p>
          </p:txBody>
        </p:sp>
        <p:sp>
          <p:nvSpPr>
            <p:cNvPr id="29" name="Rectangle 28"/>
            <p:cNvSpPr/>
            <p:nvPr/>
          </p:nvSpPr>
          <p:spPr>
            <a:xfrm>
              <a:off x="5286380" y="3714752"/>
              <a:ext cx="1143008" cy="14287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maxrm1</a:t>
              </a:r>
              <a:endParaRPr lang="es-AR" dirty="0"/>
            </a:p>
          </p:txBody>
        </p:sp>
        <p:sp>
          <p:nvSpPr>
            <p:cNvPr id="30" name="Rectangle 29"/>
            <p:cNvSpPr/>
            <p:nvPr/>
          </p:nvSpPr>
          <p:spPr>
            <a:xfrm>
              <a:off x="5286380" y="2928934"/>
              <a:ext cx="1143008" cy="7858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maxrm2</a:t>
              </a:r>
              <a:endParaRPr lang="es-AR" dirty="0"/>
            </a:p>
          </p:txBody>
        </p:sp>
      </p:grpSp>
      <p:grpSp>
        <p:nvGrpSpPr>
          <p:cNvPr id="5" name="Group 34"/>
          <p:cNvGrpSpPr/>
          <p:nvPr/>
        </p:nvGrpSpPr>
        <p:grpSpPr>
          <a:xfrm>
            <a:off x="5000628" y="4426142"/>
            <a:ext cx="1000132" cy="1848235"/>
            <a:chOff x="7929586" y="3929066"/>
            <a:chExt cx="1143008" cy="2000264"/>
          </a:xfrm>
        </p:grpSpPr>
        <p:sp>
          <p:nvSpPr>
            <p:cNvPr id="32" name="Rectangle 31"/>
            <p:cNvSpPr/>
            <p:nvPr/>
          </p:nvSpPr>
          <p:spPr>
            <a:xfrm>
              <a:off x="7929586" y="5143512"/>
              <a:ext cx="114300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u="sng" dirty="0" smtClean="0"/>
                <a:t>maxrm0</a:t>
              </a:r>
              <a:endParaRPr lang="es-AR" u="sng" dirty="0"/>
            </a:p>
          </p:txBody>
        </p:sp>
        <p:sp>
          <p:nvSpPr>
            <p:cNvPr id="33" name="Rectangle 32"/>
            <p:cNvSpPr/>
            <p:nvPr/>
          </p:nvSpPr>
          <p:spPr>
            <a:xfrm>
              <a:off x="7929586" y="3929066"/>
              <a:ext cx="1143008" cy="121444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maxrm2</a:t>
              </a:r>
              <a:endParaRPr lang="es-AR" dirty="0"/>
            </a:p>
          </p:txBody>
        </p:sp>
      </p:grpSp>
      <p:sp>
        <p:nvSpPr>
          <p:cNvPr id="35" name="TextBox 34"/>
          <p:cNvSpPr txBox="1"/>
          <p:nvPr/>
        </p:nvSpPr>
        <p:spPr>
          <a:xfrm>
            <a:off x="3071802" y="3059668"/>
            <a:ext cx="1812739" cy="369332"/>
          </a:xfrm>
          <a:prstGeom prst="rect">
            <a:avLst/>
          </a:prstGeom>
          <a:noFill/>
        </p:spPr>
        <p:txBody>
          <a:bodyPr wrap="square" rtlCol="0">
            <a:spAutoFit/>
          </a:bodyPr>
          <a:lstStyle/>
          <a:p>
            <a:r>
              <a:rPr lang="es-AR" dirty="0" smtClean="0"/>
              <a:t>m0.1.m1.5.m2</a:t>
            </a:r>
            <a:endParaRPr lang="es-AR" dirty="0"/>
          </a:p>
        </p:txBody>
      </p:sp>
      <p:sp>
        <p:nvSpPr>
          <p:cNvPr id="36" name="TextBox 35"/>
          <p:cNvSpPr txBox="1"/>
          <p:nvPr/>
        </p:nvSpPr>
        <p:spPr>
          <a:xfrm>
            <a:off x="1928794" y="3575662"/>
            <a:ext cx="1812739" cy="369332"/>
          </a:xfrm>
          <a:prstGeom prst="rect">
            <a:avLst/>
          </a:prstGeom>
          <a:noFill/>
        </p:spPr>
        <p:txBody>
          <a:bodyPr wrap="square" rtlCol="0">
            <a:spAutoFit/>
          </a:bodyPr>
          <a:lstStyle/>
          <a:p>
            <a:r>
              <a:rPr lang="es-AR" dirty="0" smtClean="0"/>
              <a:t>m0.1.m1.5</a:t>
            </a:r>
            <a:endParaRPr lang="es-AR" dirty="0"/>
          </a:p>
        </p:txBody>
      </p:sp>
      <p:sp>
        <p:nvSpPr>
          <p:cNvPr id="37" name="TextBox 36"/>
          <p:cNvSpPr txBox="1"/>
          <p:nvPr/>
        </p:nvSpPr>
        <p:spPr>
          <a:xfrm>
            <a:off x="785786" y="5004422"/>
            <a:ext cx="687591" cy="369332"/>
          </a:xfrm>
          <a:prstGeom prst="rect">
            <a:avLst/>
          </a:prstGeom>
          <a:noFill/>
        </p:spPr>
        <p:txBody>
          <a:bodyPr wrap="square" rtlCol="0">
            <a:spAutoFit/>
          </a:bodyPr>
          <a:lstStyle/>
          <a:p>
            <a:r>
              <a:rPr lang="es-AR" dirty="0" smtClean="0"/>
              <a:t>m0</a:t>
            </a:r>
            <a:endParaRPr lang="es-AR" dirty="0"/>
          </a:p>
        </p:txBody>
      </p:sp>
      <p:sp>
        <p:nvSpPr>
          <p:cNvPr id="39" name="TextBox 38"/>
          <p:cNvSpPr txBox="1"/>
          <p:nvPr/>
        </p:nvSpPr>
        <p:spPr>
          <a:xfrm>
            <a:off x="4929190" y="3803706"/>
            <a:ext cx="687591" cy="369332"/>
          </a:xfrm>
          <a:prstGeom prst="rect">
            <a:avLst/>
          </a:prstGeom>
          <a:noFill/>
        </p:spPr>
        <p:txBody>
          <a:bodyPr wrap="square" rtlCol="0">
            <a:spAutoFit/>
          </a:bodyPr>
          <a:lstStyle/>
          <a:p>
            <a:r>
              <a:rPr lang="es-AR" dirty="0" smtClean="0"/>
              <a:t>m0.2</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err="1" smtClean="0"/>
              <a:t>Evaluating</a:t>
            </a:r>
            <a:r>
              <a:rPr lang="es-AR" dirty="0" smtClean="0"/>
              <a:t> </a:t>
            </a:r>
            <a:r>
              <a:rPr lang="en-US" dirty="0" err="1" smtClean="0"/>
              <a:t>mem</a:t>
            </a:r>
            <a:r>
              <a:rPr lang="en-US" dirty="0" smtClean="0">
                <a:sym typeface="Symbol"/>
              </a:rPr>
              <a:t></a:t>
            </a:r>
            <a:endParaRPr lang="es-AR" dirty="0"/>
          </a:p>
        </p:txBody>
      </p:sp>
      <p:sp>
        <p:nvSpPr>
          <p:cNvPr id="3" name="Content Placeholder 2"/>
          <p:cNvSpPr>
            <a:spLocks noGrp="1"/>
          </p:cNvSpPr>
          <p:nvPr>
            <p:ph idx="1"/>
          </p:nvPr>
        </p:nvSpPr>
        <p:spPr/>
        <p:txBody>
          <a:bodyPr/>
          <a:lstStyle/>
          <a:p>
            <a:endParaRPr lang="es-AR" dirty="0" smtClean="0"/>
          </a:p>
          <a:p>
            <a:endParaRPr lang="es-AR" dirty="0" smtClean="0"/>
          </a:p>
        </p:txBody>
      </p:sp>
      <p:pic>
        <p:nvPicPr>
          <p:cNvPr id="172036" name="Picture 4"/>
          <p:cNvPicPr>
            <a:picLocks noChangeAspect="1" noChangeArrowheads="1"/>
          </p:cNvPicPr>
          <p:nvPr/>
        </p:nvPicPr>
        <p:blipFill>
          <a:blip r:embed="rId3"/>
          <a:srcRect/>
          <a:stretch>
            <a:fillRect/>
          </a:stretch>
        </p:blipFill>
        <p:spPr bwMode="auto">
          <a:xfrm>
            <a:off x="128628" y="1729938"/>
            <a:ext cx="8801090" cy="913244"/>
          </a:xfrm>
          <a:prstGeom prst="rect">
            <a:avLst/>
          </a:prstGeom>
          <a:noFill/>
          <a:ln w="9525">
            <a:noFill/>
            <a:miter lim="800000"/>
            <a:headEnd/>
            <a:tailEnd/>
          </a:ln>
          <a:effectLst/>
        </p:spPr>
      </p:pic>
      <p:pic>
        <p:nvPicPr>
          <p:cNvPr id="172037" name="Picture 5"/>
          <p:cNvPicPr>
            <a:picLocks noChangeAspect="1" noChangeArrowheads="1"/>
          </p:cNvPicPr>
          <p:nvPr/>
        </p:nvPicPr>
        <p:blipFill>
          <a:blip r:embed="rId4"/>
          <a:srcRect/>
          <a:stretch>
            <a:fillRect/>
          </a:stretch>
        </p:blipFill>
        <p:spPr bwMode="auto">
          <a:xfrm>
            <a:off x="214282" y="1142984"/>
            <a:ext cx="3290898" cy="595162"/>
          </a:xfrm>
          <a:prstGeom prst="rect">
            <a:avLst/>
          </a:prstGeom>
          <a:noFill/>
          <a:ln w="9525">
            <a:noFill/>
            <a:miter lim="800000"/>
            <a:headEnd/>
            <a:tailEnd/>
          </a:ln>
          <a:effectLst/>
        </p:spPr>
      </p:pic>
      <p:pic>
        <p:nvPicPr>
          <p:cNvPr id="172038" name="Picture 6"/>
          <p:cNvPicPr>
            <a:picLocks noChangeAspect="1" noChangeArrowheads="1"/>
          </p:cNvPicPr>
          <p:nvPr/>
        </p:nvPicPr>
        <p:blipFill>
          <a:blip r:embed="rId5"/>
          <a:srcRect/>
          <a:stretch>
            <a:fillRect/>
          </a:stretch>
        </p:blipFill>
        <p:spPr bwMode="auto">
          <a:xfrm>
            <a:off x="3870608" y="3038471"/>
            <a:ext cx="4916234" cy="3605239"/>
          </a:xfrm>
          <a:prstGeom prst="rect">
            <a:avLst/>
          </a:prstGeom>
          <a:noFill/>
          <a:ln w="9525">
            <a:noFill/>
            <a:miter lim="800000"/>
            <a:headEnd/>
            <a:tailEnd/>
          </a:ln>
          <a:effectLst/>
        </p:spPr>
      </p:pic>
      <p:sp>
        <p:nvSpPr>
          <p:cNvPr id="12" name="Rectangle 32"/>
          <p:cNvSpPr/>
          <p:nvPr/>
        </p:nvSpPr>
        <p:spPr>
          <a:xfrm>
            <a:off x="-32" y="3929066"/>
            <a:ext cx="785818" cy="121484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rm1</a:t>
            </a:r>
            <a:endParaRPr lang="es-AR" dirty="0"/>
          </a:p>
        </p:txBody>
      </p:sp>
      <p:pic>
        <p:nvPicPr>
          <p:cNvPr id="13" name="Picture 7" descr="cg-cs.png"/>
          <p:cNvPicPr>
            <a:picLocks noChangeAspect="1"/>
          </p:cNvPicPr>
          <p:nvPr/>
        </p:nvPicPr>
        <p:blipFill>
          <a:blip r:embed="rId6"/>
          <a:stretch>
            <a:fillRect/>
          </a:stretch>
        </p:blipFill>
        <p:spPr>
          <a:xfrm>
            <a:off x="857224" y="3286124"/>
            <a:ext cx="2144705" cy="3234781"/>
          </a:xfrm>
          <a:prstGeom prst="rect">
            <a:avLst/>
          </a:prstGeom>
        </p:spPr>
      </p:pic>
      <p:sp>
        <p:nvSpPr>
          <p:cNvPr id="14" name="Rectangle 37"/>
          <p:cNvSpPr/>
          <p:nvPr/>
        </p:nvSpPr>
        <p:spPr>
          <a:xfrm>
            <a:off x="642910" y="5786454"/>
            <a:ext cx="785818" cy="66816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sp>
        <p:nvSpPr>
          <p:cNvPr id="15" name="Rectangle 27"/>
          <p:cNvSpPr/>
          <p:nvPr/>
        </p:nvSpPr>
        <p:spPr>
          <a:xfrm>
            <a:off x="1785918" y="2571744"/>
            <a:ext cx="785818" cy="668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rm0</a:t>
            </a:r>
            <a:endParaRPr lang="es-AR" dirty="0"/>
          </a:p>
        </p:txBody>
      </p:sp>
      <p:sp>
        <p:nvSpPr>
          <p:cNvPr id="16" name="Rectangle 43"/>
          <p:cNvSpPr/>
          <p:nvPr/>
        </p:nvSpPr>
        <p:spPr>
          <a:xfrm>
            <a:off x="2857488" y="5572140"/>
            <a:ext cx="785818" cy="10326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rm2</a:t>
            </a:r>
            <a:endParaRPr lang="es-AR" dirty="0"/>
          </a:p>
        </p:txBody>
      </p:sp>
      <p:sp>
        <p:nvSpPr>
          <p:cNvPr id="17" name="Slide Number Placeholder 16"/>
          <p:cNvSpPr>
            <a:spLocks noGrp="1"/>
          </p:cNvSpPr>
          <p:nvPr>
            <p:ph type="sldNum" sz="quarter" idx="12"/>
          </p:nvPr>
        </p:nvSpPr>
        <p:spPr/>
        <p:txBody>
          <a:bodyPr/>
          <a:lstStyle/>
          <a:p>
            <a:fld id="{DC9B6637-FD59-4C90-8C7B-56F57D91DAA9}"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Manupilating</a:t>
            </a:r>
            <a:r>
              <a:rPr lang="es-AR" dirty="0" smtClean="0"/>
              <a:t> </a:t>
            </a:r>
            <a:r>
              <a:rPr lang="es-AR" dirty="0" err="1" smtClean="0"/>
              <a:t>evaluation</a:t>
            </a:r>
            <a:r>
              <a:rPr lang="es-AR" dirty="0" smtClean="0"/>
              <a:t> </a:t>
            </a:r>
            <a:r>
              <a:rPr lang="es-AR" dirty="0" err="1" smtClean="0"/>
              <a:t>trees</a:t>
            </a:r>
            <a:endParaRPr lang="es-AR" dirty="0"/>
          </a:p>
        </p:txBody>
      </p:sp>
      <p:pic>
        <p:nvPicPr>
          <p:cNvPr id="173059" name="Picture 3"/>
          <p:cNvPicPr>
            <a:picLocks noChangeAspect="1" noChangeArrowheads="1"/>
          </p:cNvPicPr>
          <p:nvPr/>
        </p:nvPicPr>
        <p:blipFill>
          <a:blip r:embed="rId3"/>
          <a:srcRect/>
          <a:stretch>
            <a:fillRect/>
          </a:stretch>
        </p:blipFill>
        <p:spPr bwMode="auto">
          <a:xfrm>
            <a:off x="214282" y="2289187"/>
            <a:ext cx="3397250" cy="2854325"/>
          </a:xfrm>
          <a:prstGeom prst="rect">
            <a:avLst/>
          </a:prstGeom>
          <a:noFill/>
          <a:ln w="9525">
            <a:noFill/>
            <a:miter lim="800000"/>
            <a:headEnd/>
            <a:tailEnd/>
          </a:ln>
          <a:effectLst/>
        </p:spPr>
      </p:pic>
      <p:pic>
        <p:nvPicPr>
          <p:cNvPr id="173060" name="Picture 4"/>
          <p:cNvPicPr>
            <a:picLocks noChangeAspect="1" noChangeArrowheads="1"/>
          </p:cNvPicPr>
          <p:nvPr/>
        </p:nvPicPr>
        <p:blipFill>
          <a:blip r:embed="rId4"/>
          <a:srcRect/>
          <a:stretch>
            <a:fillRect/>
          </a:stretch>
        </p:blipFill>
        <p:spPr bwMode="auto">
          <a:xfrm>
            <a:off x="3929058" y="2360625"/>
            <a:ext cx="2219325" cy="2247900"/>
          </a:xfrm>
          <a:prstGeom prst="rect">
            <a:avLst/>
          </a:prstGeom>
          <a:noFill/>
          <a:ln w="9525">
            <a:noFill/>
            <a:miter lim="800000"/>
            <a:headEnd/>
            <a:tailEnd/>
          </a:ln>
          <a:effectLst/>
        </p:spPr>
      </p:pic>
      <p:pic>
        <p:nvPicPr>
          <p:cNvPr id="173061" name="Picture 5"/>
          <p:cNvPicPr>
            <a:picLocks noChangeAspect="1" noChangeArrowheads="1"/>
          </p:cNvPicPr>
          <p:nvPr/>
        </p:nvPicPr>
        <p:blipFill>
          <a:blip r:embed="rId5"/>
          <a:srcRect/>
          <a:stretch>
            <a:fillRect/>
          </a:stretch>
        </p:blipFill>
        <p:spPr bwMode="auto">
          <a:xfrm>
            <a:off x="6681815" y="2479697"/>
            <a:ext cx="1819275" cy="123825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A054710E-BD72-403B-A6EB-26804CCD2D63}" type="slidenum">
              <a:rPr lang="en-US" smtClean="0"/>
              <a:pPr/>
              <a:t>24</a:t>
            </a:fld>
            <a:endParaRPr lang="en-US"/>
          </a:p>
        </p:txBody>
      </p:sp>
      <p:sp>
        <p:nvSpPr>
          <p:cNvPr id="7" name="TextBox 6"/>
          <p:cNvSpPr txBox="1"/>
          <p:nvPr/>
        </p:nvSpPr>
        <p:spPr>
          <a:xfrm>
            <a:off x="571472" y="1285860"/>
            <a:ext cx="7929618" cy="369332"/>
          </a:xfrm>
          <a:prstGeom prst="rect">
            <a:avLst/>
          </a:prstGeom>
          <a:noFill/>
        </p:spPr>
        <p:txBody>
          <a:bodyPr wrap="square" rtlCol="0">
            <a:spAutoFit/>
          </a:bodyPr>
          <a:lstStyle/>
          <a:p>
            <a:r>
              <a:rPr lang="es-AR" dirty="0" err="1" smtClean="0"/>
              <a:t>Considering</a:t>
            </a:r>
            <a:r>
              <a:rPr lang="es-AR" dirty="0" smtClean="0"/>
              <a:t> </a:t>
            </a:r>
            <a:r>
              <a:rPr lang="es-AR" dirty="0" err="1" smtClean="0"/>
              <a:t>size</a:t>
            </a:r>
            <a:r>
              <a:rPr lang="es-AR" dirty="0" smtClean="0"/>
              <a:t>(T) = 1 </a:t>
            </a:r>
            <a:r>
              <a:rPr lang="es-AR" dirty="0" err="1" smtClean="0"/>
              <a:t>for</a:t>
            </a:r>
            <a:r>
              <a:rPr lang="es-AR" dirty="0" smtClean="0"/>
              <a:t> </a:t>
            </a:r>
            <a:r>
              <a:rPr lang="es-AR" dirty="0" err="1" smtClean="0"/>
              <a:t>all</a:t>
            </a:r>
            <a:r>
              <a:rPr lang="es-AR" dirty="0" smtClean="0"/>
              <a:t> T</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30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30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30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Dynamic memory required to run a method</a:t>
            </a:r>
            <a:endParaRPr lang="es-AR" dirty="0"/>
          </a:p>
        </p:txBody>
      </p:sp>
      <p:sp>
        <p:nvSpPr>
          <p:cNvPr id="3" name="Content Placeholder 2"/>
          <p:cNvSpPr>
            <a:spLocks noGrp="1"/>
          </p:cNvSpPr>
          <p:nvPr>
            <p:ph idx="1"/>
          </p:nvPr>
        </p:nvSpPr>
        <p:spPr/>
        <p:txBody>
          <a:bodyPr/>
          <a:lstStyle/>
          <a:p>
            <a:r>
              <a:rPr lang="es-AR" dirty="0" smtClean="0"/>
              <a:t>Memreq</a:t>
            </a:r>
            <a:r>
              <a:rPr lang="es-AR" baseline="-25000" dirty="0" smtClean="0"/>
              <a:t>m0</a:t>
            </a:r>
            <a:r>
              <a:rPr lang="es-AR" dirty="0" smtClean="0"/>
              <a:t>(</a:t>
            </a:r>
            <a:r>
              <a:rPr lang="es-AR" dirty="0" err="1" smtClean="0"/>
              <a:t>mc</a:t>
            </a:r>
            <a:r>
              <a:rPr lang="es-AR" dirty="0" smtClean="0"/>
              <a:t>) = </a:t>
            </a:r>
            <a:r>
              <a:rPr lang="es-AR" b="1" dirty="0" smtClean="0"/>
              <a:t>mc</a:t>
            </a:r>
            <a:r>
              <a:rPr lang="es-AR" b="1" baseline="30000" dirty="0" smtClean="0"/>
              <a:t>2 </a:t>
            </a:r>
            <a:r>
              <a:rPr lang="es-AR" b="1" dirty="0" smtClean="0"/>
              <a:t>+7mc </a:t>
            </a:r>
            <a:endParaRPr lang="es-AR" b="1" dirty="0"/>
          </a:p>
        </p:txBody>
      </p:sp>
      <p:sp>
        <p:nvSpPr>
          <p:cNvPr id="4" name="Content Placeholder 3"/>
          <p:cNvSpPr>
            <a:spLocks noGrp="1"/>
          </p:cNvSpPr>
          <p:nvPr>
            <p:ph sz="quarter" idx="13"/>
          </p:nvPr>
        </p:nvSpPr>
        <p:spPr/>
        <p:txBody>
          <a:bodyPr/>
          <a:lstStyle/>
          <a:p>
            <a:r>
              <a:rPr lang="es-AR" dirty="0" smtClean="0"/>
              <a:t>Computing </a:t>
            </a:r>
            <a:r>
              <a:rPr lang="es-AR" dirty="0" err="1" smtClean="0"/>
              <a:t>memReq</a:t>
            </a:r>
            <a:endParaRPr lang="es-AR" dirty="0"/>
          </a:p>
        </p:txBody>
      </p:sp>
      <p:graphicFrame>
        <p:nvGraphicFramePr>
          <p:cNvPr id="5" name="Chart 4"/>
          <p:cNvGraphicFramePr/>
          <p:nvPr/>
        </p:nvGraphicFramePr>
        <p:xfrm>
          <a:off x="1714480" y="2643182"/>
          <a:ext cx="6215106" cy="4071966"/>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DC9B6637-FD59-4C90-8C7B-56F57D91DAA9}" type="slidenum">
              <a:rPr lang="en-US" smtClean="0"/>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err="1" smtClean="0"/>
              <a:t>The</a:t>
            </a:r>
            <a:r>
              <a:rPr lang="es-AR" dirty="0" smtClean="0"/>
              <a:t> </a:t>
            </a:r>
            <a:r>
              <a:rPr lang="es-AR" dirty="0" err="1" smtClean="0"/>
              <a:t>tool</a:t>
            </a:r>
            <a:r>
              <a:rPr lang="es-AR" dirty="0" smtClean="0"/>
              <a:t>-suite</a:t>
            </a:r>
            <a:endParaRPr lang="es-AR" dirty="0"/>
          </a:p>
        </p:txBody>
      </p:sp>
      <p:pic>
        <p:nvPicPr>
          <p:cNvPr id="4" name="Content Placeholder 3" descr="tool.png"/>
          <p:cNvPicPr>
            <a:picLocks noGrp="1" noChangeAspect="1"/>
          </p:cNvPicPr>
          <p:nvPr>
            <p:ph idx="1"/>
          </p:nvPr>
        </p:nvPicPr>
        <p:blipFill>
          <a:blip r:embed="rId3"/>
          <a:stretch>
            <a:fillRect/>
          </a:stretch>
        </p:blipFill>
        <p:spPr>
          <a:xfrm>
            <a:off x="928662" y="1371584"/>
            <a:ext cx="7225446" cy="5057812"/>
          </a:xfrm>
        </p:spPr>
      </p:pic>
      <p:sp>
        <p:nvSpPr>
          <p:cNvPr id="6" name="Rounded Rectangle 5"/>
          <p:cNvSpPr/>
          <p:nvPr/>
        </p:nvSpPr>
        <p:spPr>
          <a:xfrm>
            <a:off x="5420792" y="4500570"/>
            <a:ext cx="2357454" cy="2143140"/>
          </a:xfrm>
          <a:prstGeom prst="roundRect">
            <a:avLst/>
          </a:prstGeom>
          <a:noFill/>
          <a:ln w="381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s-AR"/>
          </a:p>
        </p:txBody>
      </p:sp>
      <p:sp>
        <p:nvSpPr>
          <p:cNvPr id="5" name="Slide Number Placeholder 4"/>
          <p:cNvSpPr>
            <a:spLocks noGrp="1"/>
          </p:cNvSpPr>
          <p:nvPr>
            <p:ph type="sldNum" sz="quarter" idx="12"/>
          </p:nvPr>
        </p:nvSpPr>
        <p:spPr/>
        <p:txBody>
          <a:bodyPr/>
          <a:lstStyle/>
          <a:p>
            <a:fld id="{A054710E-BD72-403B-A6EB-26804CCD2D63}"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Peak</a:t>
            </a:r>
            <a:r>
              <a:rPr lang="es-AR" dirty="0" smtClean="0"/>
              <a:t> </a:t>
            </a:r>
            <a:r>
              <a:rPr lang="es-AR" dirty="0" err="1" smtClean="0"/>
              <a:t>memory</a:t>
            </a:r>
            <a:r>
              <a:rPr lang="es-AR" dirty="0" smtClean="0"/>
              <a:t> </a:t>
            </a:r>
            <a:r>
              <a:rPr lang="es-AR" dirty="0" err="1" smtClean="0"/>
              <a:t>computation</a:t>
            </a:r>
            <a:r>
              <a:rPr lang="es-AR" dirty="0" smtClean="0"/>
              <a:t> </a:t>
            </a:r>
            <a:r>
              <a:rPr lang="es-AR" dirty="0" err="1" smtClean="0"/>
              <a:t>component</a:t>
            </a:r>
            <a:endParaRPr lang="es-AR" dirty="0"/>
          </a:p>
        </p:txBody>
      </p:sp>
      <p:pic>
        <p:nvPicPr>
          <p:cNvPr id="174082" name="Picture 2"/>
          <p:cNvPicPr>
            <a:picLocks noChangeAspect="1" noChangeArrowheads="1"/>
          </p:cNvPicPr>
          <p:nvPr/>
        </p:nvPicPr>
        <p:blipFill>
          <a:blip r:embed="rId3"/>
          <a:srcRect/>
          <a:stretch>
            <a:fillRect/>
          </a:stretch>
        </p:blipFill>
        <p:spPr bwMode="auto">
          <a:xfrm>
            <a:off x="214282" y="1500174"/>
            <a:ext cx="4962525" cy="4848225"/>
          </a:xfrm>
          <a:prstGeom prst="rect">
            <a:avLst/>
          </a:prstGeom>
          <a:noFill/>
          <a:ln w="9525">
            <a:noFill/>
            <a:miter lim="800000"/>
            <a:headEnd/>
            <a:tailEnd/>
          </a:ln>
          <a:effectLst/>
        </p:spPr>
      </p:pic>
      <p:sp>
        <p:nvSpPr>
          <p:cNvPr id="4" name="TextBox 3"/>
          <p:cNvSpPr txBox="1"/>
          <p:nvPr/>
        </p:nvSpPr>
        <p:spPr>
          <a:xfrm>
            <a:off x="5429256" y="1643050"/>
            <a:ext cx="3500462" cy="4708981"/>
          </a:xfrm>
          <a:prstGeom prst="rect">
            <a:avLst/>
          </a:prstGeom>
          <a:noFill/>
        </p:spPr>
        <p:txBody>
          <a:bodyPr wrap="square" rtlCol="0">
            <a:spAutoFit/>
          </a:bodyPr>
          <a:lstStyle/>
          <a:p>
            <a:r>
              <a:rPr lang="en-US" sz="2000" dirty="0" smtClean="0"/>
              <a:t>Experimentation (#objects)</a:t>
            </a:r>
          </a:p>
          <a:p>
            <a:pPr>
              <a:buFont typeface="Arial" pitchFamily="34" charset="0"/>
              <a:buChar char="•"/>
            </a:pPr>
            <a:r>
              <a:rPr lang="en-US" sz="2000" dirty="0" smtClean="0"/>
              <a:t> Jolden: totAlloc vs Peak </a:t>
            </a:r>
            <a:r>
              <a:rPr lang="en-US" sz="2000" dirty="0" err="1" smtClean="0"/>
              <a:t>vs</a:t>
            </a:r>
            <a:r>
              <a:rPr lang="en-US" sz="2000" dirty="0" smtClean="0"/>
              <a:t> region based code</a:t>
            </a:r>
          </a:p>
          <a:p>
            <a:endParaRPr lang="en-US" sz="2000" dirty="0" smtClean="0"/>
          </a:p>
          <a:p>
            <a:pPr>
              <a:buFont typeface="Arial" pitchFamily="34" charset="0"/>
              <a:buChar char="•"/>
            </a:pPr>
            <a:r>
              <a:rPr lang="en-US" sz="2000" dirty="0" smtClean="0"/>
              <a:t> MST, Em3d completely automatic</a:t>
            </a:r>
          </a:p>
          <a:p>
            <a:pPr>
              <a:buFont typeface="Arial" pitchFamily="34" charset="0"/>
              <a:buChar char="•"/>
            </a:pPr>
            <a:r>
              <a:rPr lang="en-US" sz="2000" dirty="0" smtClean="0"/>
              <a:t> For the rest we need to provide some </a:t>
            </a:r>
            <a:r>
              <a:rPr lang="en-US" sz="2000" dirty="0" smtClean="0"/>
              <a:t>region sizes manually</a:t>
            </a:r>
            <a:endParaRPr lang="en-US" sz="2000" dirty="0" smtClean="0"/>
          </a:p>
          <a:p>
            <a:pPr>
              <a:buFont typeface="Arial" pitchFamily="34" charset="0"/>
              <a:buChar char="•"/>
            </a:pPr>
            <a:r>
              <a:rPr lang="en-US" sz="2000" dirty="0" smtClean="0"/>
              <a:t> MST, Em3d, Bisort, TSP: peak close  to  </a:t>
            </a:r>
            <a:r>
              <a:rPr lang="en-US" sz="2000" dirty="0" err="1" smtClean="0"/>
              <a:t>totAlloc</a:t>
            </a:r>
            <a:r>
              <a:rPr lang="en-US" sz="2000" dirty="0" smtClean="0"/>
              <a:t> </a:t>
            </a:r>
            <a:r>
              <a:rPr lang="en-US" sz="2000" dirty="0" smtClean="0"/>
              <a:t>(few regions, long </a:t>
            </a:r>
            <a:r>
              <a:rPr lang="en-US" sz="2000" dirty="0" smtClean="0"/>
              <a:t>lived </a:t>
            </a:r>
            <a:r>
              <a:rPr lang="en-US" sz="2000" dirty="0" smtClean="0"/>
              <a:t>objects)</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Power,  health, BH, Perimeter: peak &lt;&lt; </a:t>
            </a:r>
            <a:r>
              <a:rPr lang="en-US" sz="2000" dirty="0" err="1" smtClean="0"/>
              <a:t>totAlloc</a:t>
            </a:r>
            <a:endParaRPr lang="es-AR" sz="2000" dirty="0"/>
          </a:p>
        </p:txBody>
      </p:sp>
      <p:sp>
        <p:nvSpPr>
          <p:cNvPr id="5" name="Slide Number Placeholder 4"/>
          <p:cNvSpPr>
            <a:spLocks noGrp="1"/>
          </p:cNvSpPr>
          <p:nvPr>
            <p:ph type="sldNum" sz="quarter" idx="12"/>
          </p:nvPr>
        </p:nvSpPr>
        <p:spPr/>
        <p:txBody>
          <a:bodyPr/>
          <a:lstStyle/>
          <a:p>
            <a:fld id="{A054710E-BD72-403B-A6EB-26804CCD2D63}"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AR" dirty="0" err="1" smtClean="0"/>
              <a:t>Experiments</a:t>
            </a:r>
            <a:r>
              <a:rPr lang="es-AR" dirty="0" smtClean="0"/>
              <a:t> (#</a:t>
            </a:r>
            <a:r>
              <a:rPr lang="es-AR" dirty="0" err="1" smtClean="0"/>
              <a:t>objects</a:t>
            </a:r>
            <a:r>
              <a:rPr lang="es-AR" dirty="0" smtClean="0"/>
              <a:t>)</a:t>
            </a:r>
            <a:endParaRPr lang="es-AR" dirty="0"/>
          </a:p>
        </p:txBody>
      </p:sp>
      <p:sp>
        <p:nvSpPr>
          <p:cNvPr id="5" name="Slide Number Placeholder 4"/>
          <p:cNvSpPr>
            <a:spLocks noGrp="1"/>
          </p:cNvSpPr>
          <p:nvPr>
            <p:ph type="sldNum" sz="quarter" idx="12"/>
          </p:nvPr>
        </p:nvSpPr>
        <p:spPr/>
        <p:txBody>
          <a:bodyPr/>
          <a:lstStyle/>
          <a:p>
            <a:fld id="{DC9B6637-FD59-4C90-8C7B-56F57D91DAA9}" type="slidenum">
              <a:rPr lang="en-US" smtClean="0"/>
              <a:pPr/>
              <a:t>28</a:t>
            </a:fld>
            <a:endParaRPr lang="en-US" dirty="0"/>
          </a:p>
        </p:txBody>
      </p:sp>
      <p:pic>
        <p:nvPicPr>
          <p:cNvPr id="173058" name="Picture 2"/>
          <p:cNvPicPr>
            <a:picLocks noChangeAspect="1" noChangeArrowheads="1"/>
          </p:cNvPicPr>
          <p:nvPr/>
        </p:nvPicPr>
        <p:blipFill>
          <a:blip r:embed="rId3"/>
          <a:srcRect/>
          <a:stretch>
            <a:fillRect/>
          </a:stretch>
        </p:blipFill>
        <p:spPr bwMode="auto">
          <a:xfrm>
            <a:off x="52420" y="1714488"/>
            <a:ext cx="9020174" cy="40993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err="1" smtClean="0"/>
              <a:t>Related</a:t>
            </a:r>
            <a:r>
              <a:rPr lang="es-AR" dirty="0" smtClean="0"/>
              <a:t> </a:t>
            </a:r>
            <a:r>
              <a:rPr lang="es-AR" dirty="0" err="1" smtClean="0"/>
              <a:t>work</a:t>
            </a:r>
            <a:endParaRPr lang="es-AR" dirty="0"/>
          </a:p>
        </p:txBody>
      </p:sp>
      <p:sp>
        <p:nvSpPr>
          <p:cNvPr id="4" name="Slide Number Placeholder 3"/>
          <p:cNvSpPr>
            <a:spLocks noGrp="1"/>
          </p:cNvSpPr>
          <p:nvPr>
            <p:ph type="sldNum" sz="quarter" idx="12"/>
          </p:nvPr>
        </p:nvSpPr>
        <p:spPr/>
        <p:txBody>
          <a:bodyPr/>
          <a:lstStyle/>
          <a:p>
            <a:fld id="{DC9B6637-FD59-4C90-8C7B-56F57D91DAA9}" type="slidenum">
              <a:rPr lang="en-US" smtClean="0"/>
              <a:pPr/>
              <a:t>29</a:t>
            </a:fld>
            <a:endParaRPr lang="en-US" dirty="0"/>
          </a:p>
        </p:txBody>
      </p:sp>
      <p:graphicFrame>
        <p:nvGraphicFramePr>
          <p:cNvPr id="7" name="Table 6"/>
          <p:cNvGraphicFramePr>
            <a:graphicFrameLocks noGrp="1"/>
          </p:cNvGraphicFramePr>
          <p:nvPr/>
        </p:nvGraphicFramePr>
        <p:xfrm>
          <a:off x="285720" y="1357298"/>
          <a:ext cx="8643997" cy="4381713"/>
        </p:xfrm>
        <a:graphic>
          <a:graphicData uri="http://schemas.openxmlformats.org/drawingml/2006/table">
            <a:tbl>
              <a:tblPr firstRow="1" bandRow="1">
                <a:tableStyleId>{5C22544A-7EE6-4342-B048-85BDC9FD1C3A}</a:tableStyleId>
              </a:tblPr>
              <a:tblGrid>
                <a:gridCol w="1928826"/>
                <a:gridCol w="952506"/>
                <a:gridCol w="1262072"/>
                <a:gridCol w="1691294"/>
                <a:gridCol w="1237664"/>
                <a:gridCol w="1571635"/>
              </a:tblGrid>
              <a:tr h="673445">
                <a:tc>
                  <a:txBody>
                    <a:bodyPr/>
                    <a:lstStyle/>
                    <a:p>
                      <a:r>
                        <a:rPr lang="en-US" noProof="0" dirty="0" smtClean="0"/>
                        <a:t>Author</a:t>
                      </a:r>
                      <a:endParaRPr lang="en-US" noProof="0" dirty="0"/>
                    </a:p>
                  </a:txBody>
                  <a:tcPr>
                    <a:solidFill>
                      <a:schemeClr val="accent4"/>
                    </a:solidFill>
                  </a:tcPr>
                </a:tc>
                <a:tc>
                  <a:txBody>
                    <a:bodyPr/>
                    <a:lstStyle/>
                    <a:p>
                      <a:r>
                        <a:rPr lang="en-US" noProof="0" dirty="0" smtClean="0"/>
                        <a:t>Year</a:t>
                      </a:r>
                      <a:endParaRPr lang="en-US" noProof="0" dirty="0"/>
                    </a:p>
                  </a:txBody>
                  <a:tcPr>
                    <a:solidFill>
                      <a:schemeClr val="accent4"/>
                    </a:solidFill>
                  </a:tcPr>
                </a:tc>
                <a:tc>
                  <a:txBody>
                    <a:bodyPr/>
                    <a:lstStyle/>
                    <a:p>
                      <a:r>
                        <a:rPr lang="en-US" noProof="0" smtClean="0"/>
                        <a:t>Language</a:t>
                      </a:r>
                      <a:endParaRPr lang="en-US" noProof="0"/>
                    </a:p>
                  </a:txBody>
                  <a:tcPr>
                    <a:solidFill>
                      <a:schemeClr val="accent4"/>
                    </a:solidFill>
                  </a:tcPr>
                </a:tc>
                <a:tc>
                  <a:txBody>
                    <a:bodyPr/>
                    <a:lstStyle/>
                    <a:p>
                      <a:r>
                        <a:rPr lang="en-US" noProof="0" dirty="0" smtClean="0"/>
                        <a:t>Expressions</a:t>
                      </a:r>
                      <a:endParaRPr lang="en-US" noProof="0" dirty="0"/>
                    </a:p>
                  </a:txBody>
                  <a:tcPr>
                    <a:solidFill>
                      <a:schemeClr val="accent4"/>
                    </a:solidFill>
                  </a:tcPr>
                </a:tc>
                <a:tc>
                  <a:txBody>
                    <a:bodyPr/>
                    <a:lstStyle/>
                    <a:p>
                      <a:r>
                        <a:rPr lang="en-US" noProof="0" smtClean="0"/>
                        <a:t>Memory</a:t>
                      </a:r>
                    </a:p>
                    <a:p>
                      <a:r>
                        <a:rPr lang="en-US" noProof="0" smtClean="0"/>
                        <a:t>Manager</a:t>
                      </a:r>
                      <a:endParaRPr lang="en-US" noProof="0"/>
                    </a:p>
                  </a:txBody>
                  <a:tcPr>
                    <a:solidFill>
                      <a:schemeClr val="accent4"/>
                    </a:solidFill>
                  </a:tcPr>
                </a:tc>
                <a:tc>
                  <a:txBody>
                    <a:bodyPr/>
                    <a:lstStyle/>
                    <a:p>
                      <a:r>
                        <a:rPr lang="en-US" noProof="0" dirty="0" smtClean="0"/>
                        <a:t>Benchmarks</a:t>
                      </a:r>
                      <a:endParaRPr lang="en-US" noProof="0" dirty="0"/>
                    </a:p>
                  </a:txBody>
                  <a:tcPr>
                    <a:solidFill>
                      <a:schemeClr val="accent4"/>
                    </a:solidFill>
                  </a:tcPr>
                </a:tc>
              </a:tr>
              <a:tr h="324101">
                <a:tc>
                  <a:txBody>
                    <a:bodyPr/>
                    <a:lstStyle/>
                    <a:p>
                      <a:r>
                        <a:rPr lang="en-US" noProof="0" dirty="0" smtClean="0"/>
                        <a:t>Hofmann &amp; Jost</a:t>
                      </a:r>
                      <a:endParaRPr lang="en-US" noProof="0" dirty="0"/>
                    </a:p>
                  </a:txBody>
                  <a:tcPr/>
                </a:tc>
                <a:tc>
                  <a:txBody>
                    <a:bodyPr/>
                    <a:lstStyle/>
                    <a:p>
                      <a:r>
                        <a:rPr lang="en-US" noProof="0" dirty="0" smtClean="0"/>
                        <a:t>2003</a:t>
                      </a:r>
                      <a:endParaRPr lang="en-US" noProof="0" dirty="0"/>
                    </a:p>
                  </a:txBody>
                  <a:tcPr/>
                </a:tc>
                <a:tc>
                  <a:txBody>
                    <a:bodyPr/>
                    <a:lstStyle/>
                    <a:p>
                      <a:r>
                        <a:rPr lang="en-US" noProof="0" dirty="0" smtClean="0"/>
                        <a:t>Functional</a:t>
                      </a:r>
                      <a:endParaRPr lang="en-US" noProof="0" dirty="0"/>
                    </a:p>
                  </a:txBody>
                  <a:tcPr/>
                </a:tc>
                <a:tc>
                  <a:txBody>
                    <a:bodyPr/>
                    <a:lstStyle/>
                    <a:p>
                      <a:r>
                        <a:rPr lang="en-US" noProof="0" dirty="0" smtClean="0"/>
                        <a:t>Linear</a:t>
                      </a:r>
                      <a:endParaRPr lang="en-US" noProof="0" dirty="0"/>
                    </a:p>
                  </a:txBody>
                  <a:tcPr/>
                </a:tc>
                <a:tc>
                  <a:txBody>
                    <a:bodyPr/>
                    <a:lstStyle/>
                    <a:p>
                      <a:r>
                        <a:rPr lang="en-US" noProof="0" dirty="0" smtClean="0"/>
                        <a:t>Explicit</a:t>
                      </a:r>
                      <a:endParaRPr lang="en-US" noProof="0" dirty="0"/>
                    </a:p>
                  </a:txBody>
                  <a:tcPr/>
                </a:tc>
                <a:tc>
                  <a:txBody>
                    <a:bodyPr/>
                    <a:lstStyle/>
                    <a:p>
                      <a:r>
                        <a:rPr lang="en-US" noProof="0" dirty="0" smtClean="0"/>
                        <a:t>No</a:t>
                      </a:r>
                      <a:endParaRPr lang="en-US" noProof="0" dirty="0"/>
                    </a:p>
                  </a:txBody>
                  <a:tcPr/>
                </a:tc>
              </a:tr>
              <a:tr h="810253">
                <a:tc>
                  <a:txBody>
                    <a:bodyPr/>
                    <a:lstStyle/>
                    <a:p>
                      <a:r>
                        <a:rPr kumimoji="0" lang="en-US" sz="1800" kern="1200" baseline="0" noProof="0" dirty="0" smtClean="0">
                          <a:solidFill>
                            <a:schemeClr val="dk1"/>
                          </a:solidFill>
                          <a:latin typeface="+mn-lt"/>
                          <a:ea typeface="+mn-ea"/>
                          <a:cs typeface="+mn-cs"/>
                        </a:rPr>
                        <a:t>Lui &amp; Unnikrishnan</a:t>
                      </a:r>
                      <a:endParaRPr lang="en-US" noProof="0" dirty="0"/>
                    </a:p>
                  </a:txBody>
                  <a:tcPr/>
                </a:tc>
                <a:tc>
                  <a:txBody>
                    <a:bodyPr/>
                    <a:lstStyle/>
                    <a:p>
                      <a:r>
                        <a:rPr lang="en-US" noProof="0" dirty="0" smtClean="0"/>
                        <a:t>2003</a:t>
                      </a:r>
                      <a:endParaRPr lang="en-US" noProof="0" dirty="0"/>
                    </a:p>
                  </a:txBody>
                  <a:tcPr/>
                </a:tc>
                <a:tc>
                  <a:txBody>
                    <a:bodyPr/>
                    <a:lstStyle/>
                    <a:p>
                      <a:r>
                        <a:rPr lang="en-US" noProof="0" dirty="0" smtClean="0"/>
                        <a:t>Functional</a:t>
                      </a:r>
                      <a:endParaRPr lang="en-US" noProof="0" dirty="0"/>
                    </a:p>
                  </a:txBody>
                  <a:tcPr/>
                </a:tc>
                <a:tc>
                  <a:txBody>
                    <a:bodyPr/>
                    <a:lstStyle/>
                    <a:p>
                      <a:r>
                        <a:rPr lang="en-US" noProof="0" dirty="0" smtClean="0"/>
                        <a:t>Recursive functions</a:t>
                      </a:r>
                      <a:endParaRPr lang="en-US" noProof="0" dirty="0"/>
                    </a:p>
                  </a:txBody>
                  <a:tcPr/>
                </a:tc>
                <a:tc>
                  <a:txBody>
                    <a:bodyPr/>
                    <a:lstStyle/>
                    <a:p>
                      <a:r>
                        <a:rPr lang="en-US" noProof="0" dirty="0" smtClean="0"/>
                        <a:t>Ref. Counting</a:t>
                      </a:r>
                      <a:endParaRPr lang="en-US" noProof="0" dirty="0"/>
                    </a:p>
                  </a:txBody>
                  <a:tcPr/>
                </a:tc>
                <a:tc>
                  <a:txBody>
                    <a:bodyPr/>
                    <a:lstStyle/>
                    <a:p>
                      <a:r>
                        <a:rPr lang="en-US" noProof="0" dirty="0" smtClean="0"/>
                        <a:t>Add-hoc (Lists)</a:t>
                      </a:r>
                      <a:endParaRPr lang="en-US" noProof="0" dirty="0"/>
                    </a:p>
                  </a:txBody>
                  <a:tcPr/>
                </a:tc>
              </a:tr>
              <a:tr h="436557">
                <a:tc>
                  <a:txBody>
                    <a:bodyPr/>
                    <a:lstStyle/>
                    <a:p>
                      <a:r>
                        <a:rPr lang="en-US" noProof="0" dirty="0" smtClean="0"/>
                        <a:t>Chin et</a:t>
                      </a:r>
                      <a:r>
                        <a:rPr lang="en-US" baseline="0" noProof="0" dirty="0" smtClean="0"/>
                        <a:t> al</a:t>
                      </a:r>
                      <a:endParaRPr lang="en-US" noProof="0" dirty="0"/>
                    </a:p>
                  </a:txBody>
                  <a:tcPr/>
                </a:tc>
                <a:tc>
                  <a:txBody>
                    <a:bodyPr/>
                    <a:lstStyle/>
                    <a:p>
                      <a:r>
                        <a:rPr lang="en-US" noProof="0" dirty="0" smtClean="0"/>
                        <a:t>2005</a:t>
                      </a:r>
                      <a:endParaRPr lang="en-US" noProof="0" dirty="0"/>
                    </a:p>
                  </a:txBody>
                  <a:tcPr/>
                </a:tc>
                <a:tc>
                  <a:txBody>
                    <a:bodyPr/>
                    <a:lstStyle/>
                    <a:p>
                      <a:r>
                        <a:rPr lang="en-US" noProof="0" dirty="0" smtClean="0"/>
                        <a:t>Java like</a:t>
                      </a:r>
                      <a:endParaRPr lang="en-US" noProof="0" dirty="0"/>
                    </a:p>
                  </a:txBody>
                  <a:tcPr/>
                </a:tc>
                <a:tc>
                  <a:txBody>
                    <a:bodyPr/>
                    <a:lstStyle/>
                    <a:p>
                      <a:r>
                        <a:rPr lang="en-US" noProof="0" dirty="0" smtClean="0"/>
                        <a:t>Linear (Pressburger):</a:t>
                      </a:r>
                      <a:r>
                        <a:rPr lang="en-US" baseline="0" noProof="0" dirty="0" smtClean="0"/>
                        <a:t> Checking</a:t>
                      </a:r>
                      <a:endParaRPr lang="en-US" noProof="0" dirty="0"/>
                    </a:p>
                  </a:txBody>
                  <a:tcPr/>
                </a:tc>
                <a:tc>
                  <a:txBody>
                    <a:bodyPr/>
                    <a:lstStyle/>
                    <a:p>
                      <a:r>
                        <a:rPr lang="en-US" noProof="0" dirty="0" smtClean="0"/>
                        <a:t>Explicit</a:t>
                      </a:r>
                      <a:endParaRPr lang="en-US" noProof="0" dirty="0"/>
                    </a:p>
                  </a:txBody>
                  <a:tcPr/>
                </a:tc>
                <a:tc>
                  <a:txBody>
                    <a:bodyPr/>
                    <a:lstStyle/>
                    <a:p>
                      <a:r>
                        <a:rPr lang="en-US" noProof="0" dirty="0" err="1" smtClean="0"/>
                        <a:t>Jolden</a:t>
                      </a:r>
                      <a:endParaRPr lang="en-US" noProof="0" dirty="0"/>
                    </a:p>
                  </a:txBody>
                  <a:tcPr/>
                </a:tc>
              </a:tr>
              <a:tr h="436557">
                <a:tc>
                  <a:txBody>
                    <a:bodyPr/>
                    <a:lstStyle/>
                    <a:p>
                      <a:r>
                        <a:rPr lang="en-US" noProof="0" dirty="0" smtClean="0"/>
                        <a:t>Chin </a:t>
                      </a:r>
                      <a:r>
                        <a:rPr lang="en-US" noProof="0" dirty="0" smtClean="0"/>
                        <a:t>et</a:t>
                      </a:r>
                      <a:r>
                        <a:rPr lang="en-US" baseline="0" noProof="0" dirty="0" smtClean="0"/>
                        <a:t> al</a:t>
                      </a:r>
                    </a:p>
                    <a:p>
                      <a:r>
                        <a:rPr lang="en-US" b="1" baseline="0" noProof="0" dirty="0" smtClean="0"/>
                        <a:t>NEXT PRESENTATION!</a:t>
                      </a:r>
                      <a:endParaRPr lang="en-US" b="1" noProof="0" dirty="0"/>
                    </a:p>
                  </a:txBody>
                  <a:tcPr/>
                </a:tc>
                <a:tc>
                  <a:txBody>
                    <a:bodyPr/>
                    <a:lstStyle/>
                    <a:p>
                      <a:r>
                        <a:rPr lang="en-US" noProof="0" dirty="0" smtClean="0"/>
                        <a:t>2008</a:t>
                      </a:r>
                      <a:endParaRPr lang="en-US"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err="1" smtClean="0"/>
                        <a:t>Bytecode</a:t>
                      </a:r>
                      <a:endParaRPr lang="en-US"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Linear:</a:t>
                      </a:r>
                      <a:r>
                        <a:rPr lang="en-US" baseline="0" noProof="0" dirty="0" smtClean="0"/>
                        <a:t> Inference</a:t>
                      </a:r>
                      <a:endParaRPr lang="en-US" noProof="0" dirty="0" smtClean="0"/>
                    </a:p>
                    <a:p>
                      <a:endParaRPr lang="en-US"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Explicit</a:t>
                      </a:r>
                    </a:p>
                    <a:p>
                      <a:endParaRPr lang="en-US" noProof="0" dirty="0"/>
                    </a:p>
                  </a:txBody>
                  <a:tcPr/>
                </a:tc>
                <a:tc>
                  <a:txBody>
                    <a:bodyPr/>
                    <a:lstStyle/>
                    <a:p>
                      <a:r>
                        <a:rPr lang="en-US" noProof="0" dirty="0" err="1" smtClean="0"/>
                        <a:t>SciMark</a:t>
                      </a:r>
                      <a:r>
                        <a:rPr lang="en-US" noProof="0" dirty="0" smtClean="0"/>
                        <a:t>,</a:t>
                      </a:r>
                      <a:r>
                        <a:rPr lang="en-US" baseline="0" noProof="0" dirty="0" smtClean="0"/>
                        <a:t> </a:t>
                      </a:r>
                      <a:r>
                        <a:rPr lang="en-US" baseline="0" noProof="0" dirty="0" err="1" smtClean="0"/>
                        <a:t>MyBench</a:t>
                      </a:r>
                      <a:endParaRPr lang="en-US" noProof="0" dirty="0"/>
                    </a:p>
                  </a:txBody>
                  <a:tcPr/>
                </a:tc>
              </a:tr>
              <a:tr h="703455">
                <a:tc>
                  <a:txBody>
                    <a:bodyPr/>
                    <a:lstStyle/>
                    <a:p>
                      <a:r>
                        <a:rPr lang="en-US" noProof="0" dirty="0" smtClean="0"/>
                        <a:t>Albert et</a:t>
                      </a:r>
                      <a:r>
                        <a:rPr lang="en-US" baseline="0" noProof="0" dirty="0" smtClean="0"/>
                        <a:t> al</a:t>
                      </a:r>
                      <a:r>
                        <a:rPr lang="en-US" noProof="0" dirty="0" smtClean="0"/>
                        <a:t> (2)</a:t>
                      </a:r>
                      <a:endParaRPr lang="en-US" noProof="0" dirty="0"/>
                    </a:p>
                  </a:txBody>
                  <a:tcPr/>
                </a:tc>
                <a:tc>
                  <a:txBody>
                    <a:bodyPr/>
                    <a:lstStyle/>
                    <a:p>
                      <a:r>
                        <a:rPr lang="en-US" noProof="0" dirty="0" smtClean="0"/>
                        <a:t>2007</a:t>
                      </a:r>
                      <a:endParaRPr lang="en-US" noProof="0" dirty="0"/>
                    </a:p>
                  </a:txBody>
                  <a:tcPr/>
                </a:tc>
                <a:tc>
                  <a:txBody>
                    <a:bodyPr/>
                    <a:lstStyle/>
                    <a:p>
                      <a:r>
                        <a:rPr lang="en-US" noProof="0" dirty="0" err="1" smtClean="0"/>
                        <a:t>Bytecode</a:t>
                      </a:r>
                      <a:endParaRPr lang="en-US" noProof="0" dirty="0"/>
                    </a:p>
                  </a:txBody>
                  <a:tcPr/>
                </a:tc>
                <a:tc>
                  <a:txBody>
                    <a:bodyPr/>
                    <a:lstStyle/>
                    <a:p>
                      <a:r>
                        <a:rPr lang="en-US" noProof="0" dirty="0" smtClean="0"/>
                        <a:t>Recurrence equations</a:t>
                      </a:r>
                      <a:endParaRPr lang="en-US" noProof="0" dirty="0"/>
                    </a:p>
                  </a:txBody>
                  <a:tcPr/>
                </a:tc>
                <a:tc>
                  <a:txBody>
                    <a:bodyPr/>
                    <a:lstStyle/>
                    <a:p>
                      <a:r>
                        <a:rPr lang="en-US" noProof="0" dirty="0" smtClean="0"/>
                        <a:t>No  &amp;&amp; Esc Analysis</a:t>
                      </a:r>
                      <a:endParaRPr lang="en-US" noProof="0" dirty="0"/>
                    </a:p>
                  </a:txBody>
                  <a:tcPr/>
                </a:tc>
                <a:tc>
                  <a:txBody>
                    <a:bodyPr/>
                    <a:lstStyle/>
                    <a:p>
                      <a:r>
                        <a:rPr lang="en-US" noProof="0" dirty="0" smtClean="0"/>
                        <a:t>No</a:t>
                      </a:r>
                      <a:endParaRPr lang="en-US" noProof="0"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4" name="Content Placeholder 3"/>
          <p:cNvSpPr>
            <a:spLocks noGrp="1"/>
          </p:cNvSpPr>
          <p:nvPr>
            <p:ph sz="quarter" idx="13"/>
          </p:nvPr>
        </p:nvSpPr>
        <p:spPr/>
        <p:txBody>
          <a:bodyPr/>
          <a:lstStyle/>
          <a:p>
            <a:r>
              <a:rPr lang="es-AR" dirty="0" err="1" smtClean="0"/>
              <a:t>How</a:t>
            </a:r>
            <a:r>
              <a:rPr lang="es-AR" dirty="0" smtClean="0"/>
              <a:t> </a:t>
            </a:r>
            <a:r>
              <a:rPr lang="es-AR" dirty="0" err="1" smtClean="0"/>
              <a:t>much</a:t>
            </a:r>
            <a:r>
              <a:rPr lang="es-AR" dirty="0" smtClean="0"/>
              <a:t> </a:t>
            </a:r>
            <a:r>
              <a:rPr lang="es-AR" dirty="0" err="1" smtClean="0"/>
              <a:t>memory</a:t>
            </a:r>
            <a:r>
              <a:rPr lang="es-AR" dirty="0" smtClean="0"/>
              <a:t> </a:t>
            </a:r>
            <a:r>
              <a:rPr lang="es-AR" dirty="0" err="1" smtClean="0"/>
              <a:t>is</a:t>
            </a:r>
            <a:r>
              <a:rPr lang="es-AR" dirty="0" smtClean="0"/>
              <a:t> </a:t>
            </a:r>
            <a:r>
              <a:rPr lang="es-AR" dirty="0" err="1" smtClean="0"/>
              <a:t>required</a:t>
            </a:r>
            <a:r>
              <a:rPr lang="es-AR" dirty="0" smtClean="0"/>
              <a:t> </a:t>
            </a:r>
            <a:r>
              <a:rPr lang="es-AR" dirty="0" err="1" smtClean="0"/>
              <a:t>to</a:t>
            </a:r>
            <a:r>
              <a:rPr lang="es-AR" dirty="0" smtClean="0"/>
              <a:t> </a:t>
            </a:r>
            <a:r>
              <a:rPr lang="es-AR" dirty="0" err="1" smtClean="0"/>
              <a:t>run</a:t>
            </a:r>
            <a:r>
              <a:rPr lang="es-AR" dirty="0" smtClean="0"/>
              <a:t> m0?</a:t>
            </a:r>
            <a:endParaRPr lang="es-AR" dirty="0"/>
          </a:p>
        </p:txBody>
      </p:sp>
      <p:graphicFrame>
        <p:nvGraphicFramePr>
          <p:cNvPr id="5" name="Chart 4"/>
          <p:cNvGraphicFramePr/>
          <p:nvPr/>
        </p:nvGraphicFramePr>
        <p:xfrm>
          <a:off x="4643438" y="4143380"/>
          <a:ext cx="4286280" cy="2314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643438" y="1630908"/>
          <a:ext cx="4286280" cy="2314572"/>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142844" y="1873173"/>
            <a:ext cx="4286280" cy="4770537"/>
          </a:xfrm>
          <a:prstGeom prst="rect">
            <a:avLst/>
          </a:prstGeom>
          <a:solidFill>
            <a:schemeClr val="accent2">
              <a:lumMod val="40000"/>
              <a:lumOff val="60000"/>
            </a:schemeClr>
          </a:solidFill>
          <a:ln w="12700">
            <a:solidFill>
              <a:schemeClr val="tx1"/>
            </a:solidFill>
          </a:ln>
        </p:spPr>
        <p:txBody>
          <a:bodyPr wrap="square">
            <a:spAutoFit/>
          </a:bodyPr>
          <a:lstStyle/>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m0(</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 {</a:t>
            </a:r>
          </a:p>
          <a:p>
            <a:r>
              <a:rPr lang="es-AR" sz="1600" dirty="0" smtClean="0">
                <a:solidFill>
                  <a:schemeClr val="bg1">
                    <a:lumMod val="50000"/>
                  </a:schemeClr>
                </a:solidFill>
                <a:latin typeface="Lucida Console" pitchFamily="49" charset="0"/>
                <a:cs typeface="Courier New" pitchFamily="49" charset="0"/>
              </a:rPr>
              <a:t>1:</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m1(</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2:</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B[] m2Arr=m2(2 *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m1(</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k) {</a:t>
            </a:r>
          </a:p>
          <a:p>
            <a:r>
              <a:rPr lang="nn-NO" sz="1600" dirty="0" smtClean="0">
                <a:solidFill>
                  <a:schemeClr val="bg1">
                    <a:lumMod val="50000"/>
                  </a:schemeClr>
                </a:solidFill>
                <a:latin typeface="Lucida Console" pitchFamily="49" charset="0"/>
                <a:cs typeface="Courier New" pitchFamily="49" charset="0"/>
              </a:rPr>
              <a:t>3:</a:t>
            </a:r>
            <a:r>
              <a:rPr lang="nn-NO" sz="1600" dirty="0" smtClean="0">
                <a:latin typeface="Lucida Console" pitchFamily="49" charset="0"/>
                <a:cs typeface="Courier New" pitchFamily="49" charset="0"/>
              </a:rPr>
              <a:t> </a:t>
            </a:r>
            <a:r>
              <a:rPr lang="nn-NO" sz="1600" dirty="0">
                <a:latin typeface="Lucida Console" pitchFamily="49" charset="0"/>
                <a:cs typeface="Courier New" pitchFamily="49" charset="0"/>
              </a:rPr>
              <a:t>for (int i = 1; i &lt;= k; i</a:t>
            </a:r>
            <a:r>
              <a:rPr lang="nn-NO" sz="1600" dirty="0" smtClean="0">
                <a:latin typeface="Lucida Console" pitchFamily="49" charset="0"/>
                <a:cs typeface="Courier New" pitchFamily="49" charset="0"/>
              </a:rPr>
              <a:t>++){ </a:t>
            </a:r>
            <a:endParaRPr lang="nn-NO" sz="1600" dirty="0">
              <a:latin typeface="Lucida Console" pitchFamily="49" charset="0"/>
              <a:cs typeface="Courier New" pitchFamily="49" charset="0"/>
            </a:endParaRPr>
          </a:p>
          <a:p>
            <a:r>
              <a:rPr lang="en-US" sz="1600" dirty="0" smtClean="0">
                <a:solidFill>
                  <a:schemeClr val="bg1">
                    <a:lumMod val="50000"/>
                  </a:schemeClr>
                </a:solidFill>
                <a:latin typeface="Lucida Console" pitchFamily="49" charset="0"/>
                <a:cs typeface="Courier New" pitchFamily="49" charset="0"/>
              </a:rPr>
              <a:t>4:</a:t>
            </a:r>
            <a:r>
              <a:rPr lang="en-US" sz="1600" dirty="0" smtClean="0">
                <a:latin typeface="Lucida Console" pitchFamily="49" charset="0"/>
                <a:cs typeface="Courier New" pitchFamily="49" charset="0"/>
              </a:rPr>
              <a:t>   A </a:t>
            </a:r>
            <a:r>
              <a:rPr lang="en-US" sz="1600" dirty="0" err="1">
                <a:latin typeface="Lucida Console" pitchFamily="49" charset="0"/>
                <a:cs typeface="Courier New" pitchFamily="49" charset="0"/>
              </a:rPr>
              <a:t>a</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A()</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5:</a:t>
            </a:r>
            <a:r>
              <a:rPr lang="es-AR" sz="1600" dirty="0" smtClean="0">
                <a:latin typeface="Lucida Console" pitchFamily="49" charset="0"/>
                <a:cs typeface="Courier New" pitchFamily="49" charset="0"/>
              </a:rPr>
              <a:t>   B</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dummyArr</a:t>
            </a:r>
            <a:r>
              <a:rPr lang="es-AR" sz="1600" dirty="0">
                <a:latin typeface="Lucida Console" pitchFamily="49" charset="0"/>
                <a:cs typeface="Courier New" pitchFamily="49" charset="0"/>
              </a:rPr>
              <a:t>= m2(i);</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B[] m2(</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n) {</a:t>
            </a:r>
          </a:p>
          <a:p>
            <a:r>
              <a:rPr lang="en-US" sz="1600" dirty="0" smtClean="0">
                <a:solidFill>
                  <a:schemeClr val="bg1">
                    <a:lumMod val="50000"/>
                  </a:schemeClr>
                </a:solidFill>
                <a:latin typeface="Lucida Console" pitchFamily="49" charset="0"/>
                <a:cs typeface="Courier New" pitchFamily="49" charset="0"/>
              </a:rPr>
              <a:t>6:</a:t>
            </a:r>
            <a:r>
              <a:rPr lang="en-US" sz="1600" dirty="0" smtClean="0">
                <a:latin typeface="Lucida Console" pitchFamily="49" charset="0"/>
                <a:cs typeface="Courier New" pitchFamily="49" charset="0"/>
              </a:rPr>
              <a:t> </a:t>
            </a:r>
            <a:r>
              <a:rPr lang="en-US" sz="1600" dirty="0">
                <a:latin typeface="Lucida Console" pitchFamily="49" charset="0"/>
                <a:cs typeface="Courier New" pitchFamily="49" charset="0"/>
              </a:rPr>
              <a:t>B[] </a:t>
            </a:r>
            <a:r>
              <a:rPr lang="en-US" sz="1600" dirty="0" err="1">
                <a:solidFill>
                  <a:schemeClr val="accent6"/>
                </a:solidFill>
                <a:latin typeface="Lucida Console" pitchFamily="49" charset="0"/>
                <a:cs typeface="Courier New" pitchFamily="49" charset="0"/>
              </a:rPr>
              <a:t>arrB</a:t>
            </a:r>
            <a:r>
              <a:rPr lang="en-US" sz="1600" dirty="0">
                <a:solidFill>
                  <a:schemeClr val="accent6"/>
                </a:solidFill>
                <a:latin typeface="Lucida Console" pitchFamily="49" charset="0"/>
                <a:cs typeface="Courier New" pitchFamily="49" charset="0"/>
              </a:rPr>
              <a:t> = new B[n]</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7:</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for</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j = 1; j &lt;= n; j++) {</a:t>
            </a:r>
          </a:p>
          <a:p>
            <a:r>
              <a:rPr lang="es-AR" sz="1600" dirty="0" smtClean="0">
                <a:solidFill>
                  <a:schemeClr val="bg1">
                    <a:lumMod val="50000"/>
                  </a:schemeClr>
                </a:solidFill>
                <a:latin typeface="Lucida Console" pitchFamily="49" charset="0"/>
                <a:cs typeface="Courier New" pitchFamily="49" charset="0"/>
              </a:rPr>
              <a:t>8:</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arrB</a:t>
            </a:r>
            <a:r>
              <a:rPr lang="es-AR" sz="1600" dirty="0" smtClean="0">
                <a:latin typeface="Lucida Console" pitchFamily="49" charset="0"/>
                <a:cs typeface="Courier New" pitchFamily="49" charset="0"/>
              </a:rPr>
              <a:t>[j-1</a:t>
            </a:r>
            <a:r>
              <a:rPr lang="es-AR" sz="1600" dirty="0">
                <a:latin typeface="Lucida Console" pitchFamily="49" charset="0"/>
                <a:cs typeface="Courier New" pitchFamily="49" charset="0"/>
              </a:rPr>
              <a:t>] = </a:t>
            </a:r>
            <a:r>
              <a:rPr lang="es-AR" sz="1600" dirty="0">
                <a:solidFill>
                  <a:schemeClr val="accent6"/>
                </a:solidFill>
                <a:latin typeface="Lucida Console" pitchFamily="49" charset="0"/>
                <a:cs typeface="Courier New" pitchFamily="49" charset="0"/>
              </a:rPr>
              <a:t>new B()</a:t>
            </a:r>
            <a:r>
              <a:rPr lang="es-AR" sz="1600" dirty="0">
                <a:latin typeface="Lucida Console" pitchFamily="49" charset="0"/>
                <a:cs typeface="Courier New" pitchFamily="49" charset="0"/>
              </a:rPr>
              <a:t>;</a:t>
            </a:r>
          </a:p>
          <a:p>
            <a:r>
              <a:rPr lang="en-US" sz="1600" dirty="0" smtClean="0">
                <a:solidFill>
                  <a:schemeClr val="bg1">
                    <a:lumMod val="50000"/>
                  </a:schemeClr>
                </a:solidFill>
                <a:latin typeface="Lucida Console" pitchFamily="49" charset="0"/>
                <a:cs typeface="Courier New" pitchFamily="49" charset="0"/>
              </a:rPr>
              <a:t>9:</a:t>
            </a:r>
            <a:r>
              <a:rPr lang="en-US" sz="1600" dirty="0" smtClean="0">
                <a:latin typeface="Lucida Console" pitchFamily="49" charset="0"/>
                <a:cs typeface="Courier New" pitchFamily="49" charset="0"/>
              </a:rPr>
              <a:t>   C </a:t>
            </a:r>
            <a:r>
              <a:rPr lang="en-US" sz="1600" dirty="0" err="1">
                <a:latin typeface="Lucida Console" pitchFamily="49" charset="0"/>
                <a:cs typeface="Courier New" pitchFamily="49" charset="0"/>
              </a:rPr>
              <a:t>c</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C()</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10:</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c.value</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[j-1];</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smtClean="0">
                <a:solidFill>
                  <a:schemeClr val="bg1">
                    <a:lumMod val="50000"/>
                  </a:schemeClr>
                </a:solidFill>
                <a:latin typeface="Lucida Console" pitchFamily="49" charset="0"/>
                <a:cs typeface="Courier New" pitchFamily="49" charset="0"/>
              </a:rPr>
              <a:t>11:</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return</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p:txBody>
      </p:sp>
      <p:sp>
        <p:nvSpPr>
          <p:cNvPr id="7" name="TextBox 6"/>
          <p:cNvSpPr txBox="1"/>
          <p:nvPr/>
        </p:nvSpPr>
        <p:spPr>
          <a:xfrm>
            <a:off x="7643834" y="1702346"/>
            <a:ext cx="1071570" cy="369332"/>
          </a:xfrm>
          <a:prstGeom prst="rect">
            <a:avLst/>
          </a:prstGeom>
          <a:noFill/>
        </p:spPr>
        <p:txBody>
          <a:bodyPr wrap="square" rtlCol="0">
            <a:spAutoFit/>
          </a:bodyPr>
          <a:lstStyle/>
          <a:p>
            <a:pPr algn="ctr"/>
            <a:r>
              <a:rPr lang="es-AR" dirty="0" smtClean="0"/>
              <a:t>m0(2)</a:t>
            </a:r>
            <a:endParaRPr lang="es-AR" dirty="0"/>
          </a:p>
        </p:txBody>
      </p:sp>
      <p:sp>
        <p:nvSpPr>
          <p:cNvPr id="9" name="TextBox 8"/>
          <p:cNvSpPr txBox="1"/>
          <p:nvPr/>
        </p:nvSpPr>
        <p:spPr>
          <a:xfrm>
            <a:off x="7528296" y="4163258"/>
            <a:ext cx="1071570" cy="369332"/>
          </a:xfrm>
          <a:prstGeom prst="rect">
            <a:avLst/>
          </a:prstGeom>
          <a:noFill/>
        </p:spPr>
        <p:txBody>
          <a:bodyPr wrap="square" rtlCol="0">
            <a:spAutoFit/>
          </a:bodyPr>
          <a:lstStyle/>
          <a:p>
            <a:pPr algn="ctr"/>
            <a:r>
              <a:rPr lang="es-AR" dirty="0" smtClean="0"/>
              <a:t>m0(7)</a:t>
            </a:r>
            <a:endParaRPr lang="es-AR" dirty="0"/>
          </a:p>
        </p:txBody>
      </p:sp>
      <p:sp>
        <p:nvSpPr>
          <p:cNvPr id="10" name="Slide Number Placeholder 9"/>
          <p:cNvSpPr>
            <a:spLocks noGrp="1"/>
          </p:cNvSpPr>
          <p:nvPr>
            <p:ph type="sldNum" sz="quarter" idx="12"/>
          </p:nvPr>
        </p:nvSpPr>
        <p:spPr/>
        <p:txBody>
          <a:bodyPr/>
          <a:lstStyle/>
          <a:p>
            <a:fld id="{DC9B6637-FD59-4C90-8C7B-56F57D91DAA9}" type="slidenum">
              <a:rPr lang="en-US" smtClean="0"/>
              <a:pPr/>
              <a:t>3</a:t>
            </a:fld>
            <a:endParaRPr lang="en-US" dirty="0"/>
          </a:p>
        </p:txBody>
      </p:sp>
      <p:cxnSp>
        <p:nvCxnSpPr>
          <p:cNvPr id="12" name="Straight Connector 11"/>
          <p:cNvCxnSpPr/>
          <p:nvPr/>
        </p:nvCxnSpPr>
        <p:spPr>
          <a:xfrm>
            <a:off x="5143504" y="2367590"/>
            <a:ext cx="3643338" cy="1588"/>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10788" y="4847282"/>
            <a:ext cx="3643338" cy="1588"/>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grpSp>
        <p:nvGrpSpPr>
          <p:cNvPr id="3" name="Group 16"/>
          <p:cNvGrpSpPr/>
          <p:nvPr/>
        </p:nvGrpSpPr>
        <p:grpSpPr>
          <a:xfrm flipV="1">
            <a:off x="7286646" y="3780120"/>
            <a:ext cx="1500196" cy="375402"/>
            <a:chOff x="7286646" y="1954001"/>
            <a:chExt cx="1500196" cy="1689308"/>
          </a:xfrm>
        </p:grpSpPr>
        <p:sp>
          <p:nvSpPr>
            <p:cNvPr id="13" name="TextBox 12"/>
            <p:cNvSpPr txBox="1"/>
            <p:nvPr/>
          </p:nvSpPr>
          <p:spPr>
            <a:xfrm rot="10800000">
              <a:off x="7858148" y="1954001"/>
              <a:ext cx="928694" cy="1661994"/>
            </a:xfrm>
            <a:prstGeom prst="rect">
              <a:avLst/>
            </a:prstGeom>
            <a:noFill/>
          </p:spPr>
          <p:txBody>
            <a:bodyPr wrap="square" rtlCol="0">
              <a:spAutoFit/>
            </a:bodyPr>
            <a:lstStyle/>
            <a:p>
              <a:r>
                <a:rPr lang="es-AR" dirty="0" err="1" smtClean="0"/>
                <a:t>ret</a:t>
              </a:r>
              <a:r>
                <a:rPr lang="es-AR" dirty="0" smtClean="0"/>
                <a:t> m1</a:t>
              </a:r>
              <a:endParaRPr lang="es-AR" dirty="0"/>
            </a:p>
          </p:txBody>
        </p:sp>
        <p:cxnSp>
          <p:nvCxnSpPr>
            <p:cNvPr id="16" name="Straight Arrow Connector 15"/>
            <p:cNvCxnSpPr>
              <a:stCxn id="13" idx="3"/>
            </p:cNvCxnSpPr>
            <p:nvPr/>
          </p:nvCxnSpPr>
          <p:spPr>
            <a:xfrm rot="10800000" flipV="1">
              <a:off x="7286646" y="2784993"/>
              <a:ext cx="571503" cy="85831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20"/>
          <p:cNvGrpSpPr/>
          <p:nvPr/>
        </p:nvGrpSpPr>
        <p:grpSpPr>
          <a:xfrm flipV="1">
            <a:off x="6715142" y="6316170"/>
            <a:ext cx="2143138" cy="470416"/>
            <a:chOff x="7072332" y="950199"/>
            <a:chExt cx="2143138" cy="3175308"/>
          </a:xfrm>
        </p:grpSpPr>
        <p:sp>
          <p:nvSpPr>
            <p:cNvPr id="22" name="TextBox 21"/>
            <p:cNvSpPr txBox="1"/>
            <p:nvPr/>
          </p:nvSpPr>
          <p:spPr>
            <a:xfrm rot="10800000">
              <a:off x="8001024" y="950199"/>
              <a:ext cx="1214446" cy="2492991"/>
            </a:xfrm>
            <a:prstGeom prst="rect">
              <a:avLst/>
            </a:prstGeom>
            <a:noFill/>
          </p:spPr>
          <p:txBody>
            <a:bodyPr wrap="square" rtlCol="0">
              <a:spAutoFit/>
            </a:bodyPr>
            <a:lstStyle/>
            <a:p>
              <a:r>
                <a:rPr lang="es-AR" dirty="0" err="1" smtClean="0"/>
                <a:t>ret</a:t>
              </a:r>
              <a:r>
                <a:rPr lang="es-AR" dirty="0" smtClean="0"/>
                <a:t> m1</a:t>
              </a:r>
              <a:endParaRPr lang="es-AR" dirty="0"/>
            </a:p>
          </p:txBody>
        </p:sp>
        <p:cxnSp>
          <p:nvCxnSpPr>
            <p:cNvPr id="23" name="Straight Arrow Connector 22"/>
            <p:cNvCxnSpPr/>
            <p:nvPr/>
          </p:nvCxnSpPr>
          <p:spPr>
            <a:xfrm rot="10800000" flipV="1">
              <a:off x="7072332" y="2678901"/>
              <a:ext cx="1000130" cy="1446606"/>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technique for computing parametric (easy to evaluate) specifications of heap memory requirements</a:t>
            </a:r>
          </a:p>
          <a:p>
            <a:pPr lvl="1"/>
            <a:r>
              <a:rPr lang="en-US" dirty="0" smtClean="0"/>
              <a:t>Consider </a:t>
            </a:r>
            <a:r>
              <a:rPr lang="en-US" dirty="0" smtClean="0"/>
              <a:t>memory reclaiming</a:t>
            </a:r>
          </a:p>
          <a:p>
            <a:pPr lvl="1"/>
            <a:r>
              <a:rPr lang="en-US" dirty="0" smtClean="0"/>
              <a:t>Use </a:t>
            </a:r>
            <a:r>
              <a:rPr lang="en-US" dirty="0" smtClean="0"/>
              <a:t>memory regions to approximate GC</a:t>
            </a:r>
          </a:p>
          <a:p>
            <a:pPr lvl="1"/>
            <a:r>
              <a:rPr lang="en-US" dirty="0" smtClean="0"/>
              <a:t>A model of peak memory under a scoped-based region memory manager</a:t>
            </a:r>
          </a:p>
          <a:p>
            <a:pPr lvl="1"/>
            <a:r>
              <a:rPr lang="en-US" dirty="0" smtClean="0"/>
              <a:t>An application of Bernstein to solve a non-linear maximization problem</a:t>
            </a:r>
          </a:p>
          <a:p>
            <a:pPr lvl="1"/>
            <a:r>
              <a:rPr lang="en-US" dirty="0" smtClean="0"/>
              <a:t>A tool that integrates this technique in tool suite</a:t>
            </a:r>
          </a:p>
          <a:p>
            <a:r>
              <a:rPr lang="en-US" dirty="0" smtClean="0"/>
              <a:t>Precision relies on several factors: </a:t>
            </a:r>
          </a:p>
          <a:p>
            <a:pPr lvl="1"/>
            <a:r>
              <a:rPr lang="en-US" dirty="0" smtClean="0"/>
              <a:t>invariants, region sizes, program structure, Bernstein</a:t>
            </a:r>
          </a:p>
          <a:p>
            <a:pPr lvl="2"/>
            <a:endParaRPr lang="en-US" dirty="0" smtClean="0"/>
          </a:p>
          <a:p>
            <a:endParaRPr lang="en-US" dirty="0" smtClean="0"/>
          </a:p>
          <a:p>
            <a:endParaRPr lang="en-US" dirty="0" smtClean="0"/>
          </a:p>
          <a:p>
            <a:endParaRPr lang="en-US" dirty="0" smtClean="0"/>
          </a:p>
          <a:p>
            <a:endParaRPr lang="en-US" dirty="0" smtClean="0"/>
          </a:p>
        </p:txBody>
      </p:sp>
      <p:sp>
        <p:nvSpPr>
          <p:cNvPr id="5" name="Slide Number Placeholder 4"/>
          <p:cNvSpPr>
            <a:spLocks noGrp="1"/>
          </p:cNvSpPr>
          <p:nvPr>
            <p:ph type="sldNum" sz="quarter" idx="12"/>
          </p:nvPr>
        </p:nvSpPr>
        <p:spPr/>
        <p:txBody>
          <a:bodyPr/>
          <a:lstStyle/>
          <a:p>
            <a:fld id="{DC9B6637-FD59-4C90-8C7B-56F57D91DAA9}" type="slidenum">
              <a:rPr lang="en-US" smtClean="0"/>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err="1" smtClean="0"/>
              <a:t>Conclusions</a:t>
            </a:r>
            <a:endParaRPr lang="es-AR" dirty="0"/>
          </a:p>
        </p:txBody>
      </p:sp>
      <p:sp>
        <p:nvSpPr>
          <p:cNvPr id="3" name="Content Placeholder 2"/>
          <p:cNvSpPr>
            <a:spLocks noGrp="1"/>
          </p:cNvSpPr>
          <p:nvPr>
            <p:ph idx="1"/>
          </p:nvPr>
        </p:nvSpPr>
        <p:spPr/>
        <p:txBody>
          <a:bodyPr>
            <a:normAutofit lnSpcReduction="10000"/>
          </a:bodyPr>
          <a:lstStyle/>
          <a:p>
            <a:r>
              <a:rPr lang="en-US" dirty="0" smtClean="0"/>
              <a:t>Restrictions on the input</a:t>
            </a:r>
          </a:p>
          <a:p>
            <a:pPr lvl="1"/>
            <a:r>
              <a:rPr lang="en-US" dirty="0" smtClean="0"/>
              <a:t>Better support for recursion</a:t>
            </a:r>
          </a:p>
          <a:p>
            <a:pPr lvl="1"/>
            <a:r>
              <a:rPr lang="en-US" dirty="0" smtClean="0"/>
              <a:t>More complex data structures </a:t>
            </a:r>
          </a:p>
          <a:p>
            <a:pPr lvl="1"/>
            <a:r>
              <a:rPr lang="en-US" dirty="0" smtClean="0"/>
              <a:t>Other memory management mechanisms</a:t>
            </a:r>
          </a:p>
          <a:p>
            <a:r>
              <a:rPr lang="en-US" dirty="0" smtClean="0"/>
              <a:t>Usability / Scalability</a:t>
            </a:r>
          </a:p>
          <a:p>
            <a:pPr lvl="1"/>
            <a:r>
              <a:rPr lang="en-US" dirty="0" smtClean="0"/>
              <a:t>Integration with other tools/ techniques</a:t>
            </a:r>
          </a:p>
          <a:p>
            <a:pPr lvl="2"/>
            <a:r>
              <a:rPr lang="en-US" dirty="0" smtClean="0"/>
              <a:t>JML / Spec# (</a:t>
            </a:r>
            <a:r>
              <a:rPr lang="en-US" dirty="0" err="1" smtClean="0"/>
              <a:t>checking+inferring</a:t>
            </a:r>
            <a:r>
              <a:rPr lang="en-US" dirty="0" smtClean="0"/>
              <a:t>)</a:t>
            </a:r>
          </a:p>
          <a:p>
            <a:pPr lvl="2"/>
            <a:r>
              <a:rPr lang="en-US" dirty="0" smtClean="0"/>
              <a:t>Type Systems (Chin et al.)</a:t>
            </a:r>
          </a:p>
          <a:p>
            <a:pPr lvl="2"/>
            <a:r>
              <a:rPr lang="en-US" dirty="0" smtClean="0"/>
              <a:t>Modularity </a:t>
            </a:r>
          </a:p>
          <a:p>
            <a:pPr lvl="1"/>
            <a:r>
              <a:rPr lang="en-US" dirty="0" smtClean="0"/>
              <a:t>Improve precision</a:t>
            </a:r>
          </a:p>
          <a:p>
            <a:pPr lvl="1">
              <a:buNone/>
            </a:pPr>
            <a:endParaRPr lang="en-US" dirty="0" smtClean="0"/>
          </a:p>
          <a:p>
            <a:pPr lvl="1"/>
            <a:endParaRPr lang="en-US" dirty="0" smtClean="0"/>
          </a:p>
          <a:p>
            <a:pPr lvl="1"/>
            <a:endParaRPr lang="en-US" dirty="0" smtClean="0"/>
          </a:p>
        </p:txBody>
      </p:sp>
      <p:sp>
        <p:nvSpPr>
          <p:cNvPr id="4" name="Content Placeholder 3"/>
          <p:cNvSpPr>
            <a:spLocks noGrp="1"/>
          </p:cNvSpPr>
          <p:nvPr>
            <p:ph sz="quarter" idx="13"/>
          </p:nvPr>
        </p:nvSpPr>
        <p:spPr/>
        <p:txBody>
          <a:bodyPr/>
          <a:lstStyle/>
          <a:p>
            <a:r>
              <a:rPr lang="es-AR" dirty="0" err="1" smtClean="0"/>
              <a:t>Future</a:t>
            </a:r>
            <a:r>
              <a:rPr lang="es-AR" dirty="0" smtClean="0"/>
              <a:t> </a:t>
            </a:r>
            <a:r>
              <a:rPr lang="es-AR" dirty="0" err="1" smtClean="0"/>
              <a:t>work</a:t>
            </a:r>
            <a:endParaRPr lang="es-AR" dirty="0"/>
          </a:p>
        </p:txBody>
      </p:sp>
      <p:sp>
        <p:nvSpPr>
          <p:cNvPr id="5" name="Slide Number Placeholder 4"/>
          <p:cNvSpPr>
            <a:spLocks noGrp="1"/>
          </p:cNvSpPr>
          <p:nvPr>
            <p:ph type="sldNum" sz="quarter" idx="12"/>
          </p:nvPr>
        </p:nvSpPr>
        <p:spPr/>
        <p:txBody>
          <a:bodyPr/>
          <a:lstStyle/>
          <a:p>
            <a:fld id="{DC9B6637-FD59-4C90-8C7B-56F57D91DAA9}" type="slidenum">
              <a:rPr lang="en-US" smtClean="0"/>
              <a:pPr/>
              <a:t>31</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goal</a:t>
            </a:r>
            <a:endParaRPr lang="es-AR" dirty="0"/>
          </a:p>
        </p:txBody>
      </p:sp>
      <p:sp>
        <p:nvSpPr>
          <p:cNvPr id="3" name="Content Placeholder 2"/>
          <p:cNvSpPr>
            <a:spLocks noGrp="1"/>
          </p:cNvSpPr>
          <p:nvPr>
            <p:ph idx="1"/>
          </p:nvPr>
        </p:nvSpPr>
        <p:spPr>
          <a:xfrm>
            <a:off x="142844" y="1214422"/>
            <a:ext cx="8715436" cy="5186378"/>
          </a:xfrm>
        </p:spPr>
        <p:txBody>
          <a:bodyPr/>
          <a:lstStyle/>
          <a:p>
            <a:pPr marL="438912" lvl="1" indent="-320040">
              <a:spcBef>
                <a:spcPts val="0"/>
              </a:spcBef>
              <a:buClr>
                <a:schemeClr val="accent1"/>
              </a:buClr>
              <a:buSzPct val="80000"/>
              <a:buFont typeface="Wingdings 2"/>
              <a:buChar char=""/>
            </a:pPr>
            <a:r>
              <a:rPr lang="en-US" sz="3200" dirty="0" smtClean="0"/>
              <a:t>An expression over-approximating  the peak amount of memory consumed using an ideal memory manager </a:t>
            </a:r>
          </a:p>
          <a:p>
            <a:pPr marL="704088" lvl="2" indent="-320040">
              <a:spcBef>
                <a:spcPts val="0"/>
              </a:spcBef>
              <a:buClr>
                <a:schemeClr val="accent1"/>
              </a:buClr>
              <a:buSzPct val="80000"/>
              <a:buFont typeface="Wingdings 2"/>
              <a:buChar char=""/>
            </a:pPr>
            <a:r>
              <a:rPr lang="en-US" sz="2800" b="1" dirty="0" smtClean="0">
                <a:solidFill>
                  <a:srgbClr val="FF0000"/>
                </a:solidFill>
              </a:rPr>
              <a:t>Parametric</a:t>
            </a:r>
          </a:p>
          <a:p>
            <a:pPr marL="704088" lvl="2" indent="-320040">
              <a:spcBef>
                <a:spcPts val="0"/>
              </a:spcBef>
              <a:buClr>
                <a:schemeClr val="accent1"/>
              </a:buClr>
              <a:buSzPct val="80000"/>
              <a:buFont typeface="Wingdings 2"/>
              <a:buChar char=""/>
            </a:pPr>
            <a:r>
              <a:rPr lang="en-US" sz="2800" dirty="0" smtClean="0"/>
              <a:t>Easy to evaluate </a:t>
            </a:r>
            <a:endParaRPr lang="en-US" sz="2800" dirty="0" smtClean="0"/>
          </a:p>
          <a:p>
            <a:pPr marL="923544" lvl="3" indent="-320040">
              <a:spcBef>
                <a:spcPts val="0"/>
              </a:spcBef>
              <a:buClr>
                <a:schemeClr val="accent1"/>
              </a:buClr>
              <a:buSzPct val="80000"/>
              <a:buFont typeface="Wingdings 2"/>
              <a:buChar char=""/>
            </a:pPr>
            <a:r>
              <a:rPr lang="en-US" sz="2400" dirty="0" smtClean="0"/>
              <a:t>E</a:t>
            </a:r>
            <a:r>
              <a:rPr lang="en-US" sz="2400" dirty="0" smtClean="0"/>
              <a:t>. g. :Required(m)(p1,p2) = 2p</a:t>
            </a:r>
            <a:r>
              <a:rPr lang="en-US" sz="2400" baseline="30000" dirty="0" smtClean="0"/>
              <a:t>2 </a:t>
            </a:r>
            <a:r>
              <a:rPr lang="en-US" sz="2400" dirty="0" smtClean="0"/>
              <a:t>+ p1 </a:t>
            </a:r>
            <a:endParaRPr lang="en-US" sz="2400" dirty="0" smtClean="0"/>
          </a:p>
          <a:p>
            <a:pPr marL="704088" lvl="2" indent="-320040">
              <a:spcBef>
                <a:spcPts val="0"/>
              </a:spcBef>
              <a:buClr>
                <a:schemeClr val="accent1"/>
              </a:buClr>
              <a:buSzPct val="80000"/>
              <a:buFont typeface="Wingdings 2"/>
              <a:buChar char=""/>
            </a:pPr>
            <a:r>
              <a:rPr lang="en-US" sz="2800" dirty="0" smtClean="0"/>
              <a:t>Evaluation </a:t>
            </a:r>
            <a:r>
              <a:rPr lang="en-US" sz="2800" dirty="0" smtClean="0"/>
              <a:t>cost known “a priori”</a:t>
            </a:r>
          </a:p>
          <a:p>
            <a:endParaRPr lang="en-US" dirty="0" smtClean="0"/>
          </a:p>
        </p:txBody>
      </p:sp>
      <p:sp>
        <p:nvSpPr>
          <p:cNvPr id="6" name="Slide Number Placeholder 5"/>
          <p:cNvSpPr>
            <a:spLocks noGrp="1"/>
          </p:cNvSpPr>
          <p:nvPr>
            <p:ph type="sldNum" sz="quarter" idx="12"/>
          </p:nvPr>
        </p:nvSpPr>
        <p:spPr/>
        <p:txBody>
          <a:bodyPr/>
          <a:lstStyle/>
          <a:p>
            <a:fld id="{DC9B6637-FD59-4C90-8C7B-56F57D91DAA9}" type="slidenum">
              <a:rPr lang="en-US" smtClean="0"/>
              <a:pPr/>
              <a:t>4</a:t>
            </a:fld>
            <a:endParaRPr lang="en-US" dirty="0"/>
          </a:p>
        </p:txBody>
      </p:sp>
      <p:sp>
        <p:nvSpPr>
          <p:cNvPr id="5" name="Rectangle 3"/>
          <p:cNvSpPr txBox="1">
            <a:spLocks noChangeArrowheads="1"/>
          </p:cNvSpPr>
          <p:nvPr/>
        </p:nvSpPr>
        <p:spPr>
          <a:xfrm>
            <a:off x="279429" y="4697436"/>
            <a:ext cx="8507413" cy="1731960"/>
          </a:xfrm>
          <a:prstGeom prst="rect">
            <a:avLst/>
          </a:prstGeom>
          <a:ln>
            <a:solidFill>
              <a:srgbClr val="FF6600"/>
            </a:solidFill>
          </a:ln>
        </p:spPr>
        <p:txBody>
          <a:bodyPr vert="horz" lIns="54864" tIns="91440" rtlCol="0">
            <a:normAutofit/>
          </a:bodyPr>
          <a:lstStyle/>
          <a:p>
            <a:pPr marL="438912" marR="0" lvl="0" indent="-320040" algn="l" defTabSz="914400" rtl="0" eaLnBrk="1" fontAlgn="auto" latinLnBrk="0" hangingPunct="1">
              <a:lnSpc>
                <a:spcPct val="90000"/>
              </a:lnSpc>
              <a:spcBef>
                <a:spcPts val="0"/>
              </a:spcBef>
              <a:spcAft>
                <a:spcPts val="0"/>
              </a:spcAft>
              <a:buClr>
                <a:schemeClr val="accent1"/>
              </a:buClr>
              <a:buSzPct val="80000"/>
              <a:buFont typeface="Wingdings" pitchFamily="2" charset="2"/>
              <a:buNone/>
              <a:tabLst/>
              <a:defRPr/>
            </a:pPr>
            <a:r>
              <a:rPr kumimoji="0" lang="en-US" sz="3200" b="0" i="0" u="none" strike="noStrike" kern="1200" cap="none" spc="0" normalizeH="0" baseline="0" dirty="0" smtClean="0">
                <a:ln>
                  <a:noFill/>
                </a:ln>
                <a:solidFill>
                  <a:schemeClr val="tx1"/>
                </a:solidFill>
                <a:effectLst/>
                <a:uLnTx/>
                <a:uFillTx/>
                <a:latin typeface="+mn-lt"/>
                <a:ea typeface="+mn-ea"/>
                <a:cs typeface="+mn-cs"/>
              </a:rPr>
              <a:t>Given a  method </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m(p</a:t>
            </a:r>
            <a:r>
              <a:rPr kumimoji="0" lang="en-US" sz="3200" b="0" i="0" u="none" strike="noStrike" kern="1200" cap="none" spc="0" normalizeH="0" baseline="-25000" dirty="0" smtClean="0">
                <a:ln>
                  <a:noFill/>
                </a:ln>
                <a:solidFill>
                  <a:schemeClr val="tx1"/>
                </a:solidFill>
                <a:effectLst/>
                <a:uLnTx/>
                <a:uFillTx/>
                <a:latin typeface="Courier New" pitchFamily="49" charset="0"/>
                <a:cs typeface="Courier New" pitchFamily="49" charset="0"/>
              </a:rPr>
              <a:t>1</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,..,p</a:t>
            </a:r>
            <a:r>
              <a:rPr kumimoji="0" lang="en-US" sz="3200" b="0" i="0" u="none" strike="noStrike" kern="1200" cap="none" spc="0" normalizeH="0" baseline="-25000" dirty="0" smtClean="0">
                <a:ln>
                  <a:noFill/>
                </a:ln>
                <a:solidFill>
                  <a:schemeClr val="tx1"/>
                </a:solidFill>
                <a:effectLst/>
                <a:uLnTx/>
                <a:uFillTx/>
                <a:latin typeface="Courier New" pitchFamily="49" charset="0"/>
                <a:cs typeface="Courier New" pitchFamily="49" charset="0"/>
              </a:rPr>
              <a:t>n</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a:t>
            </a:r>
          </a:p>
          <a:p>
            <a:pPr marL="438912" marR="0" lvl="0" indent="-320040" algn="l" defTabSz="914400" rtl="0" eaLnBrk="1" fontAlgn="auto" latinLnBrk="0" hangingPunct="1">
              <a:lnSpc>
                <a:spcPct val="90000"/>
              </a:lnSpc>
              <a:spcBef>
                <a:spcPts val="0"/>
              </a:spcBef>
              <a:spcAft>
                <a:spcPts val="0"/>
              </a:spcAft>
              <a:buClr>
                <a:schemeClr val="accent1"/>
              </a:buClr>
              <a:buSzPct val="80000"/>
              <a:buFont typeface="Wingdings 2"/>
              <a:buChar char=""/>
              <a:tabLst/>
              <a:defRPr/>
            </a:pP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peak(m)</a:t>
            </a:r>
            <a:r>
              <a:rPr kumimoji="0" lang="en-US" sz="3200" b="0" i="0" u="none" strike="noStrike" kern="1200" cap="none" spc="0" normalizeH="0" baseline="0" dirty="0" smtClean="0">
                <a:ln>
                  <a:noFill/>
                </a:ln>
                <a:solidFill>
                  <a:schemeClr val="tx1"/>
                </a:solidFill>
                <a:effectLst/>
                <a:uLnTx/>
                <a:uFillTx/>
                <a:latin typeface="+mn-lt"/>
                <a:ea typeface="+mn-ea"/>
                <a:cs typeface="+mn-cs"/>
              </a:rPr>
              <a:t>: an expression in terms of </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p</a:t>
            </a:r>
            <a:r>
              <a:rPr kumimoji="0" lang="en-US" sz="3200" b="0" i="0" u="none" strike="noStrike" kern="1200" cap="none" spc="0" normalizeH="0" baseline="-25000" dirty="0" smtClean="0">
                <a:ln>
                  <a:noFill/>
                </a:ln>
                <a:solidFill>
                  <a:schemeClr val="tx1"/>
                </a:solidFill>
                <a:effectLst/>
                <a:uLnTx/>
                <a:uFillTx/>
                <a:latin typeface="Courier New" pitchFamily="49" charset="0"/>
                <a:cs typeface="Courier New" pitchFamily="49" charset="0"/>
              </a:rPr>
              <a:t>1</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a:t>
            </a:r>
            <a:r>
              <a:rPr kumimoji="0" lang="en-US" sz="3200" b="0" i="0" u="none" strike="noStrike" kern="1200" cap="none" spc="0" normalizeH="0" baseline="0" dirty="0" err="1" smtClean="0">
                <a:ln>
                  <a:noFill/>
                </a:ln>
                <a:solidFill>
                  <a:schemeClr val="tx1"/>
                </a:solidFill>
                <a:effectLst/>
                <a:uLnTx/>
                <a:uFillTx/>
                <a:latin typeface="Courier New" pitchFamily="49" charset="0"/>
                <a:cs typeface="Courier New" pitchFamily="49" charset="0"/>
              </a:rPr>
              <a:t>p</a:t>
            </a:r>
            <a:r>
              <a:rPr kumimoji="0" lang="en-US" sz="3200" b="0" i="0" u="none" strike="noStrike" kern="1200" cap="none" spc="0" normalizeH="0" baseline="-25000" dirty="0" err="1" smtClean="0">
                <a:ln>
                  <a:noFill/>
                </a:ln>
                <a:solidFill>
                  <a:schemeClr val="tx1"/>
                </a:solidFill>
                <a:effectLst/>
                <a:uLnTx/>
                <a:uFillTx/>
                <a:latin typeface="Courier New" pitchFamily="49" charset="0"/>
                <a:cs typeface="Courier New" pitchFamily="49" charset="0"/>
              </a:rPr>
              <a:t>n</a:t>
            </a:r>
            <a:r>
              <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rPr>
              <a:t> </a:t>
            </a:r>
            <a:r>
              <a:rPr lang="en-US" sz="3200" dirty="0" smtClean="0"/>
              <a:t>for the max amount of memory consumed by </a:t>
            </a:r>
            <a:r>
              <a:rPr lang="en-US" sz="3200" dirty="0" smtClean="0">
                <a:latin typeface="Courier New" pitchFamily="49" charset="0"/>
                <a:cs typeface="Courier New" pitchFamily="49" charset="0"/>
              </a:rPr>
              <a:t>m</a:t>
            </a:r>
            <a:endParaRPr kumimoji="0" lang="en-US" sz="3200" b="0" i="0" u="none" strike="noStrike" kern="1200" cap="none" spc="0" normalizeH="0" baseline="0" dirty="0" smtClean="0">
              <a:ln>
                <a:noFill/>
              </a:ln>
              <a:solidFill>
                <a:schemeClr val="tx1"/>
              </a:solidFill>
              <a:effectLst/>
              <a:uLnTx/>
              <a:uFillTx/>
              <a:latin typeface="Courier New" pitchFamily="49" charset="0"/>
              <a:cs typeface="Courier New" pitchFamily="49" charset="0"/>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Context</a:t>
            </a:r>
            <a:endParaRPr lang="es-AR" dirty="0"/>
          </a:p>
        </p:txBody>
      </p:sp>
      <p:sp>
        <p:nvSpPr>
          <p:cNvPr id="3" name="2 Marcador de contenido"/>
          <p:cNvSpPr>
            <a:spLocks noGrp="1"/>
          </p:cNvSpPr>
          <p:nvPr>
            <p:ph idx="1"/>
          </p:nvPr>
        </p:nvSpPr>
        <p:spPr/>
        <p:txBody>
          <a:bodyPr/>
          <a:lstStyle/>
          <a:p>
            <a:r>
              <a:rPr lang="en-US" dirty="0" smtClean="0"/>
              <a:t>Previous work</a:t>
            </a:r>
          </a:p>
          <a:p>
            <a:pPr lvl="1"/>
            <a:r>
              <a:rPr lang="en-US" dirty="0" smtClean="0"/>
              <a:t>A general technique to find </a:t>
            </a:r>
            <a:r>
              <a:rPr lang="en-US" dirty="0" smtClean="0">
                <a:solidFill>
                  <a:srgbClr val="FF6600"/>
                </a:solidFill>
              </a:rPr>
              <a:t>non-linear parametric upper- bounds</a:t>
            </a:r>
            <a:r>
              <a:rPr lang="en-US" dirty="0" smtClean="0"/>
              <a:t> of dynamic memory allocations</a:t>
            </a:r>
          </a:p>
          <a:p>
            <a:pPr lvl="2"/>
            <a:r>
              <a:rPr lang="en-US" b="1" dirty="0" err="1" smtClean="0"/>
              <a:t>totAlloc</a:t>
            </a:r>
            <a:r>
              <a:rPr lang="en-US" b="1" dirty="0" smtClean="0"/>
              <a:t>(m)</a:t>
            </a:r>
            <a:r>
              <a:rPr lang="en-US" dirty="0" smtClean="0"/>
              <a:t> computes an expression in terms of </a:t>
            </a:r>
            <a:r>
              <a:rPr lang="en-US" i="1" dirty="0" smtClean="0"/>
              <a:t>m</a:t>
            </a:r>
            <a:r>
              <a:rPr lang="en-US" dirty="0" smtClean="0"/>
              <a:t> </a:t>
            </a:r>
            <a:r>
              <a:rPr lang="en-US" dirty="0" smtClean="0"/>
              <a:t>parameters for the amount of dynamic memory requested by any run starting at </a:t>
            </a:r>
            <a:r>
              <a:rPr lang="en-US" i="1" dirty="0" smtClean="0"/>
              <a:t>m</a:t>
            </a:r>
          </a:p>
          <a:p>
            <a:pPr lvl="2"/>
            <a:r>
              <a:rPr lang="en-US" dirty="0" smtClean="0"/>
              <a:t>Relies on programs invariants to approximate number of visits of allocating statements</a:t>
            </a:r>
          </a:p>
          <a:p>
            <a:pPr lvl="1"/>
            <a:r>
              <a:rPr lang="en-US" dirty="0" smtClean="0"/>
              <a:t>Using a scope-based region management…</a:t>
            </a:r>
          </a:p>
          <a:p>
            <a:pPr lvl="2"/>
            <a:r>
              <a:rPr lang="en-US" dirty="0" smtClean="0"/>
              <a:t>An application  of that technique to approximate region sizes</a:t>
            </a:r>
          </a:p>
          <a:p>
            <a:pPr lvl="3"/>
            <a:endParaRPr lang="en-US" dirty="0" smtClean="0"/>
          </a:p>
          <a:p>
            <a:pPr lvl="1"/>
            <a:endParaRPr lang="en-US" dirty="0" smtClean="0"/>
          </a:p>
          <a:p>
            <a:pPr lvl="2"/>
            <a:endParaRPr lang="en-US" sz="2000" dirty="0" smtClean="0"/>
          </a:p>
          <a:p>
            <a:pPr lvl="1"/>
            <a:endParaRPr lang="en-US" sz="2400" dirty="0" smtClean="0"/>
          </a:p>
          <a:p>
            <a:pPr lvl="1"/>
            <a:endParaRPr lang="en-US" dirty="0"/>
          </a:p>
        </p:txBody>
      </p:sp>
      <p:sp>
        <p:nvSpPr>
          <p:cNvPr id="4" name="Slide Number Placeholder 3"/>
          <p:cNvSpPr>
            <a:spLocks noGrp="1"/>
          </p:cNvSpPr>
          <p:nvPr>
            <p:ph type="sldNum" sz="quarter" idx="12"/>
          </p:nvPr>
        </p:nvSpPr>
        <p:spPr/>
        <p:txBody>
          <a:bodyPr/>
          <a:lstStyle/>
          <a:p>
            <a:fld id="{A054710E-BD72-403B-A6EB-26804CCD2D63}" type="slidenum">
              <a:rPr lang="en-US" smtClean="0"/>
              <a:pPr/>
              <a:t>5</a:t>
            </a:fld>
            <a:endParaRPr lang="en-US"/>
          </a:p>
        </p:txBody>
      </p:sp>
    </p:spTree>
  </p:cSld>
  <p:clrMapOvr>
    <a:masterClrMapping/>
  </p:clrMapOvr>
  <p:transition advTm="5995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p:txBody>
          <a:bodyPr>
            <a:normAutofit fontScale="90000"/>
          </a:bodyPr>
          <a:lstStyle/>
          <a:p>
            <a:r>
              <a:rPr lang="es-ES" dirty="0" smtClean="0"/>
              <a:t>Computing </a:t>
            </a:r>
            <a:r>
              <a:rPr lang="es-ES" dirty="0" err="1" smtClean="0"/>
              <a:t>dymamic</a:t>
            </a:r>
            <a:r>
              <a:rPr lang="es-ES" dirty="0" smtClean="0"/>
              <a:t> </a:t>
            </a:r>
            <a:r>
              <a:rPr lang="es-ES" dirty="0" err="1" smtClean="0"/>
              <a:t>memory</a:t>
            </a:r>
            <a:r>
              <a:rPr lang="es-ES" dirty="0" smtClean="0"/>
              <a:t> </a:t>
            </a:r>
            <a:r>
              <a:rPr lang="es-ES" dirty="0" err="1" smtClean="0"/>
              <a:t>allocations</a:t>
            </a:r>
            <a:endParaRPr lang="es-AR" sz="4000" dirty="0"/>
          </a:p>
        </p:txBody>
      </p:sp>
      <p:sp>
        <p:nvSpPr>
          <p:cNvPr id="114748" name="Rectangle 60"/>
          <p:cNvSpPr>
            <a:spLocks noChangeArrowheads="1"/>
          </p:cNvSpPr>
          <p:nvPr/>
        </p:nvSpPr>
        <p:spPr bwMode="auto">
          <a:xfrm>
            <a:off x="214282" y="5357826"/>
            <a:ext cx="7343775" cy="830997"/>
          </a:xfrm>
          <a:prstGeom prst="rect">
            <a:avLst/>
          </a:prstGeom>
          <a:noFill/>
          <a:ln w="9525">
            <a:noFill/>
            <a:miter lim="800000"/>
            <a:headEnd/>
            <a:tailEnd/>
          </a:ln>
          <a:effectLst/>
        </p:spPr>
        <p:txBody>
          <a:bodyPr>
            <a:spAutoFit/>
          </a:bodyPr>
          <a:lstStyle/>
          <a:p>
            <a:r>
              <a:rPr lang="en-US" sz="2400" dirty="0"/>
              <a:t>For linear invariants, # of integer solutions = # of integer points = </a:t>
            </a:r>
            <a:r>
              <a:rPr lang="en-US" sz="2400" dirty="0" err="1">
                <a:solidFill>
                  <a:schemeClr val="tx1">
                    <a:lumMod val="50000"/>
                    <a:lumOff val="50000"/>
                  </a:schemeClr>
                </a:solidFill>
              </a:rPr>
              <a:t>Ehrhart</a:t>
            </a:r>
            <a:r>
              <a:rPr lang="en-US" sz="2400" dirty="0">
                <a:solidFill>
                  <a:schemeClr val="tx1">
                    <a:lumMod val="50000"/>
                    <a:lumOff val="50000"/>
                  </a:schemeClr>
                </a:solidFill>
              </a:rPr>
              <a:t> polynomial </a:t>
            </a:r>
            <a:r>
              <a:rPr lang="es-AR" dirty="0" err="1" smtClean="0"/>
              <a:t>size</a:t>
            </a:r>
            <a:r>
              <a:rPr lang="es-AR" dirty="0" smtClean="0"/>
              <a:t>(B</a:t>
            </a:r>
            <a:r>
              <a:rPr lang="es-AR" dirty="0"/>
              <a:t>) * ( ½</a:t>
            </a:r>
            <a:r>
              <a:rPr lang="es-AR" b="1" dirty="0"/>
              <a:t>k</a:t>
            </a:r>
            <a:r>
              <a:rPr lang="es-AR" dirty="0"/>
              <a:t>2+½</a:t>
            </a:r>
            <a:r>
              <a:rPr lang="es-AR" b="1" dirty="0"/>
              <a:t>k</a:t>
            </a:r>
            <a:r>
              <a:rPr lang="es-AR" dirty="0" smtClean="0"/>
              <a:t>)</a:t>
            </a:r>
            <a:endParaRPr lang="en-US" sz="2400" dirty="0">
              <a:solidFill>
                <a:srgbClr val="FFFF00"/>
              </a:solidFill>
            </a:endParaRPr>
          </a:p>
        </p:txBody>
      </p:sp>
      <p:sp>
        <p:nvSpPr>
          <p:cNvPr id="114750" name="Rectangle 62"/>
          <p:cNvSpPr>
            <a:spLocks noChangeArrowheads="1"/>
          </p:cNvSpPr>
          <p:nvPr/>
        </p:nvSpPr>
        <p:spPr bwMode="auto">
          <a:xfrm>
            <a:off x="4214811" y="1814513"/>
            <a:ext cx="4929190" cy="830997"/>
          </a:xfrm>
          <a:prstGeom prst="rect">
            <a:avLst/>
          </a:prstGeom>
          <a:noFill/>
          <a:ln w="9525">
            <a:noFill/>
            <a:miter lim="800000"/>
            <a:headEnd/>
            <a:tailEnd/>
          </a:ln>
          <a:effectLst/>
        </p:spPr>
        <p:txBody>
          <a:bodyPr wrap="square">
            <a:spAutoFit/>
          </a:bodyPr>
          <a:lstStyle/>
          <a:p>
            <a:pPr>
              <a:spcBef>
                <a:spcPct val="20000"/>
              </a:spcBef>
              <a:buClr>
                <a:schemeClr val="hlink"/>
              </a:buClr>
              <a:buSzPct val="70000"/>
              <a:buFont typeface="Wingdings" pitchFamily="2" charset="2"/>
              <a:buNone/>
            </a:pPr>
            <a:r>
              <a:rPr lang="en-US" sz="2400" dirty="0">
                <a:sym typeface="Symbol" pitchFamily="18" charset="2"/>
              </a:rPr>
              <a:t> </a:t>
            </a:r>
            <a:r>
              <a:rPr lang="en-US" sz="2400" dirty="0"/>
              <a:t>{0≤ </a:t>
            </a:r>
            <a:r>
              <a:rPr lang="en-US" sz="2400" dirty="0" err="1"/>
              <a:t>i</a:t>
            </a:r>
            <a:r>
              <a:rPr lang="en-US" sz="2400" dirty="0"/>
              <a:t> &lt; n</a:t>
            </a:r>
            <a:r>
              <a:rPr lang="en-US" sz="2400" dirty="0">
                <a:sym typeface="Symbol" pitchFamily="18" charset="2"/>
              </a:rPr>
              <a:t>,</a:t>
            </a:r>
            <a:r>
              <a:rPr lang="en-US" sz="2400" dirty="0"/>
              <a:t> 0≤j&lt;</a:t>
            </a:r>
            <a:r>
              <a:rPr lang="en-US" sz="2400" dirty="0" err="1"/>
              <a:t>i</a:t>
            </a:r>
            <a:r>
              <a:rPr lang="en-US" sz="2400" dirty="0"/>
              <a:t>}: a set of constraints describing a iteration space</a:t>
            </a:r>
          </a:p>
        </p:txBody>
      </p:sp>
      <p:sp>
        <p:nvSpPr>
          <p:cNvPr id="114751" name="Rectangle 63"/>
          <p:cNvSpPr>
            <a:spLocks noChangeArrowheads="1"/>
          </p:cNvSpPr>
          <p:nvPr/>
        </p:nvSpPr>
        <p:spPr bwMode="auto">
          <a:xfrm>
            <a:off x="323850" y="1628775"/>
            <a:ext cx="3959225" cy="1200329"/>
          </a:xfrm>
          <a:prstGeom prst="rect">
            <a:avLst/>
          </a:prstGeom>
          <a:noFill/>
          <a:ln w="9525">
            <a:noFill/>
            <a:miter lim="800000"/>
            <a:headEnd/>
            <a:tailEnd/>
          </a:ln>
          <a:effectLst/>
        </p:spPr>
        <p:txBody>
          <a:bodyPr>
            <a:spAutoFit/>
          </a:bodyPr>
          <a:lstStyle/>
          <a:p>
            <a:r>
              <a:rPr lang="es-AR" sz="2400" dirty="0" err="1">
                <a:latin typeface="Courier New" pitchFamily="49" charset="0"/>
              </a:rPr>
              <a:t>for</a:t>
            </a:r>
            <a:r>
              <a:rPr lang="es-AR" sz="2400" dirty="0">
                <a:latin typeface="Courier New" pitchFamily="49" charset="0"/>
              </a:rPr>
              <a:t>(i=0;i&lt;</a:t>
            </a:r>
            <a:r>
              <a:rPr lang="es-AR" sz="2400" dirty="0" err="1">
                <a:latin typeface="Courier New" pitchFamily="49" charset="0"/>
              </a:rPr>
              <a:t>n;i</a:t>
            </a:r>
            <a:r>
              <a:rPr lang="es-AR" sz="2400" dirty="0">
                <a:latin typeface="Courier New" pitchFamily="49" charset="0"/>
              </a:rPr>
              <a:t>++) </a:t>
            </a:r>
          </a:p>
          <a:p>
            <a:r>
              <a:rPr lang="es-AR" sz="2400" dirty="0">
                <a:latin typeface="Courier New" pitchFamily="49" charset="0"/>
              </a:rPr>
              <a:t>  </a:t>
            </a:r>
            <a:r>
              <a:rPr lang="es-AR" sz="2400" dirty="0" err="1">
                <a:latin typeface="Courier New" pitchFamily="49" charset="0"/>
              </a:rPr>
              <a:t>for</a:t>
            </a:r>
            <a:r>
              <a:rPr lang="es-AR" sz="2400" dirty="0">
                <a:latin typeface="Courier New" pitchFamily="49" charset="0"/>
              </a:rPr>
              <a:t>(j=0;j&lt;</a:t>
            </a:r>
            <a:r>
              <a:rPr lang="es-AR" sz="2400" dirty="0" err="1">
                <a:latin typeface="Courier New" pitchFamily="49" charset="0"/>
              </a:rPr>
              <a:t>i;j</a:t>
            </a:r>
            <a:r>
              <a:rPr lang="es-AR" sz="2400" dirty="0">
                <a:latin typeface="Courier New" pitchFamily="49" charset="0"/>
              </a:rPr>
              <a:t>++) </a:t>
            </a:r>
          </a:p>
          <a:p>
            <a:pPr lvl="2">
              <a:buFontTx/>
              <a:buChar char="•"/>
            </a:pPr>
            <a:r>
              <a:rPr lang="es-AR" sz="2400" dirty="0">
                <a:latin typeface="Courier New" pitchFamily="49" charset="0"/>
              </a:rPr>
              <a:t> </a:t>
            </a:r>
            <a:r>
              <a:rPr lang="es-AR" sz="2400" dirty="0">
                <a:solidFill>
                  <a:schemeClr val="hlink"/>
                </a:solidFill>
                <a:latin typeface="Courier New" pitchFamily="49" charset="0"/>
              </a:rPr>
              <a:t>new C()</a:t>
            </a:r>
          </a:p>
        </p:txBody>
      </p:sp>
      <p:sp>
        <p:nvSpPr>
          <p:cNvPr id="114752" name="Text Box 64"/>
          <p:cNvSpPr txBox="1">
            <a:spLocks noChangeArrowheads="1"/>
          </p:cNvSpPr>
          <p:nvPr/>
        </p:nvSpPr>
        <p:spPr bwMode="auto">
          <a:xfrm>
            <a:off x="179388" y="3068638"/>
            <a:ext cx="7416800" cy="366712"/>
          </a:xfrm>
          <a:prstGeom prst="rect">
            <a:avLst/>
          </a:prstGeom>
          <a:noFill/>
          <a:ln w="9525">
            <a:noFill/>
            <a:miter lim="800000"/>
            <a:headEnd/>
            <a:tailEnd/>
          </a:ln>
          <a:effectLst/>
        </p:spPr>
        <p:txBody>
          <a:bodyPr>
            <a:spAutoFit/>
          </a:bodyPr>
          <a:lstStyle/>
          <a:p>
            <a:pPr>
              <a:spcBef>
                <a:spcPct val="50000"/>
              </a:spcBef>
            </a:pPr>
            <a:endParaRPr lang="es-AR"/>
          </a:p>
        </p:txBody>
      </p:sp>
      <p:sp>
        <p:nvSpPr>
          <p:cNvPr id="114753" name="Text Box 65"/>
          <p:cNvSpPr txBox="1">
            <a:spLocks noChangeArrowheads="1"/>
          </p:cNvSpPr>
          <p:nvPr/>
        </p:nvSpPr>
        <p:spPr bwMode="auto">
          <a:xfrm>
            <a:off x="323850" y="2852738"/>
            <a:ext cx="8569325" cy="2076460"/>
          </a:xfrm>
          <a:prstGeom prst="rect">
            <a:avLst/>
          </a:prstGeom>
          <a:noFill/>
          <a:ln w="9525" algn="ctr">
            <a:noFill/>
            <a:miter lim="800000"/>
            <a:headEnd/>
            <a:tailEnd/>
          </a:ln>
          <a:effectLst/>
        </p:spPr>
        <p:txBody>
          <a:bodyPr/>
          <a:lstStyle/>
          <a:p>
            <a:pPr marL="533400" indent="-533400">
              <a:lnSpc>
                <a:spcPct val="90000"/>
              </a:lnSpc>
              <a:spcBef>
                <a:spcPct val="20000"/>
              </a:spcBef>
              <a:buClr>
                <a:schemeClr val="hlink"/>
              </a:buClr>
              <a:buSzPct val="70000"/>
              <a:buFont typeface="Courier New" pitchFamily="49" charset="0"/>
              <a:buChar char="o"/>
            </a:pPr>
            <a:r>
              <a:rPr lang="en-US" sz="2000" dirty="0"/>
              <a:t>Dynamic Memory allocations </a:t>
            </a:r>
            <a:r>
              <a:rPr lang="en-US" sz="2000" dirty="0">
                <a:sym typeface="Symbol" pitchFamily="18" charset="2"/>
              </a:rPr>
              <a:t></a:t>
            </a:r>
            <a:r>
              <a:rPr lang="en-US" sz="2000" dirty="0"/>
              <a:t> number of </a:t>
            </a:r>
            <a:r>
              <a:rPr lang="en-US" sz="2000" u="sng" dirty="0"/>
              <a:t>visits</a:t>
            </a:r>
            <a:r>
              <a:rPr lang="en-US" sz="2000" dirty="0"/>
              <a:t> to </a:t>
            </a:r>
            <a:r>
              <a:rPr lang="en-US" sz="2000" dirty="0">
                <a:solidFill>
                  <a:schemeClr val="hlink"/>
                </a:solidFill>
              </a:rPr>
              <a:t>new</a:t>
            </a:r>
            <a:r>
              <a:rPr lang="en-US" sz="2000" dirty="0"/>
              <a:t> </a:t>
            </a:r>
            <a:r>
              <a:rPr lang="en-US" sz="2000" dirty="0" smtClean="0"/>
              <a:t>statements</a:t>
            </a:r>
          </a:p>
          <a:p>
            <a:pPr marL="533400" indent="-533400">
              <a:lnSpc>
                <a:spcPct val="90000"/>
              </a:lnSpc>
              <a:spcBef>
                <a:spcPct val="20000"/>
              </a:spcBef>
              <a:buClr>
                <a:schemeClr val="hlink"/>
              </a:buClr>
              <a:buSzPct val="70000"/>
              <a:buFont typeface="Courier New" pitchFamily="49" charset="0"/>
              <a:buChar char="o"/>
            </a:pPr>
            <a:endParaRPr lang="en-US" sz="2000" dirty="0"/>
          </a:p>
          <a:p>
            <a:pPr marL="533400" indent="-533400">
              <a:lnSpc>
                <a:spcPct val="90000"/>
              </a:lnSpc>
              <a:spcBef>
                <a:spcPct val="20000"/>
              </a:spcBef>
              <a:buClr>
                <a:schemeClr val="hlink"/>
              </a:buClr>
              <a:buSzPct val="70000"/>
              <a:buFont typeface="Courier New" pitchFamily="49" charset="0"/>
              <a:buChar char="o"/>
            </a:pPr>
            <a:r>
              <a:rPr lang="en-US" sz="2000" dirty="0">
                <a:sym typeface="Symbol" pitchFamily="18" charset="2"/>
              </a:rPr>
              <a:t></a:t>
            </a:r>
            <a:r>
              <a:rPr lang="en-US" sz="2000" dirty="0"/>
              <a:t> number of </a:t>
            </a:r>
            <a:r>
              <a:rPr lang="en-US" sz="2000" u="sng" dirty="0"/>
              <a:t>possible variable assignments</a:t>
            </a:r>
            <a:r>
              <a:rPr lang="en-US" sz="2000" dirty="0"/>
              <a:t> at its control </a:t>
            </a:r>
            <a:r>
              <a:rPr lang="en-US" sz="2000" dirty="0" smtClean="0"/>
              <a:t>location</a:t>
            </a:r>
          </a:p>
          <a:p>
            <a:pPr marL="533400" indent="-533400">
              <a:lnSpc>
                <a:spcPct val="90000"/>
              </a:lnSpc>
              <a:spcBef>
                <a:spcPct val="20000"/>
              </a:spcBef>
              <a:buClr>
                <a:schemeClr val="hlink"/>
              </a:buClr>
              <a:buSzPct val="70000"/>
              <a:buFont typeface="Courier New" pitchFamily="49" charset="0"/>
              <a:buChar char="o"/>
            </a:pPr>
            <a:endParaRPr lang="en-US" sz="2000" dirty="0"/>
          </a:p>
          <a:p>
            <a:pPr marL="533400" indent="-533400">
              <a:lnSpc>
                <a:spcPct val="90000"/>
              </a:lnSpc>
              <a:spcBef>
                <a:spcPct val="20000"/>
              </a:spcBef>
              <a:buClr>
                <a:schemeClr val="hlink"/>
              </a:buClr>
              <a:buSzPct val="70000"/>
              <a:buFont typeface="Courier New" pitchFamily="49" charset="0"/>
              <a:buChar char="o"/>
            </a:pPr>
            <a:r>
              <a:rPr lang="en-US" sz="2000" dirty="0">
                <a:sym typeface="Symbol" pitchFamily="18" charset="2"/>
              </a:rPr>
              <a:t></a:t>
            </a:r>
            <a:r>
              <a:rPr lang="en-US" sz="2000" dirty="0"/>
              <a:t> </a:t>
            </a:r>
            <a:r>
              <a:rPr lang="en-US" sz="2000" u="sng" dirty="0">
                <a:sym typeface="Symbol" pitchFamily="18" charset="2"/>
              </a:rPr>
              <a:t>number of integer solutions</a:t>
            </a:r>
            <a:r>
              <a:rPr lang="en-US" sz="2000" dirty="0">
                <a:sym typeface="Symbol" pitchFamily="18" charset="2"/>
              </a:rPr>
              <a:t> of a predicate constraining variable assignments </a:t>
            </a:r>
            <a:r>
              <a:rPr lang="en-US" sz="2000" dirty="0"/>
              <a:t>at its control location (i.e. an </a:t>
            </a:r>
            <a:r>
              <a:rPr lang="en-US" sz="2000" u="sng" dirty="0"/>
              <a:t>invariant</a:t>
            </a:r>
            <a:r>
              <a:rPr lang="en-US" sz="2000" dirty="0"/>
              <a:t>)</a:t>
            </a:r>
          </a:p>
        </p:txBody>
      </p:sp>
      <p:sp>
        <p:nvSpPr>
          <p:cNvPr id="114754" name="Line 66"/>
          <p:cNvSpPr>
            <a:spLocks noChangeShapeType="1"/>
          </p:cNvSpPr>
          <p:nvPr/>
        </p:nvSpPr>
        <p:spPr bwMode="auto">
          <a:xfrm flipH="1">
            <a:off x="2987674" y="2143116"/>
            <a:ext cx="1227136" cy="422284"/>
          </a:xfrm>
          <a:prstGeom prst="line">
            <a:avLst/>
          </a:prstGeom>
          <a:noFill/>
          <a:ln w="19050">
            <a:solidFill>
              <a:schemeClr val="tx1"/>
            </a:solidFill>
            <a:round/>
            <a:headEnd/>
            <a:tailEnd type="triangle" w="med" len="med"/>
          </a:ln>
          <a:effectLst/>
        </p:spPr>
        <p:txBody>
          <a:bodyPr/>
          <a:lstStyle/>
          <a:p>
            <a:endParaRPr lang="es-AR"/>
          </a:p>
        </p:txBody>
      </p:sp>
      <p:grpSp>
        <p:nvGrpSpPr>
          <p:cNvPr id="2" name="Group 68"/>
          <p:cNvGrpSpPr>
            <a:grpSpLocks/>
          </p:cNvGrpSpPr>
          <p:nvPr/>
        </p:nvGrpSpPr>
        <p:grpSpPr bwMode="auto">
          <a:xfrm>
            <a:off x="6572264" y="4506936"/>
            <a:ext cx="2628900" cy="2351088"/>
            <a:chOff x="3198" y="1923"/>
            <a:chExt cx="1981" cy="2032"/>
          </a:xfrm>
        </p:grpSpPr>
        <p:grpSp>
          <p:nvGrpSpPr>
            <p:cNvPr id="3" name="Group 69"/>
            <p:cNvGrpSpPr>
              <a:grpSpLocks/>
            </p:cNvGrpSpPr>
            <p:nvPr/>
          </p:nvGrpSpPr>
          <p:grpSpPr bwMode="auto">
            <a:xfrm>
              <a:off x="3198" y="1933"/>
              <a:ext cx="1641" cy="1632"/>
              <a:chOff x="3495" y="672"/>
              <a:chExt cx="1641" cy="1632"/>
            </a:xfrm>
          </p:grpSpPr>
          <p:sp>
            <p:nvSpPr>
              <p:cNvPr id="114758" name="AutoShape 70"/>
              <p:cNvSpPr>
                <a:spLocks noChangeArrowheads="1"/>
              </p:cNvSpPr>
              <p:nvPr/>
            </p:nvSpPr>
            <p:spPr bwMode="auto">
              <a:xfrm flipH="1">
                <a:off x="3543" y="720"/>
                <a:ext cx="1536" cy="1536"/>
              </a:xfrm>
              <a:prstGeom prst="rtTriangle">
                <a:avLst/>
              </a:prstGeom>
              <a:noFill/>
              <a:ln w="9525">
                <a:solidFill>
                  <a:schemeClr val="tx1"/>
                </a:solidFill>
                <a:miter lim="800000"/>
                <a:headEnd/>
                <a:tailEnd/>
              </a:ln>
              <a:effectLst/>
            </p:spPr>
            <p:txBody>
              <a:bodyPr wrap="none" anchor="ctr"/>
              <a:lstStyle/>
              <a:p>
                <a:endParaRPr lang="es-AR"/>
              </a:p>
            </p:txBody>
          </p:sp>
          <p:sp>
            <p:nvSpPr>
              <p:cNvPr id="114759" name="Oval 71"/>
              <p:cNvSpPr>
                <a:spLocks noChangeArrowheads="1"/>
              </p:cNvSpPr>
              <p:nvPr/>
            </p:nvSpPr>
            <p:spPr bwMode="auto">
              <a:xfrm>
                <a:off x="5040"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60" name="Oval 72"/>
              <p:cNvSpPr>
                <a:spLocks noChangeArrowheads="1"/>
              </p:cNvSpPr>
              <p:nvPr/>
            </p:nvSpPr>
            <p:spPr bwMode="auto">
              <a:xfrm>
                <a:off x="5040" y="1632"/>
                <a:ext cx="96" cy="96"/>
              </a:xfrm>
              <a:prstGeom prst="ellipse">
                <a:avLst/>
              </a:prstGeom>
              <a:solidFill>
                <a:schemeClr val="tx1"/>
              </a:solidFill>
              <a:ln w="9525">
                <a:noFill/>
                <a:round/>
                <a:headEnd/>
                <a:tailEnd/>
              </a:ln>
              <a:effectLst/>
            </p:spPr>
            <p:txBody>
              <a:bodyPr wrap="none" anchor="ctr"/>
              <a:lstStyle/>
              <a:p>
                <a:endParaRPr lang="es-AR"/>
              </a:p>
            </p:txBody>
          </p:sp>
          <p:sp>
            <p:nvSpPr>
              <p:cNvPr id="114761" name="Oval 73"/>
              <p:cNvSpPr>
                <a:spLocks noChangeArrowheads="1"/>
              </p:cNvSpPr>
              <p:nvPr/>
            </p:nvSpPr>
            <p:spPr bwMode="auto">
              <a:xfrm>
                <a:off x="5040" y="1824"/>
                <a:ext cx="96" cy="96"/>
              </a:xfrm>
              <a:prstGeom prst="ellipse">
                <a:avLst/>
              </a:prstGeom>
              <a:solidFill>
                <a:schemeClr val="tx1"/>
              </a:solidFill>
              <a:ln w="9525">
                <a:noFill/>
                <a:round/>
                <a:headEnd/>
                <a:tailEnd/>
              </a:ln>
              <a:effectLst/>
            </p:spPr>
            <p:txBody>
              <a:bodyPr wrap="none" anchor="ctr"/>
              <a:lstStyle/>
              <a:p>
                <a:endParaRPr lang="es-AR"/>
              </a:p>
            </p:txBody>
          </p:sp>
          <p:sp>
            <p:nvSpPr>
              <p:cNvPr id="114762" name="Oval 74"/>
              <p:cNvSpPr>
                <a:spLocks noChangeArrowheads="1"/>
              </p:cNvSpPr>
              <p:nvPr/>
            </p:nvSpPr>
            <p:spPr bwMode="auto">
              <a:xfrm>
                <a:off x="5040" y="2016"/>
                <a:ext cx="96" cy="96"/>
              </a:xfrm>
              <a:prstGeom prst="ellipse">
                <a:avLst/>
              </a:prstGeom>
              <a:solidFill>
                <a:schemeClr val="tx1"/>
              </a:solidFill>
              <a:ln w="9525">
                <a:noFill/>
                <a:round/>
                <a:headEnd/>
                <a:tailEnd/>
              </a:ln>
              <a:effectLst/>
            </p:spPr>
            <p:txBody>
              <a:bodyPr wrap="none" anchor="ctr"/>
              <a:lstStyle/>
              <a:p>
                <a:endParaRPr lang="es-AR"/>
              </a:p>
            </p:txBody>
          </p:sp>
          <p:sp>
            <p:nvSpPr>
              <p:cNvPr id="114763" name="Oval 75"/>
              <p:cNvSpPr>
                <a:spLocks noChangeArrowheads="1"/>
              </p:cNvSpPr>
              <p:nvPr/>
            </p:nvSpPr>
            <p:spPr bwMode="auto">
              <a:xfrm>
                <a:off x="5040" y="2208"/>
                <a:ext cx="96" cy="96"/>
              </a:xfrm>
              <a:prstGeom prst="ellipse">
                <a:avLst/>
              </a:prstGeom>
              <a:solidFill>
                <a:schemeClr val="tx1"/>
              </a:solidFill>
              <a:ln w="9525">
                <a:noFill/>
                <a:round/>
                <a:headEnd/>
                <a:tailEnd/>
              </a:ln>
              <a:effectLst/>
            </p:spPr>
            <p:txBody>
              <a:bodyPr wrap="none" anchor="ctr"/>
              <a:lstStyle/>
              <a:p>
                <a:endParaRPr lang="es-AR"/>
              </a:p>
            </p:txBody>
          </p:sp>
          <p:sp>
            <p:nvSpPr>
              <p:cNvPr id="114764" name="Oval 76"/>
              <p:cNvSpPr>
                <a:spLocks noChangeArrowheads="1"/>
              </p:cNvSpPr>
              <p:nvPr/>
            </p:nvSpPr>
            <p:spPr bwMode="auto">
              <a:xfrm>
                <a:off x="5040" y="672"/>
                <a:ext cx="96" cy="96"/>
              </a:xfrm>
              <a:prstGeom prst="ellipse">
                <a:avLst/>
              </a:prstGeom>
              <a:solidFill>
                <a:schemeClr val="tx1"/>
              </a:solidFill>
              <a:ln w="9525">
                <a:noFill/>
                <a:round/>
                <a:headEnd/>
                <a:tailEnd/>
              </a:ln>
              <a:effectLst/>
            </p:spPr>
            <p:txBody>
              <a:bodyPr wrap="none" anchor="ctr"/>
              <a:lstStyle/>
              <a:p>
                <a:endParaRPr lang="es-AR"/>
              </a:p>
            </p:txBody>
          </p:sp>
          <p:sp>
            <p:nvSpPr>
              <p:cNvPr id="114765" name="Oval 77"/>
              <p:cNvSpPr>
                <a:spLocks noChangeArrowheads="1"/>
              </p:cNvSpPr>
              <p:nvPr/>
            </p:nvSpPr>
            <p:spPr bwMode="auto">
              <a:xfrm>
                <a:off x="5040" y="864"/>
                <a:ext cx="96" cy="96"/>
              </a:xfrm>
              <a:prstGeom prst="ellipse">
                <a:avLst/>
              </a:prstGeom>
              <a:solidFill>
                <a:schemeClr val="tx1"/>
              </a:solidFill>
              <a:ln w="9525">
                <a:noFill/>
                <a:round/>
                <a:headEnd/>
                <a:tailEnd/>
              </a:ln>
              <a:effectLst/>
            </p:spPr>
            <p:txBody>
              <a:bodyPr wrap="none" anchor="ctr"/>
              <a:lstStyle/>
              <a:p>
                <a:endParaRPr lang="es-AR"/>
              </a:p>
            </p:txBody>
          </p:sp>
          <p:sp>
            <p:nvSpPr>
              <p:cNvPr id="114766" name="Oval 78"/>
              <p:cNvSpPr>
                <a:spLocks noChangeArrowheads="1"/>
              </p:cNvSpPr>
              <p:nvPr/>
            </p:nvSpPr>
            <p:spPr bwMode="auto">
              <a:xfrm>
                <a:off x="5040" y="1056"/>
                <a:ext cx="96" cy="96"/>
              </a:xfrm>
              <a:prstGeom prst="ellipse">
                <a:avLst/>
              </a:prstGeom>
              <a:solidFill>
                <a:schemeClr val="tx1"/>
              </a:solidFill>
              <a:ln w="9525">
                <a:noFill/>
                <a:round/>
                <a:headEnd/>
                <a:tailEnd/>
              </a:ln>
              <a:effectLst/>
            </p:spPr>
            <p:txBody>
              <a:bodyPr wrap="none" anchor="ctr"/>
              <a:lstStyle/>
              <a:p>
                <a:endParaRPr lang="es-AR"/>
              </a:p>
            </p:txBody>
          </p:sp>
          <p:sp>
            <p:nvSpPr>
              <p:cNvPr id="114767" name="Oval 79"/>
              <p:cNvSpPr>
                <a:spLocks noChangeArrowheads="1"/>
              </p:cNvSpPr>
              <p:nvPr/>
            </p:nvSpPr>
            <p:spPr bwMode="auto">
              <a:xfrm>
                <a:off x="5040" y="1248"/>
                <a:ext cx="96" cy="96"/>
              </a:xfrm>
              <a:prstGeom prst="ellipse">
                <a:avLst/>
              </a:prstGeom>
              <a:solidFill>
                <a:schemeClr val="tx1"/>
              </a:solidFill>
              <a:ln w="9525">
                <a:noFill/>
                <a:round/>
                <a:headEnd/>
                <a:tailEnd/>
              </a:ln>
              <a:effectLst/>
            </p:spPr>
            <p:txBody>
              <a:bodyPr wrap="none" anchor="ctr"/>
              <a:lstStyle/>
              <a:p>
                <a:endParaRPr lang="es-AR"/>
              </a:p>
            </p:txBody>
          </p:sp>
          <p:sp>
            <p:nvSpPr>
              <p:cNvPr id="114768" name="Oval 80"/>
              <p:cNvSpPr>
                <a:spLocks noChangeArrowheads="1"/>
              </p:cNvSpPr>
              <p:nvPr/>
            </p:nvSpPr>
            <p:spPr bwMode="auto">
              <a:xfrm>
                <a:off x="5040"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69" name="Oval 81"/>
              <p:cNvSpPr>
                <a:spLocks noChangeArrowheads="1"/>
              </p:cNvSpPr>
              <p:nvPr/>
            </p:nvSpPr>
            <p:spPr bwMode="auto">
              <a:xfrm>
                <a:off x="4848"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70" name="Oval 82"/>
              <p:cNvSpPr>
                <a:spLocks noChangeArrowheads="1"/>
              </p:cNvSpPr>
              <p:nvPr/>
            </p:nvSpPr>
            <p:spPr bwMode="auto">
              <a:xfrm>
                <a:off x="4848" y="1632"/>
                <a:ext cx="96" cy="96"/>
              </a:xfrm>
              <a:prstGeom prst="ellipse">
                <a:avLst/>
              </a:prstGeom>
              <a:solidFill>
                <a:schemeClr val="tx1"/>
              </a:solidFill>
              <a:ln w="9525">
                <a:noFill/>
                <a:round/>
                <a:headEnd/>
                <a:tailEnd/>
              </a:ln>
              <a:effectLst/>
            </p:spPr>
            <p:txBody>
              <a:bodyPr wrap="none" anchor="ctr"/>
              <a:lstStyle/>
              <a:p>
                <a:endParaRPr lang="es-AR"/>
              </a:p>
            </p:txBody>
          </p:sp>
          <p:sp>
            <p:nvSpPr>
              <p:cNvPr id="114771" name="Oval 83"/>
              <p:cNvSpPr>
                <a:spLocks noChangeArrowheads="1"/>
              </p:cNvSpPr>
              <p:nvPr/>
            </p:nvSpPr>
            <p:spPr bwMode="auto">
              <a:xfrm>
                <a:off x="4848" y="1824"/>
                <a:ext cx="96" cy="96"/>
              </a:xfrm>
              <a:prstGeom prst="ellipse">
                <a:avLst/>
              </a:prstGeom>
              <a:solidFill>
                <a:schemeClr val="tx1"/>
              </a:solidFill>
              <a:ln w="9525">
                <a:noFill/>
                <a:round/>
                <a:headEnd/>
                <a:tailEnd/>
              </a:ln>
              <a:effectLst/>
            </p:spPr>
            <p:txBody>
              <a:bodyPr wrap="none" anchor="ctr"/>
              <a:lstStyle/>
              <a:p>
                <a:endParaRPr lang="es-AR"/>
              </a:p>
            </p:txBody>
          </p:sp>
          <p:sp>
            <p:nvSpPr>
              <p:cNvPr id="114772" name="Oval 84"/>
              <p:cNvSpPr>
                <a:spLocks noChangeArrowheads="1"/>
              </p:cNvSpPr>
              <p:nvPr/>
            </p:nvSpPr>
            <p:spPr bwMode="auto">
              <a:xfrm>
                <a:off x="4848" y="2016"/>
                <a:ext cx="96" cy="96"/>
              </a:xfrm>
              <a:prstGeom prst="ellipse">
                <a:avLst/>
              </a:prstGeom>
              <a:solidFill>
                <a:schemeClr val="tx1"/>
              </a:solidFill>
              <a:ln w="9525">
                <a:noFill/>
                <a:round/>
                <a:headEnd/>
                <a:tailEnd/>
              </a:ln>
              <a:effectLst/>
            </p:spPr>
            <p:txBody>
              <a:bodyPr wrap="none" anchor="ctr"/>
              <a:lstStyle/>
              <a:p>
                <a:endParaRPr lang="es-AR"/>
              </a:p>
            </p:txBody>
          </p:sp>
          <p:sp>
            <p:nvSpPr>
              <p:cNvPr id="114773" name="Oval 85"/>
              <p:cNvSpPr>
                <a:spLocks noChangeArrowheads="1"/>
              </p:cNvSpPr>
              <p:nvPr/>
            </p:nvSpPr>
            <p:spPr bwMode="auto">
              <a:xfrm>
                <a:off x="4848" y="2208"/>
                <a:ext cx="96" cy="96"/>
              </a:xfrm>
              <a:prstGeom prst="ellipse">
                <a:avLst/>
              </a:prstGeom>
              <a:solidFill>
                <a:schemeClr val="tx1"/>
              </a:solidFill>
              <a:ln w="9525">
                <a:noFill/>
                <a:round/>
                <a:headEnd/>
                <a:tailEnd/>
              </a:ln>
              <a:effectLst/>
            </p:spPr>
            <p:txBody>
              <a:bodyPr wrap="none" anchor="ctr"/>
              <a:lstStyle/>
              <a:p>
                <a:endParaRPr lang="es-AR"/>
              </a:p>
            </p:txBody>
          </p:sp>
          <p:sp>
            <p:nvSpPr>
              <p:cNvPr id="114774" name="Oval 86"/>
              <p:cNvSpPr>
                <a:spLocks noChangeArrowheads="1"/>
              </p:cNvSpPr>
              <p:nvPr/>
            </p:nvSpPr>
            <p:spPr bwMode="auto">
              <a:xfrm>
                <a:off x="4848" y="864"/>
                <a:ext cx="96" cy="96"/>
              </a:xfrm>
              <a:prstGeom prst="ellipse">
                <a:avLst/>
              </a:prstGeom>
              <a:solidFill>
                <a:schemeClr val="tx1"/>
              </a:solidFill>
              <a:ln w="9525">
                <a:noFill/>
                <a:round/>
                <a:headEnd/>
                <a:tailEnd/>
              </a:ln>
              <a:effectLst/>
            </p:spPr>
            <p:txBody>
              <a:bodyPr wrap="none" anchor="ctr"/>
              <a:lstStyle/>
              <a:p>
                <a:endParaRPr lang="es-AR"/>
              </a:p>
            </p:txBody>
          </p:sp>
          <p:sp>
            <p:nvSpPr>
              <p:cNvPr id="114775" name="Oval 87"/>
              <p:cNvSpPr>
                <a:spLocks noChangeArrowheads="1"/>
              </p:cNvSpPr>
              <p:nvPr/>
            </p:nvSpPr>
            <p:spPr bwMode="auto">
              <a:xfrm>
                <a:off x="4848" y="1056"/>
                <a:ext cx="96" cy="96"/>
              </a:xfrm>
              <a:prstGeom prst="ellipse">
                <a:avLst/>
              </a:prstGeom>
              <a:solidFill>
                <a:schemeClr val="tx1"/>
              </a:solidFill>
              <a:ln w="9525">
                <a:noFill/>
                <a:round/>
                <a:headEnd/>
                <a:tailEnd/>
              </a:ln>
              <a:effectLst/>
            </p:spPr>
            <p:txBody>
              <a:bodyPr wrap="none" anchor="ctr"/>
              <a:lstStyle/>
              <a:p>
                <a:endParaRPr lang="es-AR"/>
              </a:p>
            </p:txBody>
          </p:sp>
          <p:sp>
            <p:nvSpPr>
              <p:cNvPr id="114776" name="Oval 88"/>
              <p:cNvSpPr>
                <a:spLocks noChangeArrowheads="1"/>
              </p:cNvSpPr>
              <p:nvPr/>
            </p:nvSpPr>
            <p:spPr bwMode="auto">
              <a:xfrm>
                <a:off x="4848" y="1248"/>
                <a:ext cx="96" cy="96"/>
              </a:xfrm>
              <a:prstGeom prst="ellipse">
                <a:avLst/>
              </a:prstGeom>
              <a:solidFill>
                <a:schemeClr val="tx1"/>
              </a:solidFill>
              <a:ln w="9525">
                <a:noFill/>
                <a:round/>
                <a:headEnd/>
                <a:tailEnd/>
              </a:ln>
              <a:effectLst/>
            </p:spPr>
            <p:txBody>
              <a:bodyPr wrap="none" anchor="ctr"/>
              <a:lstStyle/>
              <a:p>
                <a:endParaRPr lang="es-AR"/>
              </a:p>
            </p:txBody>
          </p:sp>
          <p:sp>
            <p:nvSpPr>
              <p:cNvPr id="114777" name="Oval 89"/>
              <p:cNvSpPr>
                <a:spLocks noChangeArrowheads="1"/>
              </p:cNvSpPr>
              <p:nvPr/>
            </p:nvSpPr>
            <p:spPr bwMode="auto">
              <a:xfrm>
                <a:off x="4848"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78" name="Oval 90"/>
              <p:cNvSpPr>
                <a:spLocks noChangeArrowheads="1"/>
              </p:cNvSpPr>
              <p:nvPr/>
            </p:nvSpPr>
            <p:spPr bwMode="auto">
              <a:xfrm>
                <a:off x="4656"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79" name="Oval 91"/>
              <p:cNvSpPr>
                <a:spLocks noChangeArrowheads="1"/>
              </p:cNvSpPr>
              <p:nvPr/>
            </p:nvSpPr>
            <p:spPr bwMode="auto">
              <a:xfrm>
                <a:off x="4656" y="1632"/>
                <a:ext cx="96" cy="96"/>
              </a:xfrm>
              <a:prstGeom prst="ellipse">
                <a:avLst/>
              </a:prstGeom>
              <a:solidFill>
                <a:schemeClr val="tx1"/>
              </a:solidFill>
              <a:ln w="9525">
                <a:noFill/>
                <a:round/>
                <a:headEnd/>
                <a:tailEnd/>
              </a:ln>
              <a:effectLst/>
            </p:spPr>
            <p:txBody>
              <a:bodyPr wrap="none" anchor="ctr"/>
              <a:lstStyle/>
              <a:p>
                <a:endParaRPr lang="es-AR"/>
              </a:p>
            </p:txBody>
          </p:sp>
          <p:sp>
            <p:nvSpPr>
              <p:cNvPr id="114780" name="Oval 92"/>
              <p:cNvSpPr>
                <a:spLocks noChangeArrowheads="1"/>
              </p:cNvSpPr>
              <p:nvPr/>
            </p:nvSpPr>
            <p:spPr bwMode="auto">
              <a:xfrm>
                <a:off x="4656" y="1824"/>
                <a:ext cx="96" cy="96"/>
              </a:xfrm>
              <a:prstGeom prst="ellipse">
                <a:avLst/>
              </a:prstGeom>
              <a:solidFill>
                <a:schemeClr val="tx1"/>
              </a:solidFill>
              <a:ln w="9525">
                <a:noFill/>
                <a:round/>
                <a:headEnd/>
                <a:tailEnd/>
              </a:ln>
              <a:effectLst/>
            </p:spPr>
            <p:txBody>
              <a:bodyPr wrap="none" anchor="ctr"/>
              <a:lstStyle/>
              <a:p>
                <a:endParaRPr lang="es-AR"/>
              </a:p>
            </p:txBody>
          </p:sp>
          <p:sp>
            <p:nvSpPr>
              <p:cNvPr id="114781" name="Oval 93"/>
              <p:cNvSpPr>
                <a:spLocks noChangeArrowheads="1"/>
              </p:cNvSpPr>
              <p:nvPr/>
            </p:nvSpPr>
            <p:spPr bwMode="auto">
              <a:xfrm>
                <a:off x="4656" y="2016"/>
                <a:ext cx="96" cy="96"/>
              </a:xfrm>
              <a:prstGeom prst="ellipse">
                <a:avLst/>
              </a:prstGeom>
              <a:solidFill>
                <a:schemeClr val="tx1"/>
              </a:solidFill>
              <a:ln w="9525">
                <a:noFill/>
                <a:round/>
                <a:headEnd/>
                <a:tailEnd/>
              </a:ln>
              <a:effectLst/>
            </p:spPr>
            <p:txBody>
              <a:bodyPr wrap="none" anchor="ctr"/>
              <a:lstStyle/>
              <a:p>
                <a:endParaRPr lang="es-AR"/>
              </a:p>
            </p:txBody>
          </p:sp>
          <p:sp>
            <p:nvSpPr>
              <p:cNvPr id="114782" name="Oval 94"/>
              <p:cNvSpPr>
                <a:spLocks noChangeArrowheads="1"/>
              </p:cNvSpPr>
              <p:nvPr/>
            </p:nvSpPr>
            <p:spPr bwMode="auto">
              <a:xfrm>
                <a:off x="4656" y="2208"/>
                <a:ext cx="96" cy="96"/>
              </a:xfrm>
              <a:prstGeom prst="ellipse">
                <a:avLst/>
              </a:prstGeom>
              <a:solidFill>
                <a:schemeClr val="tx1"/>
              </a:solidFill>
              <a:ln w="9525">
                <a:noFill/>
                <a:round/>
                <a:headEnd/>
                <a:tailEnd/>
              </a:ln>
              <a:effectLst/>
            </p:spPr>
            <p:txBody>
              <a:bodyPr wrap="none" anchor="ctr"/>
              <a:lstStyle/>
              <a:p>
                <a:endParaRPr lang="es-AR"/>
              </a:p>
            </p:txBody>
          </p:sp>
          <p:sp>
            <p:nvSpPr>
              <p:cNvPr id="114783" name="Oval 95"/>
              <p:cNvSpPr>
                <a:spLocks noChangeArrowheads="1"/>
              </p:cNvSpPr>
              <p:nvPr/>
            </p:nvSpPr>
            <p:spPr bwMode="auto">
              <a:xfrm>
                <a:off x="4656" y="1056"/>
                <a:ext cx="96" cy="96"/>
              </a:xfrm>
              <a:prstGeom prst="ellipse">
                <a:avLst/>
              </a:prstGeom>
              <a:solidFill>
                <a:schemeClr val="tx1"/>
              </a:solidFill>
              <a:ln w="9525">
                <a:noFill/>
                <a:round/>
                <a:headEnd/>
                <a:tailEnd/>
              </a:ln>
              <a:effectLst/>
            </p:spPr>
            <p:txBody>
              <a:bodyPr wrap="none" anchor="ctr"/>
              <a:lstStyle/>
              <a:p>
                <a:endParaRPr lang="es-AR"/>
              </a:p>
            </p:txBody>
          </p:sp>
          <p:sp>
            <p:nvSpPr>
              <p:cNvPr id="114784" name="Oval 96"/>
              <p:cNvSpPr>
                <a:spLocks noChangeArrowheads="1"/>
              </p:cNvSpPr>
              <p:nvPr/>
            </p:nvSpPr>
            <p:spPr bwMode="auto">
              <a:xfrm>
                <a:off x="4656" y="1248"/>
                <a:ext cx="96" cy="96"/>
              </a:xfrm>
              <a:prstGeom prst="ellipse">
                <a:avLst/>
              </a:prstGeom>
              <a:solidFill>
                <a:schemeClr val="tx1"/>
              </a:solidFill>
              <a:ln w="9525">
                <a:noFill/>
                <a:round/>
                <a:headEnd/>
                <a:tailEnd/>
              </a:ln>
              <a:effectLst/>
            </p:spPr>
            <p:txBody>
              <a:bodyPr wrap="none" anchor="ctr"/>
              <a:lstStyle/>
              <a:p>
                <a:endParaRPr lang="es-AR"/>
              </a:p>
            </p:txBody>
          </p:sp>
          <p:sp>
            <p:nvSpPr>
              <p:cNvPr id="114785" name="Oval 97"/>
              <p:cNvSpPr>
                <a:spLocks noChangeArrowheads="1"/>
              </p:cNvSpPr>
              <p:nvPr/>
            </p:nvSpPr>
            <p:spPr bwMode="auto">
              <a:xfrm>
                <a:off x="4656"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86" name="Oval 98"/>
              <p:cNvSpPr>
                <a:spLocks noChangeArrowheads="1"/>
              </p:cNvSpPr>
              <p:nvPr/>
            </p:nvSpPr>
            <p:spPr bwMode="auto">
              <a:xfrm>
                <a:off x="4464"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87" name="Oval 99"/>
              <p:cNvSpPr>
                <a:spLocks noChangeArrowheads="1"/>
              </p:cNvSpPr>
              <p:nvPr/>
            </p:nvSpPr>
            <p:spPr bwMode="auto">
              <a:xfrm>
                <a:off x="4464" y="1632"/>
                <a:ext cx="96" cy="96"/>
              </a:xfrm>
              <a:prstGeom prst="ellipse">
                <a:avLst/>
              </a:prstGeom>
              <a:solidFill>
                <a:schemeClr val="tx1"/>
              </a:solidFill>
              <a:ln w="9525">
                <a:noFill/>
                <a:round/>
                <a:headEnd/>
                <a:tailEnd/>
              </a:ln>
              <a:effectLst/>
            </p:spPr>
            <p:txBody>
              <a:bodyPr wrap="none" anchor="ctr"/>
              <a:lstStyle/>
              <a:p>
                <a:endParaRPr lang="es-AR"/>
              </a:p>
            </p:txBody>
          </p:sp>
          <p:sp>
            <p:nvSpPr>
              <p:cNvPr id="114788" name="Oval 100"/>
              <p:cNvSpPr>
                <a:spLocks noChangeArrowheads="1"/>
              </p:cNvSpPr>
              <p:nvPr/>
            </p:nvSpPr>
            <p:spPr bwMode="auto">
              <a:xfrm>
                <a:off x="4464" y="1824"/>
                <a:ext cx="96" cy="96"/>
              </a:xfrm>
              <a:prstGeom prst="ellipse">
                <a:avLst/>
              </a:prstGeom>
              <a:solidFill>
                <a:schemeClr val="tx1"/>
              </a:solidFill>
              <a:ln w="9525">
                <a:noFill/>
                <a:round/>
                <a:headEnd/>
                <a:tailEnd/>
              </a:ln>
              <a:effectLst/>
            </p:spPr>
            <p:txBody>
              <a:bodyPr wrap="none" anchor="ctr"/>
              <a:lstStyle/>
              <a:p>
                <a:endParaRPr lang="es-AR"/>
              </a:p>
            </p:txBody>
          </p:sp>
          <p:sp>
            <p:nvSpPr>
              <p:cNvPr id="114789" name="Oval 101"/>
              <p:cNvSpPr>
                <a:spLocks noChangeArrowheads="1"/>
              </p:cNvSpPr>
              <p:nvPr/>
            </p:nvSpPr>
            <p:spPr bwMode="auto">
              <a:xfrm>
                <a:off x="4464" y="2016"/>
                <a:ext cx="96" cy="96"/>
              </a:xfrm>
              <a:prstGeom prst="ellipse">
                <a:avLst/>
              </a:prstGeom>
              <a:solidFill>
                <a:schemeClr val="tx1"/>
              </a:solidFill>
              <a:ln w="9525">
                <a:noFill/>
                <a:round/>
                <a:headEnd/>
                <a:tailEnd/>
              </a:ln>
              <a:effectLst/>
            </p:spPr>
            <p:txBody>
              <a:bodyPr wrap="none" anchor="ctr"/>
              <a:lstStyle/>
              <a:p>
                <a:endParaRPr lang="es-AR"/>
              </a:p>
            </p:txBody>
          </p:sp>
          <p:sp>
            <p:nvSpPr>
              <p:cNvPr id="114790" name="Oval 102"/>
              <p:cNvSpPr>
                <a:spLocks noChangeArrowheads="1"/>
              </p:cNvSpPr>
              <p:nvPr/>
            </p:nvSpPr>
            <p:spPr bwMode="auto">
              <a:xfrm>
                <a:off x="4464" y="2208"/>
                <a:ext cx="96" cy="96"/>
              </a:xfrm>
              <a:prstGeom prst="ellipse">
                <a:avLst/>
              </a:prstGeom>
              <a:solidFill>
                <a:schemeClr val="tx1"/>
              </a:solidFill>
              <a:ln w="9525">
                <a:noFill/>
                <a:round/>
                <a:headEnd/>
                <a:tailEnd/>
              </a:ln>
              <a:effectLst/>
            </p:spPr>
            <p:txBody>
              <a:bodyPr wrap="none" anchor="ctr"/>
              <a:lstStyle/>
              <a:p>
                <a:endParaRPr lang="es-AR"/>
              </a:p>
            </p:txBody>
          </p:sp>
          <p:sp>
            <p:nvSpPr>
              <p:cNvPr id="114791" name="Oval 103"/>
              <p:cNvSpPr>
                <a:spLocks noChangeArrowheads="1"/>
              </p:cNvSpPr>
              <p:nvPr/>
            </p:nvSpPr>
            <p:spPr bwMode="auto">
              <a:xfrm>
                <a:off x="4464" y="1248"/>
                <a:ext cx="96" cy="96"/>
              </a:xfrm>
              <a:prstGeom prst="ellipse">
                <a:avLst/>
              </a:prstGeom>
              <a:solidFill>
                <a:schemeClr val="tx1"/>
              </a:solidFill>
              <a:ln w="9525">
                <a:noFill/>
                <a:round/>
                <a:headEnd/>
                <a:tailEnd/>
              </a:ln>
              <a:effectLst/>
            </p:spPr>
            <p:txBody>
              <a:bodyPr wrap="none" anchor="ctr"/>
              <a:lstStyle/>
              <a:p>
                <a:endParaRPr lang="es-AR"/>
              </a:p>
            </p:txBody>
          </p:sp>
          <p:sp>
            <p:nvSpPr>
              <p:cNvPr id="114792" name="Oval 104"/>
              <p:cNvSpPr>
                <a:spLocks noChangeArrowheads="1"/>
              </p:cNvSpPr>
              <p:nvPr/>
            </p:nvSpPr>
            <p:spPr bwMode="auto">
              <a:xfrm>
                <a:off x="4464"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93" name="Oval 105"/>
              <p:cNvSpPr>
                <a:spLocks noChangeArrowheads="1"/>
              </p:cNvSpPr>
              <p:nvPr/>
            </p:nvSpPr>
            <p:spPr bwMode="auto">
              <a:xfrm>
                <a:off x="4272"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94" name="Oval 106"/>
              <p:cNvSpPr>
                <a:spLocks noChangeArrowheads="1"/>
              </p:cNvSpPr>
              <p:nvPr/>
            </p:nvSpPr>
            <p:spPr bwMode="auto">
              <a:xfrm>
                <a:off x="4272" y="1632"/>
                <a:ext cx="96" cy="96"/>
              </a:xfrm>
              <a:prstGeom prst="ellipse">
                <a:avLst/>
              </a:prstGeom>
              <a:solidFill>
                <a:schemeClr val="tx1"/>
              </a:solidFill>
              <a:ln w="9525">
                <a:noFill/>
                <a:round/>
                <a:headEnd/>
                <a:tailEnd/>
              </a:ln>
              <a:effectLst/>
            </p:spPr>
            <p:txBody>
              <a:bodyPr wrap="none" anchor="ctr"/>
              <a:lstStyle/>
              <a:p>
                <a:endParaRPr lang="es-AR"/>
              </a:p>
            </p:txBody>
          </p:sp>
          <p:sp>
            <p:nvSpPr>
              <p:cNvPr id="114795" name="Oval 107"/>
              <p:cNvSpPr>
                <a:spLocks noChangeArrowheads="1"/>
              </p:cNvSpPr>
              <p:nvPr/>
            </p:nvSpPr>
            <p:spPr bwMode="auto">
              <a:xfrm>
                <a:off x="4272" y="1824"/>
                <a:ext cx="96" cy="96"/>
              </a:xfrm>
              <a:prstGeom prst="ellipse">
                <a:avLst/>
              </a:prstGeom>
              <a:solidFill>
                <a:schemeClr val="tx1"/>
              </a:solidFill>
              <a:ln w="9525">
                <a:noFill/>
                <a:round/>
                <a:headEnd/>
                <a:tailEnd/>
              </a:ln>
              <a:effectLst/>
            </p:spPr>
            <p:txBody>
              <a:bodyPr wrap="none" anchor="ctr"/>
              <a:lstStyle/>
              <a:p>
                <a:endParaRPr lang="es-AR"/>
              </a:p>
            </p:txBody>
          </p:sp>
          <p:sp>
            <p:nvSpPr>
              <p:cNvPr id="114796" name="Oval 108"/>
              <p:cNvSpPr>
                <a:spLocks noChangeArrowheads="1"/>
              </p:cNvSpPr>
              <p:nvPr/>
            </p:nvSpPr>
            <p:spPr bwMode="auto">
              <a:xfrm>
                <a:off x="4272" y="2016"/>
                <a:ext cx="96" cy="96"/>
              </a:xfrm>
              <a:prstGeom prst="ellipse">
                <a:avLst/>
              </a:prstGeom>
              <a:solidFill>
                <a:schemeClr val="tx1"/>
              </a:solidFill>
              <a:ln w="9525">
                <a:noFill/>
                <a:round/>
                <a:headEnd/>
                <a:tailEnd/>
              </a:ln>
              <a:effectLst/>
            </p:spPr>
            <p:txBody>
              <a:bodyPr wrap="none" anchor="ctr"/>
              <a:lstStyle/>
              <a:p>
                <a:endParaRPr lang="es-AR"/>
              </a:p>
            </p:txBody>
          </p:sp>
          <p:sp>
            <p:nvSpPr>
              <p:cNvPr id="114797" name="Oval 109"/>
              <p:cNvSpPr>
                <a:spLocks noChangeArrowheads="1"/>
              </p:cNvSpPr>
              <p:nvPr/>
            </p:nvSpPr>
            <p:spPr bwMode="auto">
              <a:xfrm>
                <a:off x="4272" y="2208"/>
                <a:ext cx="96" cy="96"/>
              </a:xfrm>
              <a:prstGeom prst="ellipse">
                <a:avLst/>
              </a:prstGeom>
              <a:solidFill>
                <a:schemeClr val="tx1"/>
              </a:solidFill>
              <a:ln w="9525">
                <a:noFill/>
                <a:round/>
                <a:headEnd/>
                <a:tailEnd/>
              </a:ln>
              <a:effectLst/>
            </p:spPr>
            <p:txBody>
              <a:bodyPr wrap="none" anchor="ctr"/>
              <a:lstStyle/>
              <a:p>
                <a:endParaRPr lang="es-AR"/>
              </a:p>
            </p:txBody>
          </p:sp>
          <p:sp>
            <p:nvSpPr>
              <p:cNvPr id="114798" name="Oval 110"/>
              <p:cNvSpPr>
                <a:spLocks noChangeArrowheads="1"/>
              </p:cNvSpPr>
              <p:nvPr/>
            </p:nvSpPr>
            <p:spPr bwMode="auto">
              <a:xfrm>
                <a:off x="4272" y="1440"/>
                <a:ext cx="96" cy="96"/>
              </a:xfrm>
              <a:prstGeom prst="ellipse">
                <a:avLst/>
              </a:prstGeom>
              <a:solidFill>
                <a:schemeClr val="tx1"/>
              </a:solidFill>
              <a:ln w="9525">
                <a:noFill/>
                <a:round/>
                <a:headEnd/>
                <a:tailEnd/>
              </a:ln>
              <a:effectLst/>
            </p:spPr>
            <p:txBody>
              <a:bodyPr wrap="none" anchor="ctr"/>
              <a:lstStyle/>
              <a:p>
                <a:endParaRPr lang="es-AR"/>
              </a:p>
            </p:txBody>
          </p:sp>
          <p:sp>
            <p:nvSpPr>
              <p:cNvPr id="114799" name="Oval 111"/>
              <p:cNvSpPr>
                <a:spLocks noChangeArrowheads="1"/>
              </p:cNvSpPr>
              <p:nvPr/>
            </p:nvSpPr>
            <p:spPr bwMode="auto">
              <a:xfrm>
                <a:off x="4080" y="1632"/>
                <a:ext cx="96" cy="96"/>
              </a:xfrm>
              <a:prstGeom prst="ellipse">
                <a:avLst/>
              </a:prstGeom>
              <a:solidFill>
                <a:schemeClr val="tx1"/>
              </a:solidFill>
              <a:ln w="9525">
                <a:noFill/>
                <a:round/>
                <a:headEnd/>
                <a:tailEnd/>
              </a:ln>
              <a:effectLst/>
            </p:spPr>
            <p:txBody>
              <a:bodyPr wrap="none" anchor="ctr"/>
              <a:lstStyle/>
              <a:p>
                <a:endParaRPr lang="es-AR"/>
              </a:p>
            </p:txBody>
          </p:sp>
          <p:sp>
            <p:nvSpPr>
              <p:cNvPr id="114800" name="Oval 112"/>
              <p:cNvSpPr>
                <a:spLocks noChangeArrowheads="1"/>
              </p:cNvSpPr>
              <p:nvPr/>
            </p:nvSpPr>
            <p:spPr bwMode="auto">
              <a:xfrm>
                <a:off x="4080" y="1824"/>
                <a:ext cx="96" cy="96"/>
              </a:xfrm>
              <a:prstGeom prst="ellipse">
                <a:avLst/>
              </a:prstGeom>
              <a:solidFill>
                <a:schemeClr val="tx1"/>
              </a:solidFill>
              <a:ln w="9525">
                <a:noFill/>
                <a:round/>
                <a:headEnd/>
                <a:tailEnd/>
              </a:ln>
              <a:effectLst/>
            </p:spPr>
            <p:txBody>
              <a:bodyPr wrap="none" anchor="ctr"/>
              <a:lstStyle/>
              <a:p>
                <a:endParaRPr lang="es-AR"/>
              </a:p>
            </p:txBody>
          </p:sp>
          <p:sp>
            <p:nvSpPr>
              <p:cNvPr id="114801" name="Oval 113"/>
              <p:cNvSpPr>
                <a:spLocks noChangeArrowheads="1"/>
              </p:cNvSpPr>
              <p:nvPr/>
            </p:nvSpPr>
            <p:spPr bwMode="auto">
              <a:xfrm>
                <a:off x="4080" y="2016"/>
                <a:ext cx="96" cy="96"/>
              </a:xfrm>
              <a:prstGeom prst="ellipse">
                <a:avLst/>
              </a:prstGeom>
              <a:solidFill>
                <a:schemeClr val="tx1"/>
              </a:solidFill>
              <a:ln w="9525">
                <a:noFill/>
                <a:round/>
                <a:headEnd/>
                <a:tailEnd/>
              </a:ln>
              <a:effectLst/>
            </p:spPr>
            <p:txBody>
              <a:bodyPr wrap="none" anchor="ctr"/>
              <a:lstStyle/>
              <a:p>
                <a:endParaRPr lang="es-AR"/>
              </a:p>
            </p:txBody>
          </p:sp>
          <p:sp>
            <p:nvSpPr>
              <p:cNvPr id="114802" name="Oval 114"/>
              <p:cNvSpPr>
                <a:spLocks noChangeArrowheads="1"/>
              </p:cNvSpPr>
              <p:nvPr/>
            </p:nvSpPr>
            <p:spPr bwMode="auto">
              <a:xfrm>
                <a:off x="4080" y="2208"/>
                <a:ext cx="96" cy="96"/>
              </a:xfrm>
              <a:prstGeom prst="ellipse">
                <a:avLst/>
              </a:prstGeom>
              <a:solidFill>
                <a:schemeClr val="tx1"/>
              </a:solidFill>
              <a:ln w="9525">
                <a:noFill/>
                <a:round/>
                <a:headEnd/>
                <a:tailEnd/>
              </a:ln>
              <a:effectLst/>
            </p:spPr>
            <p:txBody>
              <a:bodyPr wrap="none" anchor="ctr"/>
              <a:lstStyle/>
              <a:p>
                <a:endParaRPr lang="es-AR"/>
              </a:p>
            </p:txBody>
          </p:sp>
          <p:sp>
            <p:nvSpPr>
              <p:cNvPr id="114803" name="Oval 115"/>
              <p:cNvSpPr>
                <a:spLocks noChangeArrowheads="1"/>
              </p:cNvSpPr>
              <p:nvPr/>
            </p:nvSpPr>
            <p:spPr bwMode="auto">
              <a:xfrm>
                <a:off x="3888" y="1824"/>
                <a:ext cx="96" cy="96"/>
              </a:xfrm>
              <a:prstGeom prst="ellipse">
                <a:avLst/>
              </a:prstGeom>
              <a:solidFill>
                <a:schemeClr val="tx1"/>
              </a:solidFill>
              <a:ln w="9525">
                <a:noFill/>
                <a:round/>
                <a:headEnd/>
                <a:tailEnd/>
              </a:ln>
              <a:effectLst/>
            </p:spPr>
            <p:txBody>
              <a:bodyPr wrap="none" anchor="ctr"/>
              <a:lstStyle/>
              <a:p>
                <a:endParaRPr lang="es-AR"/>
              </a:p>
            </p:txBody>
          </p:sp>
          <p:sp>
            <p:nvSpPr>
              <p:cNvPr id="114804" name="Oval 116"/>
              <p:cNvSpPr>
                <a:spLocks noChangeArrowheads="1"/>
              </p:cNvSpPr>
              <p:nvPr/>
            </p:nvSpPr>
            <p:spPr bwMode="auto">
              <a:xfrm>
                <a:off x="3888" y="2016"/>
                <a:ext cx="96" cy="96"/>
              </a:xfrm>
              <a:prstGeom prst="ellipse">
                <a:avLst/>
              </a:prstGeom>
              <a:solidFill>
                <a:schemeClr val="tx1"/>
              </a:solidFill>
              <a:ln w="9525">
                <a:noFill/>
                <a:round/>
                <a:headEnd/>
                <a:tailEnd/>
              </a:ln>
              <a:effectLst/>
            </p:spPr>
            <p:txBody>
              <a:bodyPr wrap="none" anchor="ctr"/>
              <a:lstStyle/>
              <a:p>
                <a:endParaRPr lang="es-AR"/>
              </a:p>
            </p:txBody>
          </p:sp>
          <p:sp>
            <p:nvSpPr>
              <p:cNvPr id="114805" name="Oval 117"/>
              <p:cNvSpPr>
                <a:spLocks noChangeArrowheads="1"/>
              </p:cNvSpPr>
              <p:nvPr/>
            </p:nvSpPr>
            <p:spPr bwMode="auto">
              <a:xfrm>
                <a:off x="3888" y="2208"/>
                <a:ext cx="96" cy="96"/>
              </a:xfrm>
              <a:prstGeom prst="ellipse">
                <a:avLst/>
              </a:prstGeom>
              <a:solidFill>
                <a:schemeClr val="tx1"/>
              </a:solidFill>
              <a:ln w="9525">
                <a:noFill/>
                <a:round/>
                <a:headEnd/>
                <a:tailEnd/>
              </a:ln>
              <a:effectLst/>
            </p:spPr>
            <p:txBody>
              <a:bodyPr wrap="none" anchor="ctr"/>
              <a:lstStyle/>
              <a:p>
                <a:endParaRPr lang="es-AR"/>
              </a:p>
            </p:txBody>
          </p:sp>
          <p:sp>
            <p:nvSpPr>
              <p:cNvPr id="114806" name="Oval 118"/>
              <p:cNvSpPr>
                <a:spLocks noChangeArrowheads="1"/>
              </p:cNvSpPr>
              <p:nvPr/>
            </p:nvSpPr>
            <p:spPr bwMode="auto">
              <a:xfrm>
                <a:off x="3696" y="2016"/>
                <a:ext cx="96" cy="96"/>
              </a:xfrm>
              <a:prstGeom prst="ellipse">
                <a:avLst/>
              </a:prstGeom>
              <a:solidFill>
                <a:schemeClr val="tx1"/>
              </a:solidFill>
              <a:ln w="9525">
                <a:noFill/>
                <a:round/>
                <a:headEnd/>
                <a:tailEnd/>
              </a:ln>
              <a:effectLst/>
            </p:spPr>
            <p:txBody>
              <a:bodyPr wrap="none" anchor="ctr"/>
              <a:lstStyle/>
              <a:p>
                <a:endParaRPr lang="es-AR"/>
              </a:p>
            </p:txBody>
          </p:sp>
          <p:sp>
            <p:nvSpPr>
              <p:cNvPr id="114807" name="Oval 119"/>
              <p:cNvSpPr>
                <a:spLocks noChangeArrowheads="1"/>
              </p:cNvSpPr>
              <p:nvPr/>
            </p:nvSpPr>
            <p:spPr bwMode="auto">
              <a:xfrm>
                <a:off x="3696" y="2208"/>
                <a:ext cx="96" cy="96"/>
              </a:xfrm>
              <a:prstGeom prst="ellipse">
                <a:avLst/>
              </a:prstGeom>
              <a:solidFill>
                <a:schemeClr val="tx1"/>
              </a:solidFill>
              <a:ln w="9525">
                <a:noFill/>
                <a:round/>
                <a:headEnd/>
                <a:tailEnd/>
              </a:ln>
              <a:effectLst/>
            </p:spPr>
            <p:txBody>
              <a:bodyPr wrap="none" anchor="ctr"/>
              <a:lstStyle/>
              <a:p>
                <a:endParaRPr lang="es-AR"/>
              </a:p>
            </p:txBody>
          </p:sp>
          <p:sp>
            <p:nvSpPr>
              <p:cNvPr id="114808" name="Oval 120"/>
              <p:cNvSpPr>
                <a:spLocks noChangeArrowheads="1"/>
              </p:cNvSpPr>
              <p:nvPr/>
            </p:nvSpPr>
            <p:spPr bwMode="auto">
              <a:xfrm>
                <a:off x="3495" y="2208"/>
                <a:ext cx="96" cy="96"/>
              </a:xfrm>
              <a:prstGeom prst="ellipse">
                <a:avLst/>
              </a:prstGeom>
              <a:solidFill>
                <a:schemeClr val="tx1"/>
              </a:solidFill>
              <a:ln w="9525">
                <a:noFill/>
                <a:round/>
                <a:headEnd/>
                <a:tailEnd/>
              </a:ln>
              <a:effectLst/>
            </p:spPr>
            <p:txBody>
              <a:bodyPr wrap="none" anchor="ctr"/>
              <a:lstStyle/>
              <a:p>
                <a:endParaRPr lang="es-AR"/>
              </a:p>
            </p:txBody>
          </p:sp>
        </p:grpSp>
        <p:sp>
          <p:nvSpPr>
            <p:cNvPr id="114809" name="Line 121"/>
            <p:cNvSpPr>
              <a:spLocks noChangeShapeType="1"/>
            </p:cNvSpPr>
            <p:nvPr/>
          </p:nvSpPr>
          <p:spPr bwMode="auto">
            <a:xfrm flipV="1">
              <a:off x="4921" y="1979"/>
              <a:ext cx="0" cy="144"/>
            </a:xfrm>
            <a:prstGeom prst="line">
              <a:avLst/>
            </a:prstGeom>
            <a:noFill/>
            <a:ln w="9525">
              <a:solidFill>
                <a:schemeClr val="tx1"/>
              </a:solidFill>
              <a:round/>
              <a:headEnd/>
              <a:tailEnd type="triangle" w="med" len="med"/>
            </a:ln>
            <a:effectLst/>
          </p:spPr>
          <p:txBody>
            <a:bodyPr/>
            <a:lstStyle/>
            <a:p>
              <a:endParaRPr lang="es-AR"/>
            </a:p>
          </p:txBody>
        </p:sp>
        <p:sp>
          <p:nvSpPr>
            <p:cNvPr id="114810" name="Line 122"/>
            <p:cNvSpPr>
              <a:spLocks noChangeShapeType="1"/>
            </p:cNvSpPr>
            <p:nvPr/>
          </p:nvSpPr>
          <p:spPr bwMode="auto">
            <a:xfrm rot="5400000" flipV="1">
              <a:off x="4812" y="3585"/>
              <a:ext cx="0" cy="144"/>
            </a:xfrm>
            <a:prstGeom prst="line">
              <a:avLst/>
            </a:prstGeom>
            <a:noFill/>
            <a:ln w="9525">
              <a:solidFill>
                <a:schemeClr val="tx1"/>
              </a:solidFill>
              <a:round/>
              <a:headEnd/>
              <a:tailEnd type="triangle" w="med" len="med"/>
            </a:ln>
            <a:effectLst/>
          </p:spPr>
          <p:txBody>
            <a:bodyPr/>
            <a:lstStyle/>
            <a:p>
              <a:endParaRPr lang="es-AR"/>
            </a:p>
          </p:txBody>
        </p:sp>
        <p:sp>
          <p:nvSpPr>
            <p:cNvPr id="114811" name="Text Box 123"/>
            <p:cNvSpPr txBox="1">
              <a:spLocks noChangeArrowheads="1"/>
            </p:cNvSpPr>
            <p:nvPr/>
          </p:nvSpPr>
          <p:spPr bwMode="auto">
            <a:xfrm>
              <a:off x="4695" y="3612"/>
              <a:ext cx="239" cy="343"/>
            </a:xfrm>
            <a:prstGeom prst="rect">
              <a:avLst/>
            </a:prstGeom>
            <a:noFill/>
            <a:ln w="9525">
              <a:noFill/>
              <a:miter lim="800000"/>
              <a:headEnd/>
              <a:tailEnd/>
            </a:ln>
            <a:effectLst/>
          </p:spPr>
          <p:txBody>
            <a:bodyPr>
              <a:spAutoFit/>
            </a:bodyPr>
            <a:lstStyle/>
            <a:p>
              <a:pPr eaLnBrk="0" hangingPunct="0">
                <a:spcBef>
                  <a:spcPct val="50000"/>
                </a:spcBef>
              </a:pPr>
              <a:r>
                <a:rPr lang="fr-FR" sz="2000">
                  <a:latin typeface="Times New Roman" pitchFamily="18" charset="0"/>
                </a:rPr>
                <a:t>i</a:t>
              </a:r>
            </a:p>
          </p:txBody>
        </p:sp>
        <p:sp>
          <p:nvSpPr>
            <p:cNvPr id="114812" name="Text Box 124"/>
            <p:cNvSpPr txBox="1">
              <a:spLocks noChangeArrowheads="1"/>
            </p:cNvSpPr>
            <p:nvPr/>
          </p:nvSpPr>
          <p:spPr bwMode="auto">
            <a:xfrm>
              <a:off x="4939" y="1923"/>
              <a:ext cx="240" cy="343"/>
            </a:xfrm>
            <a:prstGeom prst="rect">
              <a:avLst/>
            </a:prstGeom>
            <a:noFill/>
            <a:ln w="9525">
              <a:noFill/>
              <a:miter lim="800000"/>
              <a:headEnd/>
              <a:tailEnd/>
            </a:ln>
            <a:effectLst/>
          </p:spPr>
          <p:txBody>
            <a:bodyPr>
              <a:spAutoFit/>
            </a:bodyPr>
            <a:lstStyle/>
            <a:p>
              <a:pPr eaLnBrk="0" hangingPunct="0">
                <a:spcBef>
                  <a:spcPct val="50000"/>
                </a:spcBef>
              </a:pPr>
              <a:r>
                <a:rPr lang="fr-FR" sz="2000">
                  <a:latin typeface="Times New Roman" pitchFamily="18" charset="0"/>
                </a:rPr>
                <a:t>j</a:t>
              </a:r>
            </a:p>
          </p:txBody>
        </p:sp>
      </p:grpSp>
      <p:sp>
        <p:nvSpPr>
          <p:cNvPr id="68" name="67 CuadroTexto"/>
          <p:cNvSpPr txBox="1"/>
          <p:nvPr/>
        </p:nvSpPr>
        <p:spPr>
          <a:xfrm>
            <a:off x="142844" y="1142984"/>
            <a:ext cx="8429684" cy="400110"/>
          </a:xfrm>
          <a:prstGeom prst="rect">
            <a:avLst/>
          </a:prstGeom>
          <a:noFill/>
        </p:spPr>
        <p:txBody>
          <a:bodyPr wrap="square" rtlCol="0">
            <a:spAutoFit/>
          </a:bodyPr>
          <a:lstStyle/>
          <a:p>
            <a:r>
              <a:rPr lang="en-US" sz="2000" smtClean="0"/>
              <a:t>Basic idea: counting visits to memory allocating statements.</a:t>
            </a:r>
            <a:endParaRPr lang="en-US" sz="2000"/>
          </a:p>
        </p:txBody>
      </p:sp>
      <p:sp>
        <p:nvSpPr>
          <p:cNvPr id="67" name="Slide Number Placeholder 66"/>
          <p:cNvSpPr>
            <a:spLocks noGrp="1"/>
          </p:cNvSpPr>
          <p:nvPr>
            <p:ph type="sldNum" sz="quarter" idx="4"/>
          </p:nvPr>
        </p:nvSpPr>
        <p:spPr/>
        <p:txBody>
          <a:bodyPr/>
          <a:lstStyle/>
          <a:p>
            <a:fld id="{A054710E-BD72-403B-A6EB-26804CCD2D63}" type="slidenum">
              <a:rPr lang="en-US" smtClean="0"/>
              <a:pPr/>
              <a:t>6</a:t>
            </a:fld>
            <a:endParaRPr lang="en-US"/>
          </a:p>
        </p:txBody>
      </p:sp>
    </p:spTree>
    <p:custDataLst>
      <p:tags r:id="rId1"/>
    </p:custDataLst>
  </p:cSld>
  <p:clrMapOvr>
    <a:masterClrMapping/>
  </p:clrMapOvr>
  <p:transition advTm="8431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7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7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48" grpId="0"/>
      <p:bldP spid="1147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Memory requested by a method</a:t>
            </a:r>
            <a:endParaRPr lang="es-AR" dirty="0"/>
          </a:p>
        </p:txBody>
      </p:sp>
      <p:sp>
        <p:nvSpPr>
          <p:cNvPr id="3" name="Content Placeholder 2"/>
          <p:cNvSpPr>
            <a:spLocks noGrp="1"/>
          </p:cNvSpPr>
          <p:nvPr>
            <p:ph idx="1"/>
          </p:nvPr>
        </p:nvSpPr>
        <p:spPr>
          <a:xfrm>
            <a:off x="285720" y="1142985"/>
            <a:ext cx="8643998" cy="1000131"/>
          </a:xfrm>
        </p:spPr>
        <p:txBody>
          <a:bodyPr>
            <a:normAutofit/>
          </a:bodyPr>
          <a:lstStyle/>
          <a:p>
            <a:pPr marL="438912" lvl="1" indent="-320040">
              <a:lnSpc>
                <a:spcPct val="80000"/>
              </a:lnSpc>
              <a:spcBef>
                <a:spcPts val="0"/>
              </a:spcBef>
              <a:buClr>
                <a:schemeClr val="accent1"/>
              </a:buClr>
              <a:buSzPct val="80000"/>
              <a:buFont typeface="Wingdings 2"/>
              <a:buChar char=""/>
              <a:defRPr/>
            </a:pPr>
            <a:r>
              <a:rPr lang="en-US" sz="3200" dirty="0" smtClean="0">
                <a:sym typeface="Symbol" pitchFamily="18" charset="2"/>
              </a:rPr>
              <a:t>How much memory (in terms of m0 parameters)  is </a:t>
            </a:r>
            <a:r>
              <a:rPr lang="en-US" sz="3200" u="sng" dirty="0" smtClean="0">
                <a:sym typeface="Symbol" pitchFamily="18" charset="2"/>
              </a:rPr>
              <a:t>requested/allocated</a:t>
            </a:r>
            <a:r>
              <a:rPr lang="en-US" sz="3200" dirty="0" smtClean="0">
                <a:sym typeface="Symbol" pitchFamily="18" charset="2"/>
              </a:rPr>
              <a:t> by </a:t>
            </a:r>
            <a:r>
              <a:rPr lang="en-US" sz="3200" dirty="0" smtClean="0">
                <a:solidFill>
                  <a:schemeClr val="hlink"/>
                </a:solidFill>
              </a:rPr>
              <a:t>m0</a:t>
            </a:r>
            <a:endParaRPr lang="es-ES" sz="3600" b="1" dirty="0" smtClean="0">
              <a:sym typeface="Symbol" pitchFamily="18" charset="2"/>
            </a:endParaRPr>
          </a:p>
        </p:txBody>
      </p:sp>
      <p:sp>
        <p:nvSpPr>
          <p:cNvPr id="5" name="Slide Number Placeholder 4"/>
          <p:cNvSpPr>
            <a:spLocks noGrp="1"/>
          </p:cNvSpPr>
          <p:nvPr>
            <p:ph type="sldNum" sz="quarter" idx="4"/>
          </p:nvPr>
        </p:nvSpPr>
        <p:spPr>
          <a:xfrm>
            <a:off x="8204396" y="6476999"/>
            <a:ext cx="733864" cy="274320"/>
          </a:xfrm>
        </p:spPr>
        <p:txBody>
          <a:bodyPr/>
          <a:lstStyle/>
          <a:p>
            <a:fld id="{DC9B6637-FD59-4C90-8C7B-56F57D91DAA9}" type="slidenum">
              <a:rPr lang="en-US" smtClean="0"/>
              <a:pPr/>
              <a:t>7</a:t>
            </a:fld>
            <a:endParaRPr lang="en-US" dirty="0"/>
          </a:p>
        </p:txBody>
      </p:sp>
      <p:grpSp>
        <p:nvGrpSpPr>
          <p:cNvPr id="6" name="Group 9"/>
          <p:cNvGrpSpPr/>
          <p:nvPr/>
        </p:nvGrpSpPr>
        <p:grpSpPr>
          <a:xfrm>
            <a:off x="1500166" y="2143116"/>
            <a:ext cx="5292746" cy="928694"/>
            <a:chOff x="428596" y="5285166"/>
            <a:chExt cx="4488772" cy="714011"/>
          </a:xfrm>
        </p:grpSpPr>
        <p:graphicFrame>
          <p:nvGraphicFramePr>
            <p:cNvPr id="88067" name="Object 3"/>
            <p:cNvGraphicFramePr>
              <a:graphicFrameLocks noChangeAspect="1"/>
            </p:cNvGraphicFramePr>
            <p:nvPr/>
          </p:nvGraphicFramePr>
          <p:xfrm>
            <a:off x="3033815" y="5285166"/>
            <a:ext cx="1883553" cy="714011"/>
          </p:xfrm>
          <a:graphic>
            <a:graphicData uri="http://schemas.openxmlformats.org/presentationml/2006/ole">
              <p:oleObj spid="_x0000_s110594" name="Equation" r:id="rId4" imgW="939600" imgH="355320" progId="Equation.3">
                <p:embed/>
              </p:oleObj>
            </a:graphicData>
          </a:graphic>
        </p:graphicFrame>
        <p:sp>
          <p:nvSpPr>
            <p:cNvPr id="9" name="Rectangle 8"/>
            <p:cNvSpPr/>
            <p:nvPr/>
          </p:nvSpPr>
          <p:spPr>
            <a:xfrm>
              <a:off x="428596" y="5429263"/>
              <a:ext cx="2592304" cy="402269"/>
            </a:xfrm>
            <a:prstGeom prst="rect">
              <a:avLst/>
            </a:prstGeom>
          </p:spPr>
          <p:txBody>
            <a:bodyPr wrap="none">
              <a:spAutoFit/>
            </a:bodyPr>
            <a:lstStyle/>
            <a:p>
              <a:r>
                <a:rPr lang="es-AR" sz="2800" dirty="0" err="1" smtClean="0"/>
                <a:t>totAlloc</a:t>
              </a:r>
              <a:r>
                <a:rPr lang="es-AR" sz="2800" dirty="0" smtClean="0"/>
                <a:t>(m0)(</a:t>
              </a:r>
              <a:r>
                <a:rPr lang="es-AR" sz="2800" dirty="0" err="1" smtClean="0"/>
                <a:t>mc</a:t>
              </a:r>
              <a:r>
                <a:rPr lang="es-AR" sz="2800" dirty="0" smtClean="0"/>
                <a:t>) = </a:t>
              </a:r>
              <a:endParaRPr lang="es-AR" sz="2800" dirty="0"/>
            </a:p>
          </p:txBody>
        </p:sp>
      </p:grpSp>
      <p:sp>
        <p:nvSpPr>
          <p:cNvPr id="11" name="Rectangle 10"/>
          <p:cNvSpPr/>
          <p:nvPr/>
        </p:nvSpPr>
        <p:spPr>
          <a:xfrm>
            <a:off x="785786" y="3143248"/>
            <a:ext cx="7929618" cy="830997"/>
          </a:xfrm>
          <a:prstGeom prst="rect">
            <a:avLst/>
          </a:prstGeom>
        </p:spPr>
        <p:txBody>
          <a:bodyPr wrap="square">
            <a:spAutoFit/>
          </a:bodyPr>
          <a:lstStyle/>
          <a:p>
            <a:pPr>
              <a:buNone/>
            </a:pPr>
            <a:r>
              <a:rPr lang="es-AR" sz="2400" dirty="0" smtClean="0"/>
              <a:t>= </a:t>
            </a:r>
            <a:r>
              <a:rPr lang="es-AR" sz="2400" b="1" dirty="0" smtClean="0"/>
              <a:t>(</a:t>
            </a:r>
            <a:r>
              <a:rPr lang="es-AR" sz="2400" dirty="0" err="1" smtClean="0">
                <a:latin typeface="Courier New" pitchFamily="49" charset="0"/>
                <a:cs typeface="Courier New" pitchFamily="49" charset="0"/>
              </a:rPr>
              <a:t>size</a:t>
            </a:r>
            <a:r>
              <a:rPr lang="es-AR" sz="2400" dirty="0" smtClean="0">
                <a:latin typeface="Courier New" pitchFamily="49" charset="0"/>
                <a:cs typeface="Courier New" pitchFamily="49" charset="0"/>
              </a:rPr>
              <a:t>(B[])</a:t>
            </a:r>
            <a:r>
              <a:rPr lang="es-AR" sz="2400" b="1" dirty="0" smtClean="0"/>
              <a:t>+</a:t>
            </a:r>
            <a:r>
              <a:rPr lang="es-AR" sz="2400" dirty="0" err="1" smtClean="0">
                <a:latin typeface="Courier New" pitchFamily="49" charset="0"/>
                <a:cs typeface="Courier New" pitchFamily="49" charset="0"/>
              </a:rPr>
              <a:t>size</a:t>
            </a:r>
            <a:r>
              <a:rPr lang="es-AR" sz="2400" dirty="0" smtClean="0">
                <a:latin typeface="Courier New" pitchFamily="49" charset="0"/>
                <a:cs typeface="Courier New" pitchFamily="49" charset="0"/>
              </a:rPr>
              <a:t>(B)</a:t>
            </a:r>
            <a:r>
              <a:rPr lang="es-AR" sz="2400" b="1" dirty="0" smtClean="0"/>
              <a:t>+ </a:t>
            </a:r>
            <a:r>
              <a:rPr lang="es-AR" sz="2400" dirty="0" err="1" smtClean="0">
                <a:latin typeface="Courier New" pitchFamily="49" charset="0"/>
                <a:cs typeface="Courier New" pitchFamily="49" charset="0"/>
              </a:rPr>
              <a:t>size</a:t>
            </a:r>
            <a:r>
              <a:rPr lang="es-AR" sz="2400" dirty="0" smtClean="0">
                <a:latin typeface="Courier New" pitchFamily="49" charset="0"/>
                <a:cs typeface="Courier New" pitchFamily="49" charset="0"/>
              </a:rPr>
              <a:t>(C)</a:t>
            </a:r>
            <a:r>
              <a:rPr lang="es-AR" sz="2400" b="1" dirty="0" smtClean="0"/>
              <a:t>)(1/2</a:t>
            </a:r>
            <a:r>
              <a:rPr lang="es-ES" sz="2400" b="1" dirty="0" smtClean="0">
                <a:sym typeface="Symbol" pitchFamily="18" charset="2"/>
              </a:rPr>
              <a:t> mc</a:t>
            </a:r>
            <a:r>
              <a:rPr lang="es-ES" sz="2400" b="1" baseline="30000" dirty="0" smtClean="0">
                <a:sym typeface="Symbol" pitchFamily="18" charset="2"/>
              </a:rPr>
              <a:t>2 </a:t>
            </a:r>
            <a:r>
              <a:rPr lang="es-AR" sz="1400" b="1" dirty="0" smtClean="0"/>
              <a:t> </a:t>
            </a:r>
            <a:r>
              <a:rPr lang="es-AR" sz="2400" b="1" dirty="0" smtClean="0"/>
              <a:t>+5/2</a:t>
            </a:r>
            <a:r>
              <a:rPr lang="es-ES" sz="2400" b="1" dirty="0" smtClean="0">
                <a:sym typeface="Symbol" pitchFamily="18" charset="2"/>
              </a:rPr>
              <a:t> </a:t>
            </a:r>
            <a:r>
              <a:rPr lang="es-AR" sz="2400" b="1" dirty="0" err="1" smtClean="0"/>
              <a:t>mc</a:t>
            </a:r>
            <a:r>
              <a:rPr lang="es-AR" sz="2400" b="1" dirty="0" smtClean="0"/>
              <a:t>) +</a:t>
            </a:r>
            <a:r>
              <a:rPr lang="es-AR" sz="2400" dirty="0" err="1" smtClean="0">
                <a:latin typeface="Courier New" pitchFamily="49" charset="0"/>
                <a:cs typeface="Courier New" pitchFamily="49" charset="0"/>
              </a:rPr>
              <a:t>size</a:t>
            </a:r>
            <a:r>
              <a:rPr lang="es-AR" sz="2400" dirty="0" smtClean="0">
                <a:latin typeface="Courier New" pitchFamily="49" charset="0"/>
                <a:cs typeface="Courier New" pitchFamily="49" charset="0"/>
              </a:rPr>
              <a:t>(A)</a:t>
            </a:r>
            <a:r>
              <a:rPr lang="es-AR" sz="2400" b="1" dirty="0" err="1" smtClean="0"/>
              <a:t>mc</a:t>
            </a:r>
            <a:endParaRPr lang="es-AR" sz="2400" b="1" dirty="0"/>
          </a:p>
        </p:txBody>
      </p:sp>
      <p:pic>
        <p:nvPicPr>
          <p:cNvPr id="110595" name="Picture 3"/>
          <p:cNvPicPr>
            <a:picLocks noChangeAspect="1" noChangeArrowheads="1"/>
          </p:cNvPicPr>
          <p:nvPr/>
        </p:nvPicPr>
        <p:blipFill>
          <a:blip r:embed="rId5"/>
          <a:srcRect/>
          <a:stretch>
            <a:fillRect/>
          </a:stretch>
        </p:blipFill>
        <p:spPr bwMode="auto">
          <a:xfrm>
            <a:off x="1928794" y="4143380"/>
            <a:ext cx="5072098" cy="2598557"/>
          </a:xfrm>
          <a:prstGeom prst="rect">
            <a:avLst/>
          </a:prstGeom>
          <a:noFill/>
          <a:ln w="9525">
            <a:noFill/>
            <a:miter lim="800000"/>
            <a:headEnd/>
            <a:tailEnd/>
          </a:ln>
          <a:effectLst/>
        </p:spPr>
      </p:pic>
    </p:spTree>
  </p:cSld>
  <p:clrMapOvr>
    <a:masterClrMapping/>
  </p:clrMapOvr>
  <p:transition advTm="4831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Problem</a:t>
            </a:r>
            <a:endParaRPr lang="es-AR" dirty="0"/>
          </a:p>
        </p:txBody>
      </p:sp>
      <p:sp>
        <p:nvSpPr>
          <p:cNvPr id="3" name="2 Marcador de contenido"/>
          <p:cNvSpPr>
            <a:spLocks noGrp="1"/>
          </p:cNvSpPr>
          <p:nvPr>
            <p:ph idx="1"/>
          </p:nvPr>
        </p:nvSpPr>
        <p:spPr/>
        <p:txBody>
          <a:bodyPr>
            <a:normAutofit/>
          </a:bodyPr>
          <a:lstStyle/>
          <a:p>
            <a:r>
              <a:rPr lang="en-US" dirty="0" smtClean="0"/>
              <a:t>Memory is released by a garbage collector</a:t>
            </a:r>
          </a:p>
          <a:p>
            <a:pPr lvl="1"/>
            <a:r>
              <a:rPr lang="en-US" dirty="0" smtClean="0"/>
              <a:t>Very difficult to predict </a:t>
            </a:r>
            <a:r>
              <a:rPr lang="en-US" b="1" dirty="0" smtClean="0"/>
              <a:t>when</a:t>
            </a:r>
            <a:r>
              <a:rPr lang="en-US" dirty="0" smtClean="0"/>
              <a:t>, </a:t>
            </a:r>
            <a:r>
              <a:rPr lang="en-US" b="1" dirty="0" smtClean="0"/>
              <a:t>where</a:t>
            </a:r>
            <a:r>
              <a:rPr lang="en-US" dirty="0" smtClean="0"/>
              <a:t>, and </a:t>
            </a:r>
            <a:r>
              <a:rPr lang="en-US" b="1" dirty="0" smtClean="0"/>
              <a:t>how</a:t>
            </a:r>
            <a:r>
              <a:rPr lang="en-US" dirty="0" smtClean="0"/>
              <a:t> many object are collected </a:t>
            </a:r>
          </a:p>
          <a:p>
            <a:endParaRPr lang="en-US" dirty="0" smtClean="0"/>
          </a:p>
          <a:p>
            <a:endParaRPr lang="en-US" dirty="0" smtClean="0"/>
          </a:p>
          <a:p>
            <a:endParaRPr lang="en-US" dirty="0" smtClean="0"/>
          </a:p>
          <a:p>
            <a:endParaRPr lang="en-US" dirty="0" smtClean="0"/>
          </a:p>
          <a:p>
            <a:endParaRPr lang="en-US" dirty="0" smtClean="0"/>
          </a:p>
          <a:p>
            <a:r>
              <a:rPr lang="en-US" dirty="0" smtClean="0"/>
              <a:t>Our approach: Approximate GC using a scope-based region memory manager</a:t>
            </a:r>
            <a:endParaRPr lang="en-US" dirty="0"/>
          </a:p>
        </p:txBody>
      </p:sp>
      <p:graphicFrame>
        <p:nvGraphicFramePr>
          <p:cNvPr id="4" name="Chart 3"/>
          <p:cNvGraphicFramePr/>
          <p:nvPr/>
        </p:nvGraphicFramePr>
        <p:xfrm>
          <a:off x="4786314" y="2786058"/>
          <a:ext cx="4071966" cy="17309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285720" y="2786058"/>
          <a:ext cx="4071966" cy="1730926"/>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6"/>
          <p:cNvSpPr txBox="1"/>
          <p:nvPr/>
        </p:nvSpPr>
        <p:spPr>
          <a:xfrm>
            <a:off x="571472" y="4429132"/>
            <a:ext cx="3786214" cy="369332"/>
          </a:xfrm>
          <a:prstGeom prst="rect">
            <a:avLst/>
          </a:prstGeom>
          <a:noFill/>
        </p:spPr>
        <p:txBody>
          <a:bodyPr wrap="square" rtlCol="0">
            <a:spAutoFit/>
          </a:bodyPr>
          <a:lstStyle/>
          <a:p>
            <a:pPr algn="ctr"/>
            <a:r>
              <a:rPr lang="es-AR" dirty="0" smtClean="0"/>
              <a:t>m0(2)</a:t>
            </a:r>
            <a:endParaRPr lang="es-AR" dirty="0"/>
          </a:p>
        </p:txBody>
      </p:sp>
      <p:sp>
        <p:nvSpPr>
          <p:cNvPr id="7" name="TextBox 6"/>
          <p:cNvSpPr txBox="1"/>
          <p:nvPr/>
        </p:nvSpPr>
        <p:spPr>
          <a:xfrm>
            <a:off x="5072066" y="4429132"/>
            <a:ext cx="3786214" cy="369332"/>
          </a:xfrm>
          <a:prstGeom prst="rect">
            <a:avLst/>
          </a:prstGeom>
          <a:noFill/>
        </p:spPr>
        <p:txBody>
          <a:bodyPr wrap="square" rtlCol="0">
            <a:spAutoFit/>
          </a:bodyPr>
          <a:lstStyle/>
          <a:p>
            <a:pPr algn="ctr"/>
            <a:r>
              <a:rPr lang="es-AR" dirty="0" smtClean="0"/>
              <a:t>m0(7)</a:t>
            </a:r>
            <a:endParaRPr lang="es-AR" dirty="0"/>
          </a:p>
        </p:txBody>
      </p:sp>
      <p:sp>
        <p:nvSpPr>
          <p:cNvPr id="8" name="Slide Number Placeholder 7"/>
          <p:cNvSpPr>
            <a:spLocks noGrp="1"/>
          </p:cNvSpPr>
          <p:nvPr>
            <p:ph type="sldNum" sz="quarter" idx="4"/>
          </p:nvPr>
        </p:nvSpPr>
        <p:spPr/>
        <p:txBody>
          <a:bodyPr/>
          <a:lstStyle/>
          <a:p>
            <a:fld id="{A054710E-BD72-403B-A6EB-26804CCD2D63}" type="slidenum">
              <a:rPr lang="en-US" smtClean="0"/>
              <a:pPr/>
              <a:t>8</a:t>
            </a:fld>
            <a:endParaRPr lang="en-US"/>
          </a:p>
        </p:txBody>
      </p:sp>
    </p:spTree>
  </p:cSld>
  <p:clrMapOvr>
    <a:masterClrMapping/>
  </p:clrMapOvr>
  <p:transition advTm="1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Region-based memory management</a:t>
            </a:r>
            <a:endParaRPr lang="es-AR" dirty="0"/>
          </a:p>
        </p:txBody>
      </p:sp>
      <p:sp>
        <p:nvSpPr>
          <p:cNvPr id="4" name="Content Placeholder 3"/>
          <p:cNvSpPr>
            <a:spLocks noGrp="1"/>
          </p:cNvSpPr>
          <p:nvPr>
            <p:ph sz="quarter" idx="13"/>
          </p:nvPr>
        </p:nvSpPr>
        <p:spPr/>
        <p:txBody>
          <a:bodyPr/>
          <a:lstStyle/>
          <a:p>
            <a:r>
              <a:rPr lang="en-US" dirty="0" smtClean="0"/>
              <a:t>Memory organized using m-regions</a:t>
            </a:r>
            <a:endParaRPr lang="en-US" dirty="0"/>
          </a:p>
        </p:txBody>
      </p:sp>
      <p:sp>
        <p:nvSpPr>
          <p:cNvPr id="10" name="Rectangle 9"/>
          <p:cNvSpPr/>
          <p:nvPr/>
        </p:nvSpPr>
        <p:spPr>
          <a:xfrm>
            <a:off x="285720" y="1658859"/>
            <a:ext cx="4286280" cy="4770537"/>
          </a:xfrm>
          <a:prstGeom prst="rect">
            <a:avLst/>
          </a:prstGeom>
          <a:solidFill>
            <a:schemeClr val="accent2">
              <a:lumMod val="40000"/>
              <a:lumOff val="60000"/>
            </a:schemeClr>
          </a:solidFill>
          <a:ln w="12700">
            <a:solidFill>
              <a:schemeClr val="tx1"/>
            </a:solidFill>
          </a:ln>
        </p:spPr>
        <p:txBody>
          <a:bodyPr wrap="square">
            <a:spAutoFit/>
          </a:bodyPr>
          <a:lstStyle/>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m0(</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 {</a:t>
            </a:r>
          </a:p>
          <a:p>
            <a:r>
              <a:rPr lang="es-AR" sz="1600" dirty="0" smtClean="0">
                <a:solidFill>
                  <a:schemeClr val="bg1">
                    <a:lumMod val="50000"/>
                  </a:schemeClr>
                </a:solidFill>
                <a:latin typeface="Lucida Console" pitchFamily="49" charset="0"/>
                <a:cs typeface="Courier New" pitchFamily="49" charset="0"/>
              </a:rPr>
              <a:t>1:</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m1(</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2:</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B[] m2Arr=m2(2 * </a:t>
            </a:r>
            <a:r>
              <a:rPr lang="es-AR" sz="1600" dirty="0" err="1">
                <a:latin typeface="Lucida Console" pitchFamily="49" charset="0"/>
                <a:cs typeface="Courier New" pitchFamily="49" charset="0"/>
              </a:rPr>
              <a:t>mc</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a:p>
            <a:r>
              <a:rPr lang="es-AR" sz="1600" dirty="0" err="1">
                <a:latin typeface="Lucida Console" pitchFamily="49" charset="0"/>
                <a:cs typeface="Courier New" pitchFamily="49" charset="0"/>
              </a:rPr>
              <a:t>void</a:t>
            </a:r>
            <a:r>
              <a:rPr lang="es-AR" sz="1600" dirty="0">
                <a:latin typeface="Lucida Console" pitchFamily="49" charset="0"/>
                <a:cs typeface="Courier New" pitchFamily="49" charset="0"/>
              </a:rPr>
              <a:t> m1(</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k) {</a:t>
            </a:r>
          </a:p>
          <a:p>
            <a:r>
              <a:rPr lang="nn-NO" sz="1600" dirty="0" smtClean="0">
                <a:solidFill>
                  <a:schemeClr val="bg1">
                    <a:lumMod val="50000"/>
                  </a:schemeClr>
                </a:solidFill>
                <a:latin typeface="Lucida Console" pitchFamily="49" charset="0"/>
                <a:cs typeface="Courier New" pitchFamily="49" charset="0"/>
              </a:rPr>
              <a:t>3:</a:t>
            </a:r>
            <a:r>
              <a:rPr lang="nn-NO" sz="1600" dirty="0" smtClean="0">
                <a:latin typeface="Lucida Console" pitchFamily="49" charset="0"/>
                <a:cs typeface="Courier New" pitchFamily="49" charset="0"/>
              </a:rPr>
              <a:t> </a:t>
            </a:r>
            <a:r>
              <a:rPr lang="nn-NO" sz="1600" dirty="0">
                <a:latin typeface="Lucida Console" pitchFamily="49" charset="0"/>
                <a:cs typeface="Courier New" pitchFamily="49" charset="0"/>
              </a:rPr>
              <a:t>for (int i = 1; i &lt;= k; i</a:t>
            </a:r>
            <a:r>
              <a:rPr lang="nn-NO" sz="1600" dirty="0" smtClean="0">
                <a:latin typeface="Lucida Console" pitchFamily="49" charset="0"/>
                <a:cs typeface="Courier New" pitchFamily="49" charset="0"/>
              </a:rPr>
              <a:t>++){ </a:t>
            </a:r>
            <a:endParaRPr lang="nn-NO" sz="1600" dirty="0">
              <a:latin typeface="Lucida Console" pitchFamily="49" charset="0"/>
              <a:cs typeface="Courier New" pitchFamily="49" charset="0"/>
            </a:endParaRPr>
          </a:p>
          <a:p>
            <a:r>
              <a:rPr lang="en-US" sz="1600" dirty="0" smtClean="0">
                <a:solidFill>
                  <a:schemeClr val="bg1">
                    <a:lumMod val="50000"/>
                  </a:schemeClr>
                </a:solidFill>
                <a:latin typeface="Lucida Console" pitchFamily="49" charset="0"/>
                <a:cs typeface="Courier New" pitchFamily="49" charset="0"/>
              </a:rPr>
              <a:t>4:</a:t>
            </a:r>
            <a:r>
              <a:rPr lang="en-US" sz="1600" dirty="0" smtClean="0">
                <a:latin typeface="Lucida Console" pitchFamily="49" charset="0"/>
                <a:cs typeface="Courier New" pitchFamily="49" charset="0"/>
              </a:rPr>
              <a:t>   A </a:t>
            </a:r>
            <a:r>
              <a:rPr lang="en-US" sz="1600" dirty="0" err="1">
                <a:latin typeface="Lucida Console" pitchFamily="49" charset="0"/>
                <a:cs typeface="Courier New" pitchFamily="49" charset="0"/>
              </a:rPr>
              <a:t>a</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A()</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5:</a:t>
            </a:r>
            <a:r>
              <a:rPr lang="es-AR" sz="1600" dirty="0" smtClean="0">
                <a:latin typeface="Lucida Console" pitchFamily="49" charset="0"/>
                <a:cs typeface="Courier New" pitchFamily="49" charset="0"/>
              </a:rPr>
              <a:t>   B</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dummyArr</a:t>
            </a:r>
            <a:r>
              <a:rPr lang="es-AR" sz="1600" dirty="0">
                <a:latin typeface="Lucida Console" pitchFamily="49" charset="0"/>
                <a:cs typeface="Courier New" pitchFamily="49" charset="0"/>
              </a:rPr>
              <a:t>= m2(i);</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B[] m2(</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n) {</a:t>
            </a:r>
          </a:p>
          <a:p>
            <a:r>
              <a:rPr lang="en-US" sz="1600" dirty="0" smtClean="0">
                <a:solidFill>
                  <a:schemeClr val="bg1">
                    <a:lumMod val="50000"/>
                  </a:schemeClr>
                </a:solidFill>
                <a:latin typeface="Lucida Console" pitchFamily="49" charset="0"/>
                <a:cs typeface="Courier New" pitchFamily="49" charset="0"/>
              </a:rPr>
              <a:t>6:</a:t>
            </a:r>
            <a:r>
              <a:rPr lang="en-US" sz="1600" dirty="0" smtClean="0">
                <a:latin typeface="Lucida Console" pitchFamily="49" charset="0"/>
                <a:cs typeface="Courier New" pitchFamily="49" charset="0"/>
              </a:rPr>
              <a:t> </a:t>
            </a:r>
            <a:r>
              <a:rPr lang="en-US" sz="1600" dirty="0">
                <a:latin typeface="Lucida Console" pitchFamily="49" charset="0"/>
                <a:cs typeface="Courier New" pitchFamily="49" charset="0"/>
              </a:rPr>
              <a:t>B[] </a:t>
            </a:r>
            <a:r>
              <a:rPr lang="en-US" sz="1600" dirty="0" err="1">
                <a:solidFill>
                  <a:schemeClr val="accent6"/>
                </a:solidFill>
                <a:latin typeface="Lucida Console" pitchFamily="49" charset="0"/>
                <a:cs typeface="Courier New" pitchFamily="49" charset="0"/>
              </a:rPr>
              <a:t>arrB</a:t>
            </a:r>
            <a:r>
              <a:rPr lang="en-US" sz="1600" dirty="0">
                <a:solidFill>
                  <a:schemeClr val="accent6"/>
                </a:solidFill>
                <a:latin typeface="Lucida Console" pitchFamily="49" charset="0"/>
                <a:cs typeface="Courier New" pitchFamily="49" charset="0"/>
              </a:rPr>
              <a:t> = new B[n]</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7:</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for</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int</a:t>
            </a:r>
            <a:r>
              <a:rPr lang="es-AR" sz="1600" dirty="0">
                <a:latin typeface="Lucida Console" pitchFamily="49" charset="0"/>
                <a:cs typeface="Courier New" pitchFamily="49" charset="0"/>
              </a:rPr>
              <a:t> j = 1; j &lt;= n; j++) {</a:t>
            </a:r>
          </a:p>
          <a:p>
            <a:r>
              <a:rPr lang="es-AR" sz="1600" dirty="0" smtClean="0">
                <a:solidFill>
                  <a:schemeClr val="bg1">
                    <a:lumMod val="50000"/>
                  </a:schemeClr>
                </a:solidFill>
                <a:latin typeface="Lucida Console" pitchFamily="49" charset="0"/>
                <a:cs typeface="Courier New" pitchFamily="49" charset="0"/>
              </a:rPr>
              <a:t>8:</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arrB</a:t>
            </a:r>
            <a:r>
              <a:rPr lang="es-AR" sz="1600" dirty="0" smtClean="0">
                <a:latin typeface="Lucida Console" pitchFamily="49" charset="0"/>
                <a:cs typeface="Courier New" pitchFamily="49" charset="0"/>
              </a:rPr>
              <a:t>[j-1</a:t>
            </a:r>
            <a:r>
              <a:rPr lang="es-AR" sz="1600" dirty="0">
                <a:latin typeface="Lucida Console" pitchFamily="49" charset="0"/>
                <a:cs typeface="Courier New" pitchFamily="49" charset="0"/>
              </a:rPr>
              <a:t>] = </a:t>
            </a:r>
            <a:r>
              <a:rPr lang="es-AR" sz="1600" dirty="0">
                <a:solidFill>
                  <a:schemeClr val="accent6"/>
                </a:solidFill>
                <a:latin typeface="Lucida Console" pitchFamily="49" charset="0"/>
                <a:cs typeface="Courier New" pitchFamily="49" charset="0"/>
              </a:rPr>
              <a:t>new B()</a:t>
            </a:r>
            <a:r>
              <a:rPr lang="es-AR" sz="1600" dirty="0">
                <a:latin typeface="Lucida Console" pitchFamily="49" charset="0"/>
                <a:cs typeface="Courier New" pitchFamily="49" charset="0"/>
              </a:rPr>
              <a:t>;</a:t>
            </a:r>
          </a:p>
          <a:p>
            <a:r>
              <a:rPr lang="en-US" sz="1600" dirty="0" smtClean="0">
                <a:solidFill>
                  <a:schemeClr val="bg1">
                    <a:lumMod val="50000"/>
                  </a:schemeClr>
                </a:solidFill>
                <a:latin typeface="Lucida Console" pitchFamily="49" charset="0"/>
                <a:cs typeface="Courier New" pitchFamily="49" charset="0"/>
              </a:rPr>
              <a:t>9:</a:t>
            </a:r>
            <a:r>
              <a:rPr lang="en-US" sz="1600" dirty="0" smtClean="0">
                <a:latin typeface="Lucida Console" pitchFamily="49" charset="0"/>
                <a:cs typeface="Courier New" pitchFamily="49" charset="0"/>
              </a:rPr>
              <a:t>   C </a:t>
            </a:r>
            <a:r>
              <a:rPr lang="en-US" sz="1600" dirty="0" err="1">
                <a:latin typeface="Lucida Console" pitchFamily="49" charset="0"/>
                <a:cs typeface="Courier New" pitchFamily="49" charset="0"/>
              </a:rPr>
              <a:t>c</a:t>
            </a:r>
            <a:r>
              <a:rPr lang="en-US" sz="1600" dirty="0">
                <a:latin typeface="Lucida Console" pitchFamily="49" charset="0"/>
                <a:cs typeface="Courier New" pitchFamily="49" charset="0"/>
              </a:rPr>
              <a:t> = </a:t>
            </a:r>
            <a:r>
              <a:rPr lang="en-US" sz="1600" dirty="0">
                <a:solidFill>
                  <a:schemeClr val="accent6"/>
                </a:solidFill>
                <a:latin typeface="Lucida Console" pitchFamily="49" charset="0"/>
                <a:cs typeface="Courier New" pitchFamily="49" charset="0"/>
              </a:rPr>
              <a:t>new C()</a:t>
            </a:r>
            <a:r>
              <a:rPr lang="en-US" sz="1600" dirty="0">
                <a:latin typeface="Lucida Console" pitchFamily="49" charset="0"/>
                <a:cs typeface="Courier New" pitchFamily="49" charset="0"/>
              </a:rPr>
              <a:t>;</a:t>
            </a:r>
          </a:p>
          <a:p>
            <a:r>
              <a:rPr lang="es-AR" sz="1600" dirty="0" smtClean="0">
                <a:solidFill>
                  <a:schemeClr val="bg1">
                    <a:lumMod val="50000"/>
                  </a:schemeClr>
                </a:solidFill>
                <a:latin typeface="Lucida Console" pitchFamily="49" charset="0"/>
                <a:cs typeface="Courier New" pitchFamily="49" charset="0"/>
              </a:rPr>
              <a:t>10:</a:t>
            </a:r>
            <a:r>
              <a:rPr lang="es-AR" sz="1600" dirty="0" smtClean="0">
                <a:latin typeface="Lucida Console" pitchFamily="49" charset="0"/>
                <a:cs typeface="Courier New" pitchFamily="49" charset="0"/>
              </a:rPr>
              <a:t>  </a:t>
            </a:r>
            <a:r>
              <a:rPr lang="es-AR" sz="1600" dirty="0" err="1" smtClean="0">
                <a:latin typeface="Lucida Console" pitchFamily="49" charset="0"/>
                <a:cs typeface="Courier New" pitchFamily="49" charset="0"/>
              </a:rPr>
              <a:t>c.value</a:t>
            </a:r>
            <a:r>
              <a:rPr lang="es-AR" sz="1600" dirty="0" smtClean="0">
                <a:latin typeface="Lucida Console" pitchFamily="49" charset="0"/>
                <a:cs typeface="Courier New" pitchFamily="49" charset="0"/>
              </a:rPr>
              <a:t> </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[j-1];</a:t>
            </a:r>
          </a:p>
          <a:p>
            <a:r>
              <a:rPr lang="es-AR" sz="1600" dirty="0" smtClean="0">
                <a:latin typeface="Lucida Console" pitchFamily="49" charset="0"/>
                <a:cs typeface="Courier New" pitchFamily="49" charset="0"/>
              </a:rPr>
              <a:t>   }</a:t>
            </a:r>
            <a:endParaRPr lang="es-AR" sz="1600" dirty="0">
              <a:latin typeface="Lucida Console" pitchFamily="49" charset="0"/>
              <a:cs typeface="Courier New" pitchFamily="49" charset="0"/>
            </a:endParaRPr>
          </a:p>
          <a:p>
            <a:r>
              <a:rPr lang="es-AR" sz="1600" dirty="0" smtClean="0">
                <a:solidFill>
                  <a:schemeClr val="bg1">
                    <a:lumMod val="50000"/>
                  </a:schemeClr>
                </a:solidFill>
                <a:latin typeface="Lucida Console" pitchFamily="49" charset="0"/>
                <a:cs typeface="Courier New" pitchFamily="49" charset="0"/>
              </a:rPr>
              <a:t>11:</a:t>
            </a:r>
            <a:r>
              <a:rPr lang="es-AR" sz="1600" dirty="0" smtClean="0">
                <a:latin typeface="Lucida Console" pitchFamily="49" charset="0"/>
                <a:cs typeface="Courier New" pitchFamily="49" charset="0"/>
              </a:rPr>
              <a:t> </a:t>
            </a:r>
            <a:r>
              <a:rPr lang="es-AR" sz="1600" dirty="0" err="1">
                <a:latin typeface="Lucida Console" pitchFamily="49" charset="0"/>
                <a:cs typeface="Courier New" pitchFamily="49" charset="0"/>
              </a:rPr>
              <a:t>return</a:t>
            </a:r>
            <a:r>
              <a:rPr lang="es-AR" sz="1600" dirty="0">
                <a:latin typeface="Lucida Console" pitchFamily="49" charset="0"/>
                <a:cs typeface="Courier New" pitchFamily="49" charset="0"/>
              </a:rPr>
              <a:t> </a:t>
            </a:r>
            <a:r>
              <a:rPr lang="es-AR" sz="1600" dirty="0" err="1">
                <a:latin typeface="Lucida Console" pitchFamily="49" charset="0"/>
                <a:cs typeface="Courier New" pitchFamily="49" charset="0"/>
              </a:rPr>
              <a:t>arrB</a:t>
            </a:r>
            <a:r>
              <a:rPr lang="es-AR" sz="1600" dirty="0">
                <a:latin typeface="Lucida Console" pitchFamily="49" charset="0"/>
                <a:cs typeface="Courier New" pitchFamily="49" charset="0"/>
              </a:rPr>
              <a:t>;</a:t>
            </a:r>
          </a:p>
          <a:p>
            <a:r>
              <a:rPr lang="es-AR" sz="1600" dirty="0">
                <a:latin typeface="Lucida Console" pitchFamily="49" charset="0"/>
                <a:cs typeface="Courier New" pitchFamily="49" charset="0"/>
              </a:rPr>
              <a:t>}</a:t>
            </a:r>
          </a:p>
        </p:txBody>
      </p:sp>
      <p:pic>
        <p:nvPicPr>
          <p:cNvPr id="2053" name="Picture 5"/>
          <p:cNvPicPr>
            <a:picLocks noChangeAspect="1" noChangeArrowheads="1"/>
          </p:cNvPicPr>
          <p:nvPr/>
        </p:nvPicPr>
        <p:blipFill>
          <a:blip r:embed="rId3"/>
          <a:srcRect/>
          <a:stretch>
            <a:fillRect/>
          </a:stretch>
        </p:blipFill>
        <p:spPr bwMode="auto">
          <a:xfrm>
            <a:off x="5181615" y="1785926"/>
            <a:ext cx="3605227" cy="4624096"/>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DC9B6637-FD59-4C90-8C7B-56F57D91DAA9}" type="slidenum">
              <a:rPr lang="en-US" smtClean="0"/>
              <a:pPr/>
              <a:t>9</a:t>
            </a:fld>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4.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9891</TotalTime>
  <Words>4918</Words>
  <Application>Microsoft Office PowerPoint</Application>
  <PresentationFormat>On-screen Show (4:3)</PresentationFormat>
  <Paragraphs>595</Paragraphs>
  <Slides>31</Slides>
  <Notes>31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Module</vt:lpstr>
      <vt:lpstr>Equation</vt:lpstr>
      <vt:lpstr>Parametric Prediction of Heap Memory Requirements</vt:lpstr>
      <vt:lpstr>Motivation</vt:lpstr>
      <vt:lpstr>Example</vt:lpstr>
      <vt:lpstr>Our goal</vt:lpstr>
      <vt:lpstr>Context</vt:lpstr>
      <vt:lpstr>Computing dymamic memory allocations</vt:lpstr>
      <vt:lpstr> Memory requested by a method</vt:lpstr>
      <vt:lpstr>Problem</vt:lpstr>
      <vt:lpstr>Region-based memory management</vt:lpstr>
      <vt:lpstr>Region-based memory management</vt:lpstr>
      <vt:lpstr>Region-based memory management</vt:lpstr>
      <vt:lpstr>Obtaining region sizes</vt:lpstr>
      <vt:lpstr>Approximating peak consumption</vt:lpstr>
      <vt:lpstr>Approximating peak consumption</vt:lpstr>
      <vt:lpstr>Approximating Peak(m)</vt:lpstr>
      <vt:lpstr>Approximating Peak(m)</vt:lpstr>
      <vt:lpstr>Approximating Peak(m)</vt:lpstr>
      <vt:lpstr>Approximating Peak(m)</vt:lpstr>
      <vt:lpstr>Solving maxrsize</vt:lpstr>
      <vt:lpstr>Solving maxrsize using bernstein</vt:lpstr>
      <vt:lpstr>maxrsize</vt:lpstr>
      <vt:lpstr>Evaluating mem</vt:lpstr>
      <vt:lpstr>Evaluating mem</vt:lpstr>
      <vt:lpstr>Manupilating evaluation trees</vt:lpstr>
      <vt:lpstr>Dynamic memory required to run a method</vt:lpstr>
      <vt:lpstr>The tool-suite</vt:lpstr>
      <vt:lpstr>Peak memory computation component</vt:lpstr>
      <vt:lpstr>Experiments (#objects)</vt:lpstr>
      <vt:lpstr>Related work</vt:lpstr>
      <vt:lpstr>Conclusions</vt:lpstr>
      <vt:lpstr>Conclusions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diegog</dc:creator>
  <cp:lastModifiedBy>diegog</cp:lastModifiedBy>
  <cp:revision>532</cp:revision>
  <dcterms:created xsi:type="dcterms:W3CDTF">2007-11-07T01:25:25Z</dcterms:created>
  <dcterms:modified xsi:type="dcterms:W3CDTF">2008-06-08T23:34:58Z</dcterms:modified>
</cp:coreProperties>
</file>