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65" r:id="rId4"/>
    <p:sldId id="266" r:id="rId5"/>
    <p:sldId id="268" r:id="rId6"/>
    <p:sldId id="269" r:id="rId7"/>
    <p:sldId id="270" r:id="rId8"/>
    <p:sldId id="272" r:id="rId9"/>
    <p:sldId id="273" r:id="rId10"/>
    <p:sldId id="274" r:id="rId11"/>
    <p:sldId id="257" r:id="rId12"/>
    <p:sldId id="258" r:id="rId13"/>
    <p:sldId id="261" r:id="rId14"/>
    <p:sldId id="259" r:id="rId15"/>
    <p:sldId id="260" r:id="rId16"/>
    <p:sldId id="262" r:id="rId17"/>
    <p:sldId id="26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6CE3-93DC-4C77-9418-224CB41E249B}" type="datetimeFigureOut">
              <a:rPr lang="en-US" smtClean="0"/>
              <a:pPr/>
              <a:t>6/8/2008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B6304B-7C18-45BF-8451-5E43212B6C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6CE3-93DC-4C77-9418-224CB41E249B}" type="datetimeFigureOut">
              <a:rPr lang="en-US" smtClean="0"/>
              <a:pPr/>
              <a:t>6/8/2008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6304B-7C18-45BF-8451-5E43212B6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6CE3-93DC-4C77-9418-224CB41E249B}" type="datetimeFigureOut">
              <a:rPr lang="en-US" smtClean="0"/>
              <a:pPr/>
              <a:t>6/8/2008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6304B-7C18-45BF-8451-5E43212B6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E606CE3-93DC-4C77-9418-224CB41E249B}" type="datetimeFigureOut">
              <a:rPr lang="en-US" smtClean="0"/>
              <a:pPr/>
              <a:t>6/8/2008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6B6304B-7C18-45BF-8451-5E43212B6C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6CE3-93DC-4C77-9418-224CB41E249B}" type="datetimeFigureOut">
              <a:rPr lang="en-US" smtClean="0"/>
              <a:pPr/>
              <a:t>6/8/2008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6304B-7C18-45BF-8451-5E43212B6C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6CE3-93DC-4C77-9418-224CB41E249B}" type="datetimeFigureOut">
              <a:rPr lang="en-US" smtClean="0"/>
              <a:pPr/>
              <a:t>6/8/2008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6304B-7C18-45BF-8451-5E43212B6C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6304B-7C18-45BF-8451-5E43212B6C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6CE3-93DC-4C77-9418-224CB41E249B}" type="datetimeFigureOut">
              <a:rPr lang="en-US" smtClean="0"/>
              <a:pPr/>
              <a:t>6/8/2008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6CE3-93DC-4C77-9418-224CB41E249B}" type="datetimeFigureOut">
              <a:rPr lang="en-US" smtClean="0"/>
              <a:pPr/>
              <a:t>6/8/2008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6304B-7C18-45BF-8451-5E43212B6C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6CE3-93DC-4C77-9418-224CB41E249B}" type="datetimeFigureOut">
              <a:rPr lang="en-US" smtClean="0"/>
              <a:pPr/>
              <a:t>6/8/2008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6304B-7C18-45BF-8451-5E43212B6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E606CE3-93DC-4C77-9418-224CB41E249B}" type="datetimeFigureOut">
              <a:rPr lang="en-US" smtClean="0"/>
              <a:pPr/>
              <a:t>6/8/2008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6B6304B-7C18-45BF-8451-5E43212B6C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6CE3-93DC-4C77-9418-224CB41E249B}" type="datetimeFigureOut">
              <a:rPr lang="en-US" smtClean="0"/>
              <a:pPr/>
              <a:t>6/8/2008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B6304B-7C18-45BF-8451-5E43212B6C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E606CE3-93DC-4C77-9418-224CB41E249B}" type="datetimeFigureOut">
              <a:rPr lang="en-US" smtClean="0"/>
              <a:pPr/>
              <a:t>6/8/2008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6B6304B-7C18-45BF-8451-5E43212B6C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Dave Detlefs, Microsoft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ISMM </a:t>
            </a:r>
            <a:r>
              <a:rPr lang="en-US" dirty="0" err="1" smtClean="0"/>
              <a:t>Wild&amp;Crazy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Bump-pointer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res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CurAP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res + 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Lim) {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CurAP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prefetch</a:t>
            </a:r>
            <a:r>
              <a:rPr lang="en-US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res+K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res;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res =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FL[N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];</a:t>
            </a:r>
            <a:br>
              <a:rPr lang="en-US" b="1" smtClean="0">
                <a:latin typeface="Courier New" pitchFamily="49" charset="0"/>
                <a:cs typeface="Courier New" pitchFamily="49" charset="0"/>
              </a:rPr>
            </a:br>
            <a:r>
              <a:rPr lang="en-US" b="1" smtClean="0">
                <a:latin typeface="Courier New" pitchFamily="49" charset="0"/>
                <a:cs typeface="Courier New" pitchFamily="49" charset="0"/>
              </a:rPr>
              <a:t>if (res != null) {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newHd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res-&gt;next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FL[N]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newHd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prefetch</a:t>
            </a:r>
            <a:r>
              <a:rPr lang="en-US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newHd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res;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Allocation sequences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 smtClean="0"/>
              <a:t>Free list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Here’s a Heap: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1524000"/>
            <a:ext cx="6553200" cy="32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1905000"/>
            <a:ext cx="8382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67200" y="1828800"/>
            <a:ext cx="14478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371600" y="2362200"/>
            <a:ext cx="14478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00400" y="2209800"/>
            <a:ext cx="4572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95800" y="2590800"/>
            <a:ext cx="14478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371600" y="3429000"/>
            <a:ext cx="59436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4038600"/>
            <a:ext cx="3048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209800" y="4038600"/>
            <a:ext cx="3048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19400" y="4038600"/>
            <a:ext cx="2286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352800" y="4038600"/>
            <a:ext cx="2286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10000" y="4038600"/>
            <a:ext cx="2286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267200" y="4038600"/>
            <a:ext cx="2286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038600" y="4419600"/>
            <a:ext cx="12954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81600"/>
            <a:ext cx="8229600" cy="112776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How Fragmented is it?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Here’s a Heap: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1524000"/>
            <a:ext cx="6553200" cy="32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1905000"/>
            <a:ext cx="8382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67200" y="1828800"/>
            <a:ext cx="14478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371600" y="2362200"/>
            <a:ext cx="14478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00400" y="2209800"/>
            <a:ext cx="4572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95800" y="2590800"/>
            <a:ext cx="14478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371600" y="3429000"/>
            <a:ext cx="59436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4038600"/>
            <a:ext cx="3048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209800" y="4038600"/>
            <a:ext cx="3048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19400" y="4038600"/>
            <a:ext cx="2286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352800" y="4038600"/>
            <a:ext cx="2286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10000" y="4038600"/>
            <a:ext cx="2286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267200" y="4038600"/>
            <a:ext cx="2286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038600" y="4419600"/>
            <a:ext cx="12954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81600"/>
            <a:ext cx="8229600" cy="112776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How Fragmented is it?</a:t>
            </a:r>
          </a:p>
          <a:p>
            <a:pPr>
              <a:buNone/>
            </a:pPr>
            <a:r>
              <a:rPr lang="en-US" dirty="0" smtClean="0"/>
              <a:t>Is it more or less fragmented than it used to be?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Here’s a Heap: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1524000"/>
            <a:ext cx="6553200" cy="32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1905000"/>
            <a:ext cx="8382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67200" y="1828800"/>
            <a:ext cx="14478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371600" y="2362200"/>
            <a:ext cx="14478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00400" y="2209800"/>
            <a:ext cx="4572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95800" y="2590800"/>
            <a:ext cx="14478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371600" y="3429000"/>
            <a:ext cx="59436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4038600"/>
            <a:ext cx="3048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209800" y="4038600"/>
            <a:ext cx="3048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19400" y="4038600"/>
            <a:ext cx="2286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352800" y="4038600"/>
            <a:ext cx="2286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10000" y="4038600"/>
            <a:ext cx="2286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267200" y="4038600"/>
            <a:ext cx="2286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038600" y="4419600"/>
            <a:ext cx="12954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It should </a:t>
            </a:r>
            <a:r>
              <a:rPr lang="en-US" i="1" dirty="0" smtClean="0"/>
              <a:t>not </a:t>
            </a:r>
            <a:r>
              <a:rPr lang="en-US" dirty="0" smtClean="0"/>
              <a:t>be relevant to some requested allocation size.</a:t>
            </a:r>
          </a:p>
          <a:p>
            <a:pPr lvl="1"/>
            <a:r>
              <a:rPr lang="en-US" dirty="0" smtClean="0"/>
              <a:t>If we knew the future allocation requests, we wouldn’t have a problem!</a:t>
            </a:r>
          </a:p>
          <a:p>
            <a:pPr lvl="1"/>
            <a:r>
              <a:rPr lang="en-US" dirty="0" smtClean="0"/>
              <a:t>But the answer </a:t>
            </a:r>
            <a:r>
              <a:rPr lang="en-US" i="1" dirty="0" smtClean="0"/>
              <a:t>should </a:t>
            </a:r>
            <a:r>
              <a:rPr lang="en-US" dirty="0" smtClean="0"/>
              <a:t>be </a:t>
            </a:r>
            <a:r>
              <a:rPr lang="en-US" i="1" dirty="0" smtClean="0"/>
              <a:t>some </a:t>
            </a:r>
            <a:r>
              <a:rPr lang="en-US" dirty="0" smtClean="0"/>
              <a:t>measure of how </a:t>
            </a:r>
            <a:r>
              <a:rPr lang="en-US" i="1" dirty="0" smtClean="0"/>
              <a:t>likely </a:t>
            </a:r>
            <a:r>
              <a:rPr lang="en-US" dirty="0" smtClean="0"/>
              <a:t>it is that future requests may be satisfied…</a:t>
            </a:r>
            <a:endParaRPr lang="en-US" i="1" dirty="0" smtClean="0"/>
          </a:p>
          <a:p>
            <a:r>
              <a:rPr lang="en-US" dirty="0" smtClean="0"/>
              <a:t>It should </a:t>
            </a:r>
            <a:r>
              <a:rPr lang="en-US" i="1" dirty="0" smtClean="0"/>
              <a:t>not </a:t>
            </a:r>
            <a:r>
              <a:rPr lang="en-US" dirty="0" smtClean="0"/>
              <a:t>mention the heap size, or sizes of allocated blocks.</a:t>
            </a:r>
          </a:p>
          <a:p>
            <a:pPr lvl="1"/>
            <a:r>
              <a:rPr lang="en-US" dirty="0" smtClean="0"/>
              <a:t>If the heap I showed was the whole heap, or 1/10 of the heap, with the rest full…</a:t>
            </a:r>
          </a:p>
          <a:p>
            <a:pPr lvl="1"/>
            <a:r>
              <a:rPr lang="en-US" dirty="0" smtClean="0"/>
              <a:t>And whether the allocated portion was 10 objects or 10,000…</a:t>
            </a:r>
          </a:p>
          <a:p>
            <a:pPr lvl="1"/>
            <a:r>
              <a:rPr lang="en-US" dirty="0" smtClean="0"/>
              <a:t>…has no bearing on likelihood of satisfying future requests.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Desired Properties of the Answer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Somewhat like the formula for variance of a series: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i="1" dirty="0" smtClean="0"/>
              <a:t>compactness(heap) =  </a:t>
            </a:r>
            <a:r>
              <a:rPr lang="en-US" dirty="0" smtClean="0"/>
              <a:t>∑ 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en-US" i="1" baseline="30000" dirty="0" smtClean="0"/>
              <a:t>2</a:t>
            </a:r>
            <a:r>
              <a:rPr lang="en-US" i="1" dirty="0" smtClean="0"/>
              <a:t>  </a:t>
            </a:r>
            <a:r>
              <a:rPr lang="en-US" i="1" dirty="0" smtClean="0"/>
              <a:t>/ (</a:t>
            </a:r>
            <a:r>
              <a:rPr lang="en-US" dirty="0" smtClean="0"/>
              <a:t>∑ 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baseline="30000" dirty="0" smtClean="0"/>
              <a:t/>
            </a:r>
            <a:br>
              <a:rPr lang="en-US" baseline="30000" dirty="0" smtClean="0"/>
            </a:br>
            <a:r>
              <a:rPr lang="en-US" baseline="30000" dirty="0" smtClean="0"/>
              <a:t/>
            </a:r>
            <a:br>
              <a:rPr lang="en-US" baseline="30000" dirty="0" smtClean="0"/>
            </a:br>
            <a:r>
              <a:rPr lang="en-US" dirty="0" smtClean="0"/>
              <a:t>  </a:t>
            </a:r>
            <a:r>
              <a:rPr lang="en-US" i="1" dirty="0" smtClean="0"/>
              <a:t>fragmentation(heap) = 1 – compactness(heap)</a:t>
            </a:r>
            <a:br>
              <a:rPr lang="en-US" i="1" dirty="0" smtClean="0"/>
            </a:br>
            <a:endParaRPr lang="en-US" i="1" dirty="0" smtClean="0"/>
          </a:p>
          <a:p>
            <a:r>
              <a:rPr lang="en-US" dirty="0" smtClean="0"/>
              <a:t>Properties:</a:t>
            </a:r>
          </a:p>
          <a:p>
            <a:pPr lvl="1"/>
            <a:r>
              <a:rPr lang="en-US" dirty="0" smtClean="0"/>
              <a:t>Has the desired properties – depends only on the distribution of the free blocks.</a:t>
            </a:r>
          </a:p>
          <a:p>
            <a:pPr lvl="1"/>
            <a:r>
              <a:rPr lang="en-US" dirty="0" smtClean="0"/>
              <a:t>A maximally compacted heap </a:t>
            </a:r>
            <a:r>
              <a:rPr lang="en-US" dirty="0" smtClean="0">
                <a:sym typeface="Wingdings" pitchFamily="2" charset="2"/>
              </a:rPr>
              <a:t>= 0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 highly-fragmented heap  1</a:t>
            </a:r>
            <a:br>
              <a:rPr lang="en-US" dirty="0" smtClean="0">
                <a:sym typeface="Wingdings" pitchFamily="2" charset="2"/>
              </a:rPr>
            </a:br>
            <a:endParaRPr lang="en-US" dirty="0" smtClean="0">
              <a:sym typeface="Wingdings" pitchFamily="2" charset="2"/>
            </a:endParaRPr>
          </a:p>
          <a:p>
            <a:r>
              <a:rPr lang="en-US" i="1" dirty="0" smtClean="0">
                <a:sym typeface="Wingdings" pitchFamily="2" charset="2"/>
              </a:rPr>
              <a:t> But what meaning can we associate with intermediate values?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i="1" dirty="0" smtClean="0"/>
          </a:p>
          <a:p>
            <a:endParaRPr lang="en-US" baseline="30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What we used at Sun for Conc MS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Translate the fragmentation metric back to a </a:t>
            </a:r>
            <a:r>
              <a:rPr lang="en-US" i="1" dirty="0" smtClean="0"/>
              <a:t>characteristic block size:</a:t>
            </a:r>
            <a:endParaRPr lang="en-US" dirty="0" smtClean="0"/>
          </a:p>
          <a:p>
            <a:r>
              <a:rPr lang="en-US" dirty="0" smtClean="0"/>
              <a:t>If we imagine we could coalesce the available free space </a:t>
            </a:r>
            <a:r>
              <a:rPr lang="en-US" i="1" dirty="0" smtClean="0"/>
              <a:t>(</a:t>
            </a:r>
            <a:r>
              <a:rPr lang="en-US" dirty="0" smtClean="0"/>
              <a:t>∑ 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en-US" dirty="0" smtClean="0"/>
              <a:t>), </a:t>
            </a:r>
            <a:r>
              <a:rPr lang="en-US" dirty="0" smtClean="0"/>
              <a:t>and then split it (again), but into equal-sized blocks, what block size would yield the same fragmentation?</a:t>
            </a:r>
          </a:p>
          <a:p>
            <a:r>
              <a:rPr lang="en-US" dirty="0" smtClean="0"/>
              <a:t>This is probably more useful than a real number in [0..1].</a:t>
            </a:r>
          </a:p>
          <a:p>
            <a:r>
              <a:rPr lang="en-US" sz="2000" dirty="0" smtClean="0"/>
              <a:t>* (Y. S. “</a:t>
            </a:r>
            <a:r>
              <a:rPr lang="en-US" sz="2000" dirty="0" err="1" smtClean="0"/>
              <a:t>Ramki</a:t>
            </a:r>
            <a:r>
              <a:rPr lang="en-US" sz="2000" dirty="0" smtClean="0"/>
              <a:t>” </a:t>
            </a:r>
            <a:r>
              <a:rPr lang="en-US" sz="2000" dirty="0" err="1" smtClean="0"/>
              <a:t>Ramakrishnan</a:t>
            </a:r>
            <a:r>
              <a:rPr lang="en-US" sz="2000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Ramki*'s Observation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Caveat – there’s no underlying theory here: no statement relating the fragmentation of two heaps to their likelihood of satisfying a stream of future allocation requests…</a:t>
            </a:r>
          </a:p>
          <a:p>
            <a:pPr lvl="1"/>
            <a:r>
              <a:rPr lang="en-US" dirty="0" smtClean="0"/>
              <a:t>Theory research direction?</a:t>
            </a:r>
          </a:p>
          <a:p>
            <a:r>
              <a:rPr lang="en-US" dirty="0" smtClean="0"/>
              <a:t>But it’s still as useful a measure as any I’ve seen in the literature…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Conclusion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“…</a:t>
            </a:r>
            <a:r>
              <a:rPr lang="en-US" sz="3200" i="1" dirty="0" smtClean="0"/>
              <a:t>efficient bump-pointer allocation</a:t>
            </a:r>
            <a:r>
              <a:rPr lang="en-US" sz="3200" dirty="0" smtClean="0"/>
              <a:t>…”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Here's a phrase: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“…</a:t>
            </a:r>
            <a:r>
              <a:rPr lang="en-US" sz="3200" i="1" dirty="0" smtClean="0"/>
              <a:t>efficient bump-pointer allocation</a:t>
            </a:r>
            <a:r>
              <a:rPr lang="en-US" sz="3200" dirty="0" smtClean="0"/>
              <a:t>…”</a:t>
            </a:r>
          </a:p>
          <a:p>
            <a:r>
              <a:rPr lang="en-US" dirty="0" smtClean="0"/>
              <a:t>All of us have read it.</a:t>
            </a:r>
          </a:p>
          <a:p>
            <a:r>
              <a:rPr lang="en-US" dirty="0" smtClean="0"/>
              <a:t>Many of us have written it!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Here's a phrase: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“…</a:t>
            </a:r>
            <a:r>
              <a:rPr lang="en-US" sz="3200" i="1" dirty="0" smtClean="0"/>
              <a:t>efficient bump-pointer allocation</a:t>
            </a:r>
            <a:r>
              <a:rPr lang="en-US" sz="3200" dirty="0" smtClean="0"/>
              <a:t>…”</a:t>
            </a:r>
          </a:p>
          <a:p>
            <a:r>
              <a:rPr lang="en-US" dirty="0" smtClean="0"/>
              <a:t>All of us have read it.</a:t>
            </a:r>
          </a:p>
          <a:p>
            <a:r>
              <a:rPr lang="en-US" dirty="0" smtClean="0"/>
              <a:t>Many of us have written it!</a:t>
            </a:r>
          </a:p>
          <a:p>
            <a:r>
              <a:rPr lang="en-US" i="1" dirty="0" smtClean="0"/>
              <a:t>What does it mean?</a:t>
            </a:r>
          </a:p>
          <a:p>
            <a:pPr lvl="1"/>
            <a:r>
              <a:rPr lang="en-US" i="1" dirty="0" smtClean="0"/>
              <a:t>Efficient compared to what?  Free-list allocation?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Here's a phrase: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Bump-pointer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res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CurAP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res + 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Lim) {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CurAP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res;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Allocation sequences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 smtClean="0"/>
              <a:t>Free list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Bump-pointer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res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CurAP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res + 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Lim) {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CurAP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res;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res = FL[N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(res != null) {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newHd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res-&gt;next;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FL[N]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newHd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res;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Allocation sequences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 smtClean="0"/>
              <a:t>Free list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Bump-pointer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res = </a:t>
            </a:r>
            <a:r>
              <a:rPr lang="en-US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CurAP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res + 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Lim) {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CurAP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res;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res = </a:t>
            </a:r>
            <a:r>
              <a:rPr lang="en-US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FL[N</a:t>
            </a:r>
            <a:r>
              <a:rPr lang="en-US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(res != null) {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newHd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res-&gt;next;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FL[N]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newHd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res;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Allocation sequences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 smtClean="0"/>
              <a:t>Free list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Bump-pointer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res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CurAP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res + 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Lim) {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CurAP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res;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res = FL[N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(res != null) {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newHd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res-&gt;next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FL[N]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newHd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res;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Allocation sequences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 smtClean="0"/>
              <a:t>Free list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Bump-pointer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res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CurAP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res + 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Lim) {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CurAP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res;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res = FL[N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(res != null) {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newHd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res-&gt;next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FL[N]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newHd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prefetch</a:t>
            </a:r>
            <a:r>
              <a:rPr lang="en-US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newHd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res;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Allocation sequences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 smtClean="0"/>
              <a:t>Free list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92</TotalTime>
  <Words>430</Words>
  <Application>Microsoft Office PowerPoint</Application>
  <PresentationFormat>On-screen Show (4:3)</PresentationFormat>
  <Paragraphs>73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Paper</vt:lpstr>
      <vt:lpstr>ISMM Wild&amp;Crazy</vt:lpstr>
      <vt:lpstr>Here's a phrase:</vt:lpstr>
      <vt:lpstr>Here's a phrase:</vt:lpstr>
      <vt:lpstr>Here's a phrase:</vt:lpstr>
      <vt:lpstr>Allocation sequences</vt:lpstr>
      <vt:lpstr>Allocation sequences</vt:lpstr>
      <vt:lpstr>Allocation sequences</vt:lpstr>
      <vt:lpstr>Allocation sequences</vt:lpstr>
      <vt:lpstr>Allocation sequences</vt:lpstr>
      <vt:lpstr>Allocation sequences</vt:lpstr>
      <vt:lpstr>Here’s a Heap:</vt:lpstr>
      <vt:lpstr>Here’s a Heap:</vt:lpstr>
      <vt:lpstr>Here’s a Heap:</vt:lpstr>
      <vt:lpstr>Desired Properties of the Answer</vt:lpstr>
      <vt:lpstr>What we used at Sun for Conc MS</vt:lpstr>
      <vt:lpstr>Ramki*'s Observation</vt:lpstr>
      <vt:lpstr>Conclusion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ISMM Wild&amp;Crazy</dc:title>
  <dc:creator>Dave Detlefs</dc:creator>
  <cp:lastModifiedBy>Dave Detlefs</cp:lastModifiedBy>
  <cp:revision>2</cp:revision>
  <dcterms:created xsi:type="dcterms:W3CDTF">2008-06-08T09:03:55Z</dcterms:created>
  <dcterms:modified xsi:type="dcterms:W3CDTF">2008-06-08T18:04:10Z</dcterms:modified>
</cp:coreProperties>
</file>