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870" autoAdjust="0"/>
  </p:normalViewPr>
  <p:slideViewPr>
    <p:cSldViewPr snapToGrid="0" snapToObjects="1">
      <p:cViewPr varScale="1">
        <p:scale>
          <a:sx n="51" d="100"/>
          <a:sy n="51" d="100"/>
        </p:scale>
        <p:origin x="-19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6DB3F-B14A-8D42-B68D-4B7397D34D1F}" type="datetimeFigureOut">
              <a:rPr lang="en-US" smtClean="0"/>
              <a:t>5/2/2012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DC15-53EB-5F42-876F-0126E35D1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Novel</a:t>
            </a:r>
            <a:r>
              <a:rPr lang="en-US" baseline="0" dirty="0" smtClean="0"/>
              <a:t> tool to collect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23B6-11ED-3B4D-B84E-D9508ED035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1588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r>
              <a:rPr lang="en-US" baseline="0" dirty="0" smtClean="0"/>
              <a:t> the students to classify the errors according to Norman’s Action Cycle (underlying cause)</a:t>
            </a:r>
          </a:p>
          <a:p>
            <a:r>
              <a:rPr lang="en-US" baseline="0" dirty="0" smtClean="0"/>
              <a:t>=&gt; Important to choose carefully =&gt; </a:t>
            </a:r>
            <a:r>
              <a:rPr lang="en-US" dirty="0" smtClean="0"/>
              <a:t>Real</a:t>
            </a:r>
            <a:r>
              <a:rPr lang="en-US" baseline="0" dirty="0" smtClean="0"/>
              <a:t> world data is messy =&gt; it can be really difficult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DC15-53EB-5F42-876F-0126E35D15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Taught</a:t>
            </a:r>
            <a:r>
              <a:rPr lang="en-US" baseline="0" dirty="0" smtClean="0"/>
              <a:t> as a topic on ACS – applied cog sci.  </a:t>
            </a:r>
          </a:p>
          <a:p>
            <a:r>
              <a:rPr lang="en-US" baseline="0" dirty="0" smtClean="0"/>
              <a:t>Gateway topic that introduces students to UCLIC research</a:t>
            </a:r>
          </a:p>
          <a:p>
            <a:r>
              <a:rPr lang="en-US" baseline="0" dirty="0" smtClean="0"/>
              <a:t>An area in which we u</a:t>
            </a:r>
            <a:r>
              <a:rPr lang="en-US" dirty="0" smtClean="0"/>
              <a:t>se </a:t>
            </a:r>
            <a:r>
              <a:rPr lang="en-US" dirty="0" smtClean="0"/>
              <a:t>both</a:t>
            </a:r>
            <a:r>
              <a:rPr lang="en-US" baseline="0" dirty="0" smtClean="0"/>
              <a:t> Lab results, and real world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DC15-53EB-5F42-876F-0126E35D15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Early</a:t>
            </a:r>
            <a:r>
              <a:rPr lang="en-GB" baseline="0" dirty="0" smtClean="0"/>
              <a:t> work involved diary studies – asking people to note down when they made an error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DC15-53EB-5F42-876F-0126E35D15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Errordiary</a:t>
            </a:r>
            <a:r>
              <a:rPr lang="en-US" dirty="0" smtClean="0"/>
              <a:t> is a modern day equivalent.</a:t>
            </a:r>
          </a:p>
          <a:p>
            <a:r>
              <a:rPr lang="en-US" dirty="0" smtClean="0"/>
              <a:t>Ask</a:t>
            </a:r>
            <a:r>
              <a:rPr lang="en-US" baseline="0" dirty="0" smtClean="0"/>
              <a:t> people to tweet errors using the </a:t>
            </a:r>
            <a:r>
              <a:rPr lang="en-US" baseline="0" dirty="0" err="1" smtClean="0"/>
              <a:t>errordiary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hashtag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DC15-53EB-5F42-876F-0126E35D15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26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have an accompanying website that collates all the tweets.</a:t>
            </a:r>
          </a:p>
          <a:p>
            <a:r>
              <a:rPr lang="en-GB" dirty="0" smtClean="0"/>
              <a:t>Also provides the opportunity for people</a:t>
            </a:r>
            <a:r>
              <a:rPr lang="en-GB" baseline="0" dirty="0" smtClean="0"/>
              <a:t> to comment on tweets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DC15-53EB-5F42-876F-0126E35D15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2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collect with error diary?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23B6-11ED-3B4D-B84E-D9508ED035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628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days – </a:t>
            </a:r>
            <a:r>
              <a:rPr lang="en-US" dirty="0" err="1" smtClean="0"/>
              <a:t>errordairy</a:t>
            </a:r>
            <a:endParaRPr lang="en-US" dirty="0" smtClean="0"/>
          </a:p>
          <a:p>
            <a:r>
              <a:rPr lang="en-US" dirty="0" smtClean="0"/>
              <a:t>We now are</a:t>
            </a:r>
            <a:r>
              <a:rPr lang="en-US" baseline="0" dirty="0" smtClean="0"/>
              <a:t> all a lot more careful when typing diary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23B6-11ED-3B4D-B84E-D9508ED035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3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Aside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realising</a:t>
            </a:r>
            <a:r>
              <a:rPr lang="en-US" baseline="0" dirty="0" smtClean="0"/>
              <a:t> we should all stop cooking things and hook academics up with caffeine drips to avoid coffee catastrophe</a:t>
            </a:r>
            <a:endParaRPr lang="en-US" dirty="0" smtClean="0"/>
          </a:p>
          <a:p>
            <a:r>
              <a:rPr lang="en-US" dirty="0" smtClean="0"/>
              <a:t>What can</a:t>
            </a:r>
            <a:r>
              <a:rPr lang="en-US" baseline="0" dirty="0" smtClean="0"/>
              <a:t> we actually do with these errors? </a:t>
            </a:r>
          </a:p>
          <a:p>
            <a:r>
              <a:rPr lang="en-US" baseline="0" dirty="0" smtClean="0"/>
              <a:t>Previous examples, all examples of perceptual slips….demonstrate that it is the same mechanism underlying trivial and fatal human error stories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23B6-11ED-3B4D-B84E-D9508ED035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4619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Description slips, using </a:t>
            </a:r>
            <a:r>
              <a:rPr lang="en-US" baseline="0" dirty="0" smtClean="0"/>
              <a:t>a familiar action on an incorrect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B23B6-11ED-3B4D-B84E-D9508ED0355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4666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61010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3603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16993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37057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19386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92414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12540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102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5336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28923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78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2578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02770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64622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914400"/>
            <a:fld id="{651A0C47-018D-4460-B945-BFF7981B6CA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 defTabSz="914400"/>
              <a:t>5/2/2012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914400"/>
            <a:fld id="{9C1F5A0A-F6FC-4FFD-9B49-0DA8697211D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sto MT"/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158459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rordiary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errordiary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3"/>
              </a:rPr>
              <a:t>www.errordiary.org</a:t>
            </a:r>
            <a:endParaRPr lang="en-US" dirty="0" smtClean="0"/>
          </a:p>
          <a:p>
            <a:r>
              <a:rPr lang="en-US" dirty="0" smtClean="0"/>
              <a:t>Sarah </a:t>
            </a:r>
            <a:r>
              <a:rPr lang="en-US" dirty="0" smtClean="0"/>
              <a:t>Wiseman, Sandy Gould, Dom Furniss &amp; Anna Cox</a:t>
            </a:r>
          </a:p>
          <a:p>
            <a:r>
              <a:rPr lang="en-US" dirty="0" smtClean="0"/>
              <a:t>UCL Interaction Centre</a:t>
            </a:r>
            <a:endParaRPr lang="en-US" dirty="0"/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52" y="408597"/>
            <a:ext cx="3647981" cy="20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endParaRPr lang="en-US" dirty="0"/>
          </a:p>
        </p:txBody>
      </p:sp>
      <p:pic>
        <p:nvPicPr>
          <p:cNvPr id="9" name="Picture 8" descr="Screen Shot 2012-03-15 at 09.42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658">
            <a:off x="0" y="2415276"/>
            <a:ext cx="5955310" cy="1610948"/>
          </a:xfrm>
          <a:prstGeom prst="rect">
            <a:avLst/>
          </a:prstGeom>
        </p:spPr>
      </p:pic>
      <p:pic>
        <p:nvPicPr>
          <p:cNvPr id="11" name="Picture 10" descr="Screen Shot 2012-03-15 at 09.42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263">
            <a:off x="-64882" y="4520395"/>
            <a:ext cx="7213600" cy="1854200"/>
          </a:xfrm>
          <a:prstGeom prst="rect">
            <a:avLst/>
          </a:prstGeom>
        </p:spPr>
      </p:pic>
      <p:pic>
        <p:nvPicPr>
          <p:cNvPr id="12" name="Picture 11" descr="Screen Shot 2012-03-15 at 09.51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092">
            <a:off x="3196898" y="1232190"/>
            <a:ext cx="6515831" cy="1747585"/>
          </a:xfrm>
          <a:prstGeom prst="rect">
            <a:avLst/>
          </a:prstGeom>
        </p:spPr>
      </p:pic>
      <p:pic>
        <p:nvPicPr>
          <p:cNvPr id="7" name="Picture 6" descr="Screen Shot 2012-03-15 at 09.38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17">
            <a:off x="2553315" y="3420899"/>
            <a:ext cx="6017588" cy="1512165"/>
          </a:xfrm>
          <a:prstGeom prst="rect">
            <a:avLst/>
          </a:prstGeom>
        </p:spPr>
      </p:pic>
      <p:pic>
        <p:nvPicPr>
          <p:cNvPr id="4" name="Picture 3" descr="Screen Shot 2012-03-15 at 09.34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63" y="4721426"/>
            <a:ext cx="5957830" cy="1556924"/>
          </a:xfrm>
          <a:prstGeom prst="rect">
            <a:avLst/>
          </a:prstGeom>
        </p:spPr>
      </p:pic>
      <p:pic>
        <p:nvPicPr>
          <p:cNvPr id="5" name="Picture 4" descr="Screen Shot 2012-03-15 at 09.34.4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942">
            <a:off x="2612788" y="4902506"/>
            <a:ext cx="6753070" cy="1717680"/>
          </a:xfrm>
          <a:prstGeom prst="rect">
            <a:avLst/>
          </a:prstGeom>
        </p:spPr>
      </p:pic>
      <p:pic>
        <p:nvPicPr>
          <p:cNvPr id="6" name="Picture 5" descr="Screen Shot 2012-03-15 at 09.35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292">
            <a:off x="372518" y="1550893"/>
            <a:ext cx="6376829" cy="1669855"/>
          </a:xfrm>
          <a:prstGeom prst="rect">
            <a:avLst/>
          </a:prstGeom>
        </p:spPr>
      </p:pic>
      <p:pic>
        <p:nvPicPr>
          <p:cNvPr id="8" name="Picture 7" descr="Screen Shot 2012-03-15 at 09.42.1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5566">
            <a:off x="4349857" y="2513570"/>
            <a:ext cx="7213600" cy="1790700"/>
          </a:xfrm>
          <a:prstGeom prst="rect">
            <a:avLst/>
          </a:prstGeom>
        </p:spPr>
      </p:pic>
      <p:pic>
        <p:nvPicPr>
          <p:cNvPr id="10" name="Picture 9" descr="Screen Shot 2012-03-15 at 09.42.43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409">
            <a:off x="87561" y="3495452"/>
            <a:ext cx="6375067" cy="16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Oyster/Student card</a:t>
            </a:r>
            <a:endParaRPr lang="en-US" dirty="0"/>
          </a:p>
        </p:txBody>
      </p:sp>
      <p:pic>
        <p:nvPicPr>
          <p:cNvPr id="4" name="Picture 3" descr="Screen Shot 2012-03-14 at 22.4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318">
            <a:off x="3429022" y="2394843"/>
            <a:ext cx="6492850" cy="1690380"/>
          </a:xfrm>
          <a:prstGeom prst="rect">
            <a:avLst/>
          </a:prstGeom>
        </p:spPr>
      </p:pic>
      <p:pic>
        <p:nvPicPr>
          <p:cNvPr id="5" name="Picture 4" descr="Screen Shot 2012-03-14 at 22.44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5669">
            <a:off x="194381" y="3892434"/>
            <a:ext cx="7188200" cy="1778000"/>
          </a:xfrm>
          <a:prstGeom prst="rect">
            <a:avLst/>
          </a:prstGeom>
        </p:spPr>
      </p:pic>
      <p:pic>
        <p:nvPicPr>
          <p:cNvPr id="6" name="Picture 5" descr="Screen Shot 2012-03-15 at 09.49.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991">
            <a:off x="-18180" y="1320950"/>
            <a:ext cx="6333716" cy="1611208"/>
          </a:xfrm>
          <a:prstGeom prst="rect">
            <a:avLst/>
          </a:prstGeom>
        </p:spPr>
      </p:pic>
      <p:pic>
        <p:nvPicPr>
          <p:cNvPr id="7" name="Picture 6" descr="Screen Shot 2012-03-15 at 09.52.3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92" y="5034679"/>
            <a:ext cx="7175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Funny, Frustrating, Fatal</a:t>
            </a:r>
            <a:endParaRPr lang="en-US" dirty="0"/>
          </a:p>
        </p:txBody>
      </p:sp>
      <p:pic>
        <p:nvPicPr>
          <p:cNvPr id="5" name="Picture 4" descr="Screen Shot 2012-03-14 at 22.4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377">
            <a:off x="518349" y="1550895"/>
            <a:ext cx="6652878" cy="1900822"/>
          </a:xfrm>
          <a:prstGeom prst="rect">
            <a:avLst/>
          </a:prstGeom>
        </p:spPr>
      </p:pic>
      <p:pic>
        <p:nvPicPr>
          <p:cNvPr id="4" name="Picture 3" descr="Screen Shot 2012-03-14 at 22.46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73">
            <a:off x="2254819" y="3194977"/>
            <a:ext cx="7213600" cy="1701800"/>
          </a:xfrm>
          <a:prstGeom prst="rect">
            <a:avLst/>
          </a:prstGeom>
        </p:spPr>
      </p:pic>
      <p:pic>
        <p:nvPicPr>
          <p:cNvPr id="6" name="Picture 5" descr="Screen Shot 2012-03-14 at 22.43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489">
            <a:off x="518349" y="4675298"/>
            <a:ext cx="7277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Description error</a:t>
            </a:r>
            <a:endParaRPr lang="en-US" dirty="0"/>
          </a:p>
        </p:txBody>
      </p:sp>
      <p:pic>
        <p:nvPicPr>
          <p:cNvPr id="7" name="Picture 6" descr="Screen Shot 2012-03-14 at 22.43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862">
            <a:off x="0" y="1531556"/>
            <a:ext cx="5590746" cy="1494852"/>
          </a:xfrm>
          <a:prstGeom prst="rect">
            <a:avLst/>
          </a:prstGeom>
        </p:spPr>
      </p:pic>
      <p:pic>
        <p:nvPicPr>
          <p:cNvPr id="9" name="Picture 8" descr="Screen Shot 2012-03-15 at 09.46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446">
            <a:off x="3058260" y="2451579"/>
            <a:ext cx="5712378" cy="1546892"/>
          </a:xfrm>
          <a:prstGeom prst="rect">
            <a:avLst/>
          </a:prstGeom>
        </p:spPr>
      </p:pic>
      <p:pic>
        <p:nvPicPr>
          <p:cNvPr id="10" name="Picture 9" descr="Screen Shot 2012-03-15 at 09.53.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171">
            <a:off x="2970" y="3475275"/>
            <a:ext cx="5598016" cy="1475219"/>
          </a:xfrm>
          <a:prstGeom prst="rect">
            <a:avLst/>
          </a:prstGeom>
        </p:spPr>
      </p:pic>
      <p:pic>
        <p:nvPicPr>
          <p:cNvPr id="11" name="Picture 10" descr="Screen Shot 2012-03-15 at 09.53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467">
            <a:off x="0" y="5581169"/>
            <a:ext cx="5459882" cy="1276831"/>
          </a:xfrm>
          <a:prstGeom prst="rect">
            <a:avLst/>
          </a:prstGeom>
        </p:spPr>
      </p:pic>
      <p:pic>
        <p:nvPicPr>
          <p:cNvPr id="6" name="Picture 5" descr="Screen Shot 2012-03-14 at 22.44.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73">
            <a:off x="3148969" y="4356066"/>
            <a:ext cx="6660649" cy="14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in Teaching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1499997"/>
            <a:ext cx="661987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070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 of error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5803">
            <a:off x="239614" y="2364068"/>
            <a:ext cx="2770284" cy="2507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54965">
            <a:off x="5687396" y="2311207"/>
            <a:ext cx="3440184" cy="258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lus 6"/>
          <p:cNvSpPr/>
          <p:nvPr/>
        </p:nvSpPr>
        <p:spPr>
          <a:xfrm>
            <a:off x="3822315" y="2867061"/>
            <a:ext cx="1554783" cy="1496406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2349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Diary Studies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95856">
            <a:off x="2254816" y="2009905"/>
            <a:ext cx="4585071" cy="4172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46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errordiary</a:t>
            </a:r>
            <a:endParaRPr lang="en-US" dirty="0"/>
          </a:p>
        </p:txBody>
      </p:sp>
      <p:pic>
        <p:nvPicPr>
          <p:cNvPr id="8" name="Picture 7" descr="Screen Shot 2012-03-14 at 15.4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6" y="2663382"/>
            <a:ext cx="8024579" cy="3021206"/>
          </a:xfrm>
          <a:prstGeom prst="rect">
            <a:avLst/>
          </a:prstGeom>
        </p:spPr>
      </p:pic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4" y="2193066"/>
            <a:ext cx="1385902" cy="7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www.errordiary.org</a:t>
            </a:r>
            <a:endParaRPr lang="en-US" dirty="0"/>
          </a:p>
        </p:txBody>
      </p:sp>
      <p:pic>
        <p:nvPicPr>
          <p:cNvPr id="4" name="Picture 3" descr="Screen Shot 2012-03-14 at 19.5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50894"/>
            <a:ext cx="7931291" cy="4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Funny, Frustrating, Fatal</a:t>
            </a:r>
            <a:endParaRPr lang="en-US" dirty="0"/>
          </a:p>
        </p:txBody>
      </p:sp>
      <p:pic>
        <p:nvPicPr>
          <p:cNvPr id="5" name="Picture 4" descr="Screen Shot 2012-03-14 at 22.4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377">
            <a:off x="518349" y="1550895"/>
            <a:ext cx="6652878" cy="1900822"/>
          </a:xfrm>
          <a:prstGeom prst="rect">
            <a:avLst/>
          </a:prstGeom>
        </p:spPr>
      </p:pic>
      <p:pic>
        <p:nvPicPr>
          <p:cNvPr id="4" name="Picture 3" descr="Screen Shot 2012-03-14 at 22.46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73">
            <a:off x="2254819" y="3194977"/>
            <a:ext cx="7213600" cy="1701800"/>
          </a:xfrm>
          <a:prstGeom prst="rect">
            <a:avLst/>
          </a:prstGeom>
        </p:spPr>
      </p:pic>
      <p:pic>
        <p:nvPicPr>
          <p:cNvPr id="6" name="Picture 5" descr="Screen Shot 2012-03-14 at 22.43.4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489">
            <a:off x="518349" y="4675298"/>
            <a:ext cx="72771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0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3-14 at 20.43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276554"/>
            <a:ext cx="7277100" cy="1638300"/>
          </a:xfrm>
          <a:prstGeom prst="rect">
            <a:avLst/>
          </a:prstGeom>
        </p:spPr>
      </p:pic>
      <p:pic>
        <p:nvPicPr>
          <p:cNvPr id="5" name="Picture 4" descr="Screen Shot 2012-03-14 at 20.43.4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5" t="39022" r="13758" b="46394"/>
          <a:stretch/>
        </p:blipFill>
        <p:spPr>
          <a:xfrm>
            <a:off x="2917026" y="2741313"/>
            <a:ext cx="3118203" cy="6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</a:t>
            </a:r>
            <a:endParaRPr lang="en-US" dirty="0"/>
          </a:p>
        </p:txBody>
      </p:sp>
      <p:pic>
        <p:nvPicPr>
          <p:cNvPr id="8" name="Picture 7" descr="Screen Shot 2012-03-15 at 09.29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7221">
            <a:off x="1049657" y="1550894"/>
            <a:ext cx="6539746" cy="1324068"/>
          </a:xfrm>
          <a:prstGeom prst="rect">
            <a:avLst/>
          </a:prstGeom>
        </p:spPr>
      </p:pic>
      <p:pic>
        <p:nvPicPr>
          <p:cNvPr id="9" name="Picture 8" descr="Screen Shot 2012-03-15 at 09.3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552">
            <a:off x="72890" y="2997440"/>
            <a:ext cx="6544156" cy="1575658"/>
          </a:xfrm>
          <a:prstGeom prst="rect">
            <a:avLst/>
          </a:prstGeom>
        </p:spPr>
      </p:pic>
      <p:pic>
        <p:nvPicPr>
          <p:cNvPr id="11" name="Picture 10" descr="Screen Shot 2012-03-15 at 09.46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015">
            <a:off x="194381" y="5292894"/>
            <a:ext cx="5687576" cy="1565106"/>
          </a:xfrm>
          <a:prstGeom prst="rect">
            <a:avLst/>
          </a:prstGeom>
        </p:spPr>
      </p:pic>
      <p:pic>
        <p:nvPicPr>
          <p:cNvPr id="12" name="Picture 11" descr="Screen Shot 2012-03-15 at 09.51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176">
            <a:off x="2760896" y="4155701"/>
            <a:ext cx="5385566" cy="1351149"/>
          </a:xfrm>
          <a:prstGeom prst="rect">
            <a:avLst/>
          </a:prstGeom>
        </p:spPr>
      </p:pic>
      <p:pic>
        <p:nvPicPr>
          <p:cNvPr id="5" name="Picture 4" descr="Screen Shot 2012-03-14 at 22.50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923">
            <a:off x="612731" y="3134346"/>
            <a:ext cx="6539917" cy="1842230"/>
          </a:xfrm>
          <a:prstGeom prst="rect">
            <a:avLst/>
          </a:prstGeom>
        </p:spPr>
      </p:pic>
      <p:pic>
        <p:nvPicPr>
          <p:cNvPr id="6" name="Picture 5" descr="Screen Shot 2012-03-14 at 22.49.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879">
            <a:off x="-1352283" y="4772065"/>
            <a:ext cx="6176385" cy="1592857"/>
          </a:xfrm>
          <a:prstGeom prst="rect">
            <a:avLst/>
          </a:prstGeom>
        </p:spPr>
      </p:pic>
      <p:pic>
        <p:nvPicPr>
          <p:cNvPr id="7" name="Picture 6" descr="Screen Shot 2012-03-15 at 09.28.3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962">
            <a:off x="3253022" y="4897635"/>
            <a:ext cx="5943195" cy="1525245"/>
          </a:xfrm>
          <a:prstGeom prst="rect">
            <a:avLst/>
          </a:prstGeom>
        </p:spPr>
      </p:pic>
      <p:pic>
        <p:nvPicPr>
          <p:cNvPr id="10" name="Picture 9" descr="Screen Shot 2012-03-15 at 09.39.5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927">
            <a:off x="84075" y="1264784"/>
            <a:ext cx="6056468" cy="1479279"/>
          </a:xfrm>
          <a:prstGeom prst="rect">
            <a:avLst/>
          </a:prstGeom>
        </p:spPr>
      </p:pic>
      <p:pic>
        <p:nvPicPr>
          <p:cNvPr id="13" name="Picture 12" descr="Screen Shot 2012-03-15 at 09.54.4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347">
            <a:off x="4494385" y="1671577"/>
            <a:ext cx="6283290" cy="161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food</a:t>
            </a:r>
            <a:endParaRPr lang="en-US" dirty="0"/>
          </a:p>
        </p:txBody>
      </p:sp>
      <p:pic>
        <p:nvPicPr>
          <p:cNvPr id="4" name="Picture 3" descr="Screen Shot 2012-03-14 at 22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831">
            <a:off x="1665601" y="3621014"/>
            <a:ext cx="7162800" cy="2019300"/>
          </a:xfrm>
          <a:prstGeom prst="rect">
            <a:avLst/>
          </a:prstGeom>
        </p:spPr>
      </p:pic>
      <p:pic>
        <p:nvPicPr>
          <p:cNvPr id="8" name="Picture 7" descr="Screen Shot 2012-03-15 at 09.3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4960">
            <a:off x="-276488" y="5262594"/>
            <a:ext cx="7213600" cy="1727200"/>
          </a:xfrm>
          <a:prstGeom prst="rect">
            <a:avLst/>
          </a:prstGeom>
        </p:spPr>
      </p:pic>
      <p:pic>
        <p:nvPicPr>
          <p:cNvPr id="10" name="Picture 9" descr="Screen Shot 2012-03-15 at 09.50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233">
            <a:off x="-298911" y="2359077"/>
            <a:ext cx="6481502" cy="1640451"/>
          </a:xfrm>
          <a:prstGeom prst="rect">
            <a:avLst/>
          </a:prstGeom>
        </p:spPr>
      </p:pic>
      <p:pic>
        <p:nvPicPr>
          <p:cNvPr id="12" name="Picture 11" descr="Screen Shot 2012-03-15 at 09.5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5919">
            <a:off x="4144457" y="1718173"/>
            <a:ext cx="6036685" cy="1663058"/>
          </a:xfrm>
          <a:prstGeom prst="rect">
            <a:avLst/>
          </a:prstGeom>
        </p:spPr>
      </p:pic>
      <p:pic>
        <p:nvPicPr>
          <p:cNvPr id="5" name="Picture 4" descr="Screen Shot 2012-03-14 at 22.45.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161">
            <a:off x="4135602" y="3342716"/>
            <a:ext cx="6477000" cy="1653702"/>
          </a:xfrm>
          <a:prstGeom prst="rect">
            <a:avLst/>
          </a:prstGeom>
        </p:spPr>
      </p:pic>
      <p:pic>
        <p:nvPicPr>
          <p:cNvPr id="7" name="Picture 6" descr="Screen Shot 2012-03-14 at 22.41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5290">
            <a:off x="718938" y="1898582"/>
            <a:ext cx="6254518" cy="1732524"/>
          </a:xfrm>
          <a:prstGeom prst="rect">
            <a:avLst/>
          </a:prstGeom>
        </p:spPr>
      </p:pic>
      <p:pic>
        <p:nvPicPr>
          <p:cNvPr id="11" name="Picture 10" descr="Screen Shot 2012-03-15 at 09.54.0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492">
            <a:off x="-475202" y="3878775"/>
            <a:ext cx="6948132" cy="17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273</Words>
  <Application>Microsoft Office PowerPoint</Application>
  <PresentationFormat>On-screen Show (4:3)</PresentationFormat>
  <Paragraphs>46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Story</vt:lpstr>
      <vt:lpstr>#errordiary</vt:lpstr>
      <vt:lpstr>The study of error</vt:lpstr>
      <vt:lpstr>Diary Studies</vt:lpstr>
      <vt:lpstr>#errordiary</vt:lpstr>
      <vt:lpstr>www.errordiary.org</vt:lpstr>
      <vt:lpstr>Funny, Frustrating, Fatal</vt:lpstr>
      <vt:lpstr>PowerPoint Presentation</vt:lpstr>
      <vt:lpstr>Coffee</vt:lpstr>
      <vt:lpstr>Making food</vt:lpstr>
      <vt:lpstr>Travel</vt:lpstr>
      <vt:lpstr>Oyster/Student card</vt:lpstr>
      <vt:lpstr>Funny, Frustrating, Fatal</vt:lpstr>
      <vt:lpstr>Description error</vt:lpstr>
      <vt:lpstr>Use in Teaching</vt:lpstr>
      <vt:lpstr>Thank you</vt:lpstr>
    </vt:vector>
  </TitlesOfParts>
  <Company>UCLIC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#errordiary</dc:title>
  <dc:creator>Sarah Wiseman</dc:creator>
  <cp:lastModifiedBy>Anna L Cox</cp:lastModifiedBy>
  <cp:revision>6</cp:revision>
  <dcterms:created xsi:type="dcterms:W3CDTF">2012-03-26T10:38:17Z</dcterms:created>
  <dcterms:modified xsi:type="dcterms:W3CDTF">2012-05-02T19:06:42Z</dcterms:modified>
</cp:coreProperties>
</file>