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3/17/2015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 smtClean="0"/>
              <a:t>Postgraduate Applications</a:t>
            </a:r>
            <a:br>
              <a:rPr lang="en-GB" sz="6000" dirty="0" smtClean="0"/>
            </a:br>
            <a:r>
              <a:rPr lang="en-GB" sz="6000" dirty="0" smtClean="0"/>
              <a:t>Computer Science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Stefan </a:t>
            </a:r>
            <a:r>
              <a:rPr lang="en-GB" sz="2800" b="1" dirty="0" err="1" smtClean="0"/>
              <a:t>Kahrs</a:t>
            </a: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57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PG taught (not much to say)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solely based on grades and degree programmes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PGR &amp; career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PhD not generally necessary for a career in </a:t>
            </a:r>
            <a:r>
              <a:rPr lang="en-GB" sz="3200" dirty="0" smtClean="0">
                <a:solidFill>
                  <a:srgbClr val="7030A0"/>
                </a:solidFill>
              </a:rPr>
              <a:t>Computer Science </a:t>
            </a:r>
            <a:r>
              <a:rPr lang="en-GB" sz="3200" dirty="0" smtClean="0"/>
              <a:t>(other than an academic one)</a:t>
            </a:r>
          </a:p>
          <a:p>
            <a:r>
              <a:rPr lang="en-GB" sz="3200" dirty="0" smtClean="0"/>
              <a:t>CS tends to have very </a:t>
            </a:r>
            <a:r>
              <a:rPr lang="en-GB" sz="3200" dirty="0" smtClean="0">
                <a:solidFill>
                  <a:srgbClr val="00B050"/>
                </a:solidFill>
              </a:rPr>
              <a:t>good employability </a:t>
            </a:r>
            <a:r>
              <a:rPr lang="en-GB" sz="3200" dirty="0" smtClean="0"/>
              <a:t>anyway, so it can be </a:t>
            </a:r>
            <a:r>
              <a:rPr lang="en-GB" sz="3200" dirty="0" smtClean="0">
                <a:solidFill>
                  <a:srgbClr val="FF0000"/>
                </a:solidFill>
              </a:rPr>
              <a:t>difficult for us </a:t>
            </a:r>
            <a:r>
              <a:rPr lang="en-GB" sz="3200" dirty="0" smtClean="0"/>
              <a:t>to attract good graduates for a PhD,...</a:t>
            </a:r>
          </a:p>
          <a:p>
            <a:r>
              <a:rPr lang="en-GB" sz="3200" dirty="0" smtClean="0"/>
              <a:t>...and that even applies for a fully funded PhD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3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research proposal (unless it’s ear-marked)</a:t>
            </a:r>
          </a:p>
          <a:p>
            <a:r>
              <a:rPr lang="en-GB" sz="3200" dirty="0" smtClean="0"/>
              <a:t>grades, and where from</a:t>
            </a:r>
          </a:p>
          <a:p>
            <a:r>
              <a:rPr lang="en-GB" sz="3200" dirty="0" smtClean="0"/>
              <a:t>interview (if there is one)</a:t>
            </a:r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 smtClean="0"/>
              <a:t>potential application killer: bad reference, poor English, weird personal statement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Proposal, do-not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plagiarise</a:t>
            </a:r>
            <a:r>
              <a:rPr lang="en-GB" sz="3200" dirty="0" smtClean="0"/>
              <a:t> research from the WWW</a:t>
            </a:r>
          </a:p>
          <a:p>
            <a:r>
              <a:rPr lang="en-GB" sz="3200" dirty="0" smtClean="0"/>
              <a:t>confuse CS with </a:t>
            </a:r>
            <a:r>
              <a:rPr lang="en-GB" sz="3200" dirty="0" smtClean="0">
                <a:solidFill>
                  <a:srgbClr val="C00000"/>
                </a:solidFill>
              </a:rPr>
              <a:t>IT</a:t>
            </a:r>
          </a:p>
          <a:p>
            <a:r>
              <a:rPr lang="en-GB" sz="3200" dirty="0" smtClean="0"/>
              <a:t>confuse </a:t>
            </a:r>
            <a:r>
              <a:rPr lang="en-GB" sz="3200" dirty="0" smtClean="0">
                <a:solidFill>
                  <a:srgbClr val="00B050"/>
                </a:solidFill>
              </a:rPr>
              <a:t>finished research </a:t>
            </a:r>
            <a:r>
              <a:rPr lang="en-GB" sz="3200" dirty="0" smtClean="0"/>
              <a:t>with a research proposal</a:t>
            </a:r>
          </a:p>
          <a:p>
            <a:r>
              <a:rPr lang="en-GB" sz="3200" dirty="0" smtClean="0"/>
              <a:t>apply to places that do not have the </a:t>
            </a:r>
            <a:r>
              <a:rPr lang="en-GB" sz="3200" dirty="0" smtClean="0">
                <a:solidFill>
                  <a:srgbClr val="1116F3"/>
                </a:solidFill>
              </a:rPr>
              <a:t>expertise</a:t>
            </a:r>
            <a:r>
              <a:rPr lang="en-GB" sz="3200" dirty="0" smtClean="0"/>
              <a:t> to supervise the proposed research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Proposal,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/>
              <a:t>pick your research subject </a:t>
            </a:r>
            <a:r>
              <a:rPr lang="en-GB" sz="3200" dirty="0" smtClean="0">
                <a:solidFill>
                  <a:srgbClr val="00B050"/>
                </a:solidFill>
              </a:rPr>
              <a:t>first</a:t>
            </a:r>
            <a:r>
              <a:rPr lang="en-GB" sz="3200" dirty="0" smtClean="0"/>
              <a:t>, and the university(</a:t>
            </a:r>
            <a:r>
              <a:rPr lang="en-GB" sz="3200" dirty="0" err="1" smtClean="0"/>
              <a:t>ies</a:t>
            </a:r>
            <a:r>
              <a:rPr lang="en-GB" sz="3200" dirty="0" smtClean="0"/>
              <a:t>) to match it </a:t>
            </a:r>
            <a:r>
              <a:rPr lang="en-GB" sz="3200" dirty="0" smtClean="0">
                <a:solidFill>
                  <a:srgbClr val="FF0000"/>
                </a:solidFill>
              </a:rPr>
              <a:t>later</a:t>
            </a:r>
          </a:p>
          <a:p>
            <a:r>
              <a:rPr lang="en-GB" sz="3200" dirty="0" smtClean="0"/>
              <a:t>find a </a:t>
            </a:r>
            <a:r>
              <a:rPr lang="en-GB" sz="3200" dirty="0" smtClean="0">
                <a:solidFill>
                  <a:srgbClr val="FF0000"/>
                </a:solidFill>
              </a:rPr>
              <a:t>problem</a:t>
            </a:r>
            <a:r>
              <a:rPr lang="en-GB" sz="3200" dirty="0" smtClean="0"/>
              <a:t> to tackle and an </a:t>
            </a:r>
            <a:r>
              <a:rPr lang="en-GB" sz="3200" dirty="0" smtClean="0">
                <a:solidFill>
                  <a:srgbClr val="00B050"/>
                </a:solidFill>
              </a:rPr>
              <a:t>approach</a:t>
            </a:r>
            <a:r>
              <a:rPr lang="en-GB" sz="3200" dirty="0" smtClean="0"/>
              <a:t> how to tackle it</a:t>
            </a:r>
          </a:p>
          <a:p>
            <a:r>
              <a:rPr lang="en-GB" sz="3200" dirty="0" smtClean="0"/>
              <a:t>spend </a:t>
            </a:r>
            <a:r>
              <a:rPr lang="en-GB" sz="3200" dirty="0" smtClean="0">
                <a:solidFill>
                  <a:srgbClr val="0070C0"/>
                </a:solidFill>
              </a:rPr>
              <a:t>some</a:t>
            </a:r>
            <a:r>
              <a:rPr lang="en-GB" sz="3200" dirty="0" smtClean="0"/>
              <a:t> considerable </a:t>
            </a:r>
            <a:r>
              <a:rPr lang="en-GB" sz="3200" dirty="0" smtClean="0">
                <a:solidFill>
                  <a:srgbClr val="0070C0"/>
                </a:solidFill>
              </a:rPr>
              <a:t>time</a:t>
            </a:r>
            <a:r>
              <a:rPr lang="en-GB" sz="3200" dirty="0" smtClean="0"/>
              <a:t> &amp; </a:t>
            </a:r>
            <a:r>
              <a:rPr lang="en-GB" sz="3200" dirty="0" smtClean="0">
                <a:solidFill>
                  <a:srgbClr val="0070C0"/>
                </a:solidFill>
              </a:rPr>
              <a:t>effort</a:t>
            </a:r>
            <a:r>
              <a:rPr lang="en-GB" sz="3200" dirty="0" smtClean="0"/>
              <a:t> on your research proposal, especially if you apply for a funded PhD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contact academics </a:t>
            </a:r>
            <a:r>
              <a:rPr lang="en-GB" sz="3200" dirty="0" smtClean="0"/>
              <a:t>of the school with overlapping research interests to discuss research ideas before finalising proposal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0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65</TotalTime>
  <Words>214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Postgraduate Applications Computer Science</vt:lpstr>
      <vt:lpstr>PG taught (not much to say)</vt:lpstr>
      <vt:lpstr>PGR &amp; career</vt:lpstr>
      <vt:lpstr>What is important?</vt:lpstr>
      <vt:lpstr>Research Proposal, do-not</vt:lpstr>
      <vt:lpstr>Research Proposal, 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Postgraduate Applications (Computer Science)</dc:title>
  <dc:creator>Stefan Kahrs</dc:creator>
  <cp:lastModifiedBy>Stefan Kahrs</cp:lastModifiedBy>
  <cp:revision>7</cp:revision>
  <dcterms:created xsi:type="dcterms:W3CDTF">2015-03-17T11:18:17Z</dcterms:created>
  <dcterms:modified xsi:type="dcterms:W3CDTF">2015-03-17T12:23:49Z</dcterms:modified>
</cp:coreProperties>
</file>