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794500" cy="9918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309D8-62BF-48E1-B211-C00D4D68AB98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8B4E-C794-4197-AC18-5EB4BA104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054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309D8-62BF-48E1-B211-C00D4D68AB98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8B4E-C794-4197-AC18-5EB4BA104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151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309D8-62BF-48E1-B211-C00D4D68AB98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8B4E-C794-4197-AC18-5EB4BA104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909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309D8-62BF-48E1-B211-C00D4D68AB98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8B4E-C794-4197-AC18-5EB4BA104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112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309D8-62BF-48E1-B211-C00D4D68AB98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8B4E-C794-4197-AC18-5EB4BA104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214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309D8-62BF-48E1-B211-C00D4D68AB98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8B4E-C794-4197-AC18-5EB4BA104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893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309D8-62BF-48E1-B211-C00D4D68AB98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8B4E-C794-4197-AC18-5EB4BA104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435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309D8-62BF-48E1-B211-C00D4D68AB98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8B4E-C794-4197-AC18-5EB4BA104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746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309D8-62BF-48E1-B211-C00D4D68AB98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8B4E-C794-4197-AC18-5EB4BA104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959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309D8-62BF-48E1-B211-C00D4D68AB98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8B4E-C794-4197-AC18-5EB4BA104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049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309D8-62BF-48E1-B211-C00D4D68AB98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B8B4E-C794-4197-AC18-5EB4BA104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484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309D8-62BF-48E1-B211-C00D4D68AB98}" type="datetimeFigureOut">
              <a:rPr lang="en-GB" smtClean="0"/>
              <a:t>07/07/2014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B8B4E-C794-4197-AC18-5EB4BA104B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485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Normal Forms and Infinity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Stefan </a:t>
            </a:r>
            <a:r>
              <a:rPr lang="en-GB" dirty="0" err="1" smtClean="0"/>
              <a:t>Kahrs</a:t>
            </a:r>
            <a:r>
              <a:rPr lang="en-GB" dirty="0" smtClean="0"/>
              <a:t>, Connor Smith</a:t>
            </a:r>
          </a:p>
          <a:p>
            <a:r>
              <a:rPr lang="en-GB" dirty="0" smtClean="0"/>
              <a:t>University of Kent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362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 a side problem...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GB" dirty="0" smtClean="0"/>
                  <a:t>two of these three relations are reflexive on infinite terms</a:t>
                </a:r>
              </a:p>
              <a:p>
                <a:pPr lvl="1"/>
                <a:r>
                  <a:rPr lang="en-GB" dirty="0" smtClean="0"/>
                  <a:t>the </a:t>
                </a:r>
                <a:r>
                  <a:rPr lang="en-GB" dirty="0" smtClean="0">
                    <a:solidFill>
                      <a:srgbClr val="7030A0"/>
                    </a:solidFill>
                  </a:rPr>
                  <a:t>topological closure </a:t>
                </a:r>
                <a:r>
                  <a:rPr lang="en-GB" dirty="0" smtClean="0"/>
                  <a:t>even of the single-step relation is reflexive on infinite terms, as long as the relation is non-empty</a:t>
                </a:r>
              </a:p>
              <a:p>
                <a:pPr lvl="1"/>
                <a:r>
                  <a:rPr lang="en-GB" dirty="0" smtClean="0"/>
                  <a:t>when we construct the largest </a:t>
                </a:r>
                <a:r>
                  <a:rPr lang="en-GB" dirty="0" err="1" smtClean="0"/>
                  <a:t>fixpoint</a:t>
                </a:r>
                <a:r>
                  <a:rPr lang="en-GB" dirty="0" smtClean="0"/>
                  <a:t> for </a:t>
                </a:r>
                <a:r>
                  <a:rPr lang="en-GB" dirty="0" smtClean="0">
                    <a:solidFill>
                      <a:srgbClr val="0000FF"/>
                    </a:solidFill>
                  </a:rPr>
                  <a:t>co-inductive rewriting</a:t>
                </a:r>
                <a:r>
                  <a:rPr lang="en-GB" dirty="0" smtClean="0"/>
                  <a:t>, reflexivity on infinite terms is always preserved (even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</a:rPr>
                          <m:t>→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𝑅</m:t>
                        </m:r>
                      </m:sub>
                    </m:sSub>
                    <m:r>
                      <a:rPr lang="en-GB" b="0" i="1" smtClean="0">
                        <a:latin typeface="Cambria Math"/>
                      </a:rPr>
                      <m:t>=∅</m:t>
                    </m:r>
                  </m:oMath>
                </a14:m>
                <a:r>
                  <a:rPr lang="en-GB" dirty="0" smtClean="0"/>
                  <a:t>)</a:t>
                </a:r>
              </a:p>
              <a:p>
                <a:pPr lvl="1"/>
                <a:r>
                  <a:rPr lang="en-GB" dirty="0" smtClean="0"/>
                  <a:t>only in the double-</a:t>
                </a:r>
                <a:r>
                  <a:rPr lang="en-GB" dirty="0" err="1" smtClean="0"/>
                  <a:t>pointwise</a:t>
                </a:r>
                <a:r>
                  <a:rPr lang="en-GB" dirty="0" smtClean="0"/>
                  <a:t>-closure is this not an issue</a:t>
                </a:r>
              </a:p>
              <a:p>
                <a:pPr lvl="1"/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830" r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412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Certain things are no longer </a:t>
            </a:r>
            <a:r>
              <a:rPr lang="en-GB" dirty="0" err="1" smtClean="0"/>
              <a:t>qNF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GB" dirty="0" smtClean="0"/>
                  <a:t>example 1: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𝐶</m:t>
                    </m:r>
                    <m:d>
                      <m:dPr>
                        <m:ctrlPr>
                          <a:rPr lang="en-GB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𝐴</m:t>
                        </m:r>
                      </m:e>
                    </m:d>
                    <m:r>
                      <a:rPr lang="en-GB" b="0" i="1" smtClean="0">
                        <a:latin typeface="Cambria Math"/>
                      </a:rPr>
                      <m:t>→</m:t>
                    </m:r>
                    <m:r>
                      <a:rPr lang="en-GB" b="0" i="1" smtClean="0">
                        <a:latin typeface="Cambria Math"/>
                      </a:rPr>
                      <m:t>𝐴</m:t>
                    </m:r>
                    <m:r>
                      <a:rPr lang="en-GB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GB" dirty="0" smtClean="0"/>
                  <a:t> now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/>
                          </a:rPr>
                          <m:t>𝐶</m:t>
                        </m:r>
                      </m:e>
                      <m:sup>
                        <m:r>
                          <a:rPr lang="en-GB" b="0" i="1" smtClean="0">
                            <a:latin typeface="Cambria Math"/>
                          </a:rPr>
                          <m:t>∞</m:t>
                        </m:r>
                      </m:sup>
                    </m:sSup>
                  </m:oMath>
                </a14:m>
                <a:r>
                  <a:rPr lang="en-GB" dirty="0" smtClean="0"/>
                  <a:t> is not a quasi-NF for the left-extended relations</a:t>
                </a:r>
              </a:p>
              <a:p>
                <a:r>
                  <a:rPr lang="en-GB" dirty="0" smtClean="0"/>
                  <a:t>example 2 (</a:t>
                </a:r>
                <a:r>
                  <a:rPr lang="en-GB" dirty="0" err="1" smtClean="0"/>
                  <a:t>Klop</a:t>
                </a:r>
                <a:r>
                  <a:rPr lang="en-GB" dirty="0" smtClean="0"/>
                  <a:t>):</a:t>
                </a:r>
              </a:p>
              <a:p>
                <a:pPr marL="400050" lvl="1" indent="0">
                  <a:buNone/>
                </a:pP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𝐴</m:t>
                    </m:r>
                    <m:r>
                      <a:rPr lang="en-GB" b="0" i="1" smtClean="0">
                        <a:latin typeface="Cambria Math"/>
                      </a:rPr>
                      <m:t>→</m:t>
                    </m:r>
                    <m:r>
                      <a:rPr lang="en-GB" b="0" i="1" smtClean="0">
                        <a:latin typeface="Cambria Math"/>
                      </a:rPr>
                      <m:t>𝐶</m:t>
                    </m:r>
                    <m:d>
                      <m:dPr>
                        <m:ctrlPr>
                          <a:rPr lang="en-GB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𝐴</m:t>
                        </m:r>
                      </m:e>
                    </m:d>
                    <m:r>
                      <a:rPr lang="en-GB" b="0" i="1" smtClean="0">
                        <a:latin typeface="Cambria Math"/>
                      </a:rPr>
                      <m:t>,</m:t>
                    </m:r>
                  </m:oMath>
                </a14:m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/>
                      </a:rPr>
                      <m:t>𝐶</m:t>
                    </m:r>
                    <m:d>
                      <m:dPr>
                        <m:ctrlPr>
                          <a:rPr lang="en-GB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dirty="0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b="0" i="1" dirty="0" smtClean="0">
                        <a:latin typeface="Cambria Math"/>
                      </a:rPr>
                      <m:t>→</m:t>
                    </m:r>
                    <m:r>
                      <a:rPr lang="en-GB" b="0" i="1" dirty="0" smtClean="0">
                        <a:latin typeface="Cambria Math"/>
                      </a:rPr>
                      <m:t>𝐷</m:t>
                    </m:r>
                    <m:d>
                      <m:dPr>
                        <m:ctrlPr>
                          <a:rPr lang="en-GB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dirty="0" smtClean="0">
                            <a:latin typeface="Cambria Math"/>
                          </a:rPr>
                          <m:t>𝑥</m:t>
                        </m:r>
                        <m:r>
                          <a:rPr lang="en-GB" b="0" i="1" dirty="0" smtClean="0">
                            <a:latin typeface="Cambria Math"/>
                          </a:rPr>
                          <m:t>,</m:t>
                        </m:r>
                        <m:r>
                          <a:rPr lang="en-GB" b="0" i="1" dirty="0" smtClean="0">
                            <a:latin typeface="Cambria Math"/>
                          </a:rPr>
                          <m:t>𝐶</m:t>
                        </m:r>
                        <m:d>
                          <m:dPr>
                            <m:ctrlPr>
                              <a:rPr lang="en-GB" b="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b="0" i="1" dirty="0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en-GB" b="0" i="1" dirty="0" smtClean="0">
                        <a:latin typeface="Cambria Math"/>
                      </a:rPr>
                      <m:t>,</m:t>
                    </m:r>
                  </m:oMath>
                </a14:m>
                <a:r>
                  <a:rPr lang="en-GB" dirty="0" smtClean="0"/>
                  <a:t>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/>
                      </a:rPr>
                      <m:t>𝐷</m:t>
                    </m:r>
                    <m:d>
                      <m:dPr>
                        <m:ctrlPr>
                          <a:rPr lang="en-GB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dirty="0" smtClean="0">
                            <a:latin typeface="Cambria Math"/>
                          </a:rPr>
                          <m:t>𝑥</m:t>
                        </m:r>
                        <m:r>
                          <a:rPr lang="en-GB" b="0" i="1" dirty="0" smtClean="0">
                            <a:latin typeface="Cambria Math"/>
                          </a:rPr>
                          <m:t>,</m:t>
                        </m:r>
                        <m:r>
                          <a:rPr lang="en-GB" b="0" i="1" dirty="0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GB" b="0" i="1" dirty="0" smtClean="0">
                        <a:latin typeface="Cambria Math"/>
                      </a:rPr>
                      <m:t>→</m:t>
                    </m:r>
                    <m:r>
                      <a:rPr lang="en-GB" b="0" i="1" dirty="0" smtClean="0">
                        <a:latin typeface="Cambria Math"/>
                      </a:rPr>
                      <m:t>𝐸</m:t>
                    </m:r>
                  </m:oMath>
                </a14:m>
                <a:r>
                  <a:rPr lang="en-GB" dirty="0" smtClean="0"/>
                  <a:t>; the term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𝐷</m:t>
                    </m:r>
                    <m:d>
                      <m:dPr>
                        <m:ctrlPr>
                          <a:rPr lang="en-GB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𝐸</m:t>
                        </m:r>
                        <m:r>
                          <a:rPr lang="en-GB" b="0" i="1" smtClean="0">
                            <a:latin typeface="Cambria Math"/>
                          </a:rPr>
                          <m:t>,</m:t>
                        </m:r>
                        <m:r>
                          <a:rPr lang="en-GB" b="0" i="1" smtClean="0">
                            <a:latin typeface="Cambria Math"/>
                          </a:rPr>
                          <m:t>𝐷</m:t>
                        </m:r>
                        <m:d>
                          <m:d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𝐸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,…</m:t>
                            </m:r>
                          </m:e>
                        </m:d>
                      </m:e>
                    </m:d>
                  </m:oMath>
                </a14:m>
                <a:r>
                  <a:rPr lang="en-GB" dirty="0" smtClean="0"/>
                  <a:t> rewrites with all left-extended relations to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𝐸</m:t>
                    </m:r>
                  </m:oMath>
                </a14:m>
                <a:endParaRPr lang="en-GB" dirty="0" smtClean="0"/>
              </a:p>
              <a:p>
                <a:pPr marL="400050" lvl="1" indent="0">
                  <a:buNone/>
                </a:pPr>
                <a:r>
                  <a:rPr lang="en-GB" dirty="0" smtClean="0"/>
                  <a:t>this system has now unique quasi normal forms;</a:t>
                </a:r>
              </a:p>
              <a:p>
                <a:pPr marL="0" indent="0">
                  <a:buNone/>
                </a:pPr>
                <a:r>
                  <a:rPr lang="en-GB" dirty="0" smtClean="0"/>
                  <a:t>Question: have all non-collapsing non-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𝜔</m:t>
                    </m:r>
                  </m:oMath>
                </a14:m>
                <a:r>
                  <a:rPr lang="en-GB" dirty="0" smtClean="0"/>
                  <a:t>-overlapping systems unique </a:t>
                </a:r>
                <a:r>
                  <a:rPr lang="en-GB" dirty="0" err="1" smtClean="0"/>
                  <a:t>qNFs</a:t>
                </a:r>
                <a:r>
                  <a:rPr lang="en-GB" dirty="0" smtClean="0"/>
                  <a:t> for these left-extended relations?</a:t>
                </a:r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 t="-2695" b="-20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8024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Co-inductive reasoning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 smtClean="0"/>
                  <a:t>...about infinite quasi-normal forms:</a:t>
                </a:r>
              </a:p>
              <a:p>
                <a:pPr lvl="1"/>
                <a:r>
                  <a:rPr lang="en-GB" dirty="0" smtClean="0"/>
                  <a:t>if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𝜎</m:t>
                    </m:r>
                  </m:oMath>
                </a14:m>
                <a:r>
                  <a:rPr lang="en-GB" dirty="0" smtClean="0"/>
                  <a:t> is a substitution, mapping variables to </a:t>
                </a:r>
                <a:r>
                  <a:rPr lang="en-GB" dirty="0" err="1" smtClean="0"/>
                  <a:t>qNFs</a:t>
                </a:r>
                <a:r>
                  <a:rPr lang="en-GB" dirty="0" smtClean="0"/>
                  <a:t>, and...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GB" dirty="0" smtClean="0"/>
                  <a:t> is the right kind of finite term</a:t>
                </a:r>
              </a:p>
              <a:p>
                <a:pPr lvl="1"/>
                <a:r>
                  <a:rPr lang="en-GB" dirty="0" smtClean="0"/>
                  <a:t>then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𝑡</m:t>
                    </m:r>
                    <m:r>
                      <a:rPr lang="en-GB" b="0" i="1" smtClean="0">
                        <a:latin typeface="Cambria Math"/>
                      </a:rPr>
                      <m:t>𝜎</m:t>
                    </m:r>
                  </m:oMath>
                </a14:m>
                <a:r>
                  <a:rPr lang="en-GB" dirty="0" smtClean="0"/>
                  <a:t> is a </a:t>
                </a:r>
                <a:r>
                  <a:rPr lang="en-GB" dirty="0" err="1" smtClean="0"/>
                  <a:t>qNF</a:t>
                </a:r>
                <a:endParaRPr lang="en-GB" dirty="0" smtClean="0"/>
              </a:p>
              <a:p>
                <a:r>
                  <a:rPr lang="en-GB" dirty="0"/>
                  <a:t>B</a:t>
                </a:r>
                <a:r>
                  <a:rPr lang="en-GB" dirty="0" smtClean="0"/>
                  <a:t>ut what is the </a:t>
                </a:r>
                <a:r>
                  <a:rPr lang="en-GB" dirty="0" smtClean="0">
                    <a:solidFill>
                      <a:srgbClr val="0000FF"/>
                    </a:solidFill>
                  </a:rPr>
                  <a:t>right kind </a:t>
                </a:r>
                <a:r>
                  <a:rPr lang="en-GB" dirty="0" smtClean="0"/>
                  <a:t>of term? We could use constructor terms, or...</a:t>
                </a:r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640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Pseudo-Constructors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...are finite and linear term, such that:</a:t>
            </a:r>
          </a:p>
          <a:p>
            <a:pPr lvl="1"/>
            <a:r>
              <a:rPr lang="en-GB" dirty="0" smtClean="0"/>
              <a:t>it does not unify with any lhs</a:t>
            </a:r>
          </a:p>
          <a:p>
            <a:pPr lvl="1"/>
            <a:r>
              <a:rPr lang="en-GB" dirty="0" smtClean="0"/>
              <a:t>its </a:t>
            </a:r>
            <a:r>
              <a:rPr lang="en-GB" dirty="0" err="1" smtClean="0"/>
              <a:t>subterms</a:t>
            </a:r>
            <a:r>
              <a:rPr lang="en-GB" dirty="0" smtClean="0"/>
              <a:t> are either variables or pseudo-constructors</a:t>
            </a:r>
          </a:p>
          <a:p>
            <a:r>
              <a:rPr lang="en-GB" dirty="0" smtClean="0"/>
              <a:t>note:</a:t>
            </a:r>
          </a:p>
          <a:p>
            <a:pPr lvl="1"/>
            <a:r>
              <a:rPr lang="en-GB" dirty="0" smtClean="0"/>
              <a:t>all finite ground NF are pseudo-constructors</a:t>
            </a:r>
          </a:p>
          <a:p>
            <a:pPr lvl="1"/>
            <a:r>
              <a:rPr lang="en-GB" dirty="0" smtClean="0"/>
              <a:t>every constructor is a pseudo-constructor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159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can we do with them?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GB" dirty="0" smtClean="0"/>
                  <a:t>given an orthogonal </a:t>
                </a:r>
                <a:r>
                  <a:rPr lang="en-GB" dirty="0" err="1" smtClean="0"/>
                  <a:t>iTRS</a:t>
                </a:r>
                <a:r>
                  <a:rPr lang="en-GB" dirty="0" smtClean="0"/>
                  <a:t>, turn it into a constructor TRS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GB" dirty="0" smtClean="0"/>
                  <a:t>double-up the signature, each function symbol F has a constructor version F</a:t>
                </a:r>
                <a:r>
                  <a:rPr lang="en-GB" baseline="-25000" dirty="0" smtClean="0"/>
                  <a:t>c</a:t>
                </a:r>
                <a:r>
                  <a:rPr lang="en-GB" dirty="0" smtClean="0"/>
                  <a:t>, and a destructor </a:t>
                </a:r>
                <a:r>
                  <a:rPr lang="en-GB" dirty="0" err="1" smtClean="0"/>
                  <a:t>F</a:t>
                </a:r>
                <a:r>
                  <a:rPr lang="en-GB" baseline="-25000" dirty="0" err="1" smtClean="0"/>
                  <a:t>d</a:t>
                </a:r>
                <a:r>
                  <a:rPr lang="en-GB" dirty="0" smtClean="0"/>
                  <a:t>,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GB" dirty="0" smtClean="0"/>
                  <a:t>Functions </a:t>
                </a:r>
                <a14:m>
                  <m:oMath xmlns:m="http://schemas.openxmlformats.org/officeDocument/2006/math">
                    <m:d>
                      <m:dPr>
                        <m:begChr m:val="⌊"/>
                        <m:endChr m:val="⌋"/>
                        <m:ctrlPr>
                          <a:rPr lang="en-GB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en-GB" dirty="0" smtClean="0"/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⌈</m:t>
                    </m:r>
                    <m:r>
                      <a:rPr lang="en-GB" b="0" i="1" smtClean="0">
                        <a:latin typeface="Cambria Math"/>
                      </a:rPr>
                      <m:t>𝑡</m:t>
                    </m:r>
                    <m:r>
                      <a:rPr lang="en-GB" b="0" i="1" smtClean="0">
                        <a:latin typeface="Cambria Math"/>
                      </a:rPr>
                      <m:t>⌉</m:t>
                    </m:r>
                  </m:oMath>
                </a14:m>
                <a:r>
                  <a:rPr lang="en-GB" dirty="0" smtClean="0"/>
                  <a:t> replace all function symbols in t with their constructor/destructor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GB" dirty="0" smtClean="0"/>
                  <a:t>replace each rule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GB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GB" b="0" i="1" smtClean="0"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GB" b="0" i="1" smtClean="0">
                        <a:latin typeface="Cambria Math"/>
                      </a:rPr>
                      <m:t>→</m:t>
                    </m:r>
                    <m:r>
                      <a:rPr lang="en-GB" b="0" i="1" smtClean="0">
                        <a:latin typeface="Cambria Math"/>
                      </a:rPr>
                      <m:t>𝑟</m:t>
                    </m:r>
                  </m:oMath>
                </a14:m>
                <a:r>
                  <a:rPr lang="en-GB" dirty="0" smtClean="0"/>
                  <a:t>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𝑑</m:t>
                        </m:r>
                      </m:sub>
                    </m:sSub>
                    <m:d>
                      <m:dPr>
                        <m:ctrlPr>
                          <a:rPr lang="en-GB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⌊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GB" b="0" i="1" smtClean="0">
                            <a:latin typeface="Cambria Math"/>
                          </a:rPr>
                          <m:t>⌋,…,</m:t>
                        </m:r>
                        <m:sSub>
                          <m:sSub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⌊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  <m:r>
                          <a:rPr lang="en-GB" b="0" i="1" smtClean="0">
                            <a:latin typeface="Cambria Math"/>
                          </a:rPr>
                          <m:t>⌋</m:t>
                        </m:r>
                      </m:e>
                    </m:d>
                    <m:r>
                      <a:rPr lang="en-GB" b="0" i="1" smtClean="0">
                        <a:latin typeface="Cambria Math"/>
                      </a:rPr>
                      <m:t>→⌈</m:t>
                    </m:r>
                    <m:r>
                      <a:rPr lang="en-GB" b="0" i="1" smtClean="0">
                        <a:latin typeface="Cambria Math"/>
                      </a:rPr>
                      <m:t>𝑟</m:t>
                    </m:r>
                    <m:r>
                      <a:rPr lang="en-GB" b="0" i="1" smtClean="0">
                        <a:latin typeface="Cambria Math"/>
                      </a:rPr>
                      <m:t>⌉</m:t>
                    </m:r>
                  </m:oMath>
                </a14:m>
                <a:endParaRPr lang="en-GB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GB" dirty="0" smtClean="0"/>
                  <a:t>For each pseudo-constructor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𝐹</m:t>
                    </m:r>
                    <m:r>
                      <a:rPr lang="en-GB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GB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GB" b="0" i="1" smtClean="0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GB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GB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GB" dirty="0" smtClean="0"/>
                  <a:t> add a rule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𝑑</m:t>
                        </m:r>
                      </m:sub>
                    </m:sSub>
                    <m:d>
                      <m:dPr>
                        <m:ctrlPr>
                          <a:rPr lang="en-GB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GB" b="0" i="1" smtClean="0">
                            <a:latin typeface="Cambria Math"/>
                          </a:rPr>
                          <m:t>⌊</m:t>
                        </m:r>
                        <m:sSub>
                          <m:sSub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GB" b="0" i="1" smtClean="0">
                            <a:latin typeface="Cambria Math"/>
                          </a:rPr>
                          <m:t>⌋,…,</m:t>
                        </m:r>
                        <m:sSub>
                          <m:sSub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⌊</m:t>
                            </m:r>
                            <m:r>
                              <a:rPr lang="en-GB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  <m:r>
                          <a:rPr lang="en-GB" b="0" i="1" smtClean="0">
                            <a:latin typeface="Cambria Math"/>
                          </a:rPr>
                          <m:t>⌋</m:t>
                        </m:r>
                      </m:e>
                    </m:d>
                    <m:r>
                      <a:rPr lang="en-GB" b="0" i="1" smtClean="0">
                        <a:latin typeface="Cambria Math"/>
                      </a:rPr>
                      <m:t>→⌊</m:t>
                    </m:r>
                    <m:r>
                      <a:rPr lang="en-GB" b="0" i="1" smtClean="0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GB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GB" b="0" i="1" smtClean="0"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GB" b="0" i="1" smtClean="0"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GB" b="0" i="1" smtClean="0">
                        <a:latin typeface="Cambria Math"/>
                      </a:rPr>
                      <m:t>⌋</m:t>
                    </m:r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 t="-3504" r="-19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331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Resulting System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is almost orthogonal, and ...</a:t>
            </a:r>
          </a:p>
          <a:p>
            <a:r>
              <a:rPr lang="en-GB" dirty="0" smtClean="0"/>
              <a:t>when we restrict “4” to “minimal” pseudo-constructors then it is a finite and orthogonal constructor </a:t>
            </a:r>
            <a:r>
              <a:rPr lang="en-GB" dirty="0" err="1" smtClean="0"/>
              <a:t>iTRS</a:t>
            </a:r>
            <a:endParaRPr lang="en-GB" dirty="0" smtClean="0"/>
          </a:p>
          <a:p>
            <a:r>
              <a:rPr lang="en-GB" dirty="0" smtClean="0"/>
              <a:t>its many-step relation restricted to destructor terms is the old many-step relation</a:t>
            </a:r>
          </a:p>
          <a:p>
            <a:r>
              <a:rPr lang="en-GB" dirty="0" smtClean="0"/>
              <a:t>which goes to show that orthogonal rewrite systems are constructor rewrite systems in disguise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463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 a side note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 smtClean="0"/>
                  <a:t>if the system is non-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𝜔</m:t>
                    </m:r>
                  </m:oMath>
                </a14:m>
                <a:r>
                  <a:rPr lang="en-GB" dirty="0" smtClean="0"/>
                  <a:t>-overlapping (but not left-linear), then we can drop the linearity part of pseudo-constructors, and have any finite term which inherently does not unify with </a:t>
                </a:r>
                <a:r>
                  <a:rPr lang="en-GB" dirty="0" err="1" smtClean="0"/>
                  <a:t>lhss</a:t>
                </a:r>
                <a:r>
                  <a:rPr lang="en-GB" dirty="0" smtClean="0"/>
                  <a:t> as a pseudo-constructor</a:t>
                </a:r>
              </a:p>
              <a:p>
                <a:r>
                  <a:rPr lang="en-GB" dirty="0" smtClean="0"/>
                  <a:t>the resulting system is almost non-overlapping (but infinite), with the same rewrite theory</a:t>
                </a:r>
              </a:p>
              <a:p>
                <a:r>
                  <a:rPr lang="en-GB" dirty="0" smtClean="0"/>
                  <a:t>but does it have unique NFs???</a:t>
                </a:r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617" r="-28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633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Work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GB" dirty="0" smtClean="0"/>
                  <a:t>these final question marks go back to our original motivation</a:t>
                </a:r>
              </a:p>
              <a:p>
                <a:r>
                  <a:rPr lang="en-GB" dirty="0" smtClean="0"/>
                  <a:t>if non-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𝜔</m:t>
                    </m:r>
                  </m:oMath>
                </a14:m>
                <a:r>
                  <a:rPr lang="en-GB" dirty="0" smtClean="0"/>
                  <a:t>-overlapping </a:t>
                </a:r>
                <a:r>
                  <a:rPr lang="en-GB" dirty="0" smtClean="0">
                    <a:solidFill>
                      <a:srgbClr val="0000FF"/>
                    </a:solidFill>
                  </a:rPr>
                  <a:t>constructor </a:t>
                </a:r>
                <a:r>
                  <a:rPr lang="en-GB" dirty="0" smtClean="0"/>
                  <a:t>TRS have unique NFs then this is also the case for arbitrary non-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𝜔</m:t>
                    </m:r>
                  </m:oMath>
                </a14:m>
                <a:r>
                  <a:rPr lang="en-GB" dirty="0" smtClean="0"/>
                  <a:t>-overlapping TRS</a:t>
                </a:r>
                <a:r>
                  <a:rPr lang="en-GB" dirty="0"/>
                  <a:t>;</a:t>
                </a:r>
                <a:r>
                  <a:rPr lang="en-GB" dirty="0" smtClean="0"/>
                  <a:t> but “</a:t>
                </a:r>
                <a:r>
                  <a:rPr lang="en-GB" dirty="0" smtClean="0">
                    <a:solidFill>
                      <a:srgbClr val="FF0000"/>
                    </a:solidFill>
                  </a:rPr>
                  <a:t>if</a:t>
                </a:r>
                <a:r>
                  <a:rPr lang="en-GB" dirty="0" smtClean="0"/>
                  <a:t>”</a:t>
                </a:r>
              </a:p>
              <a:p>
                <a:r>
                  <a:rPr lang="en-GB" dirty="0" smtClean="0"/>
                  <a:t>one can use this to build normal form models:</a:t>
                </a:r>
              </a:p>
              <a:p>
                <a:pPr lvl="1"/>
                <a:r>
                  <a:rPr lang="en-GB" dirty="0" smtClean="0"/>
                  <a:t>data are (</a:t>
                </a:r>
                <a:r>
                  <a:rPr lang="en-GB" dirty="0" err="1" smtClean="0"/>
                  <a:t>infinitary</a:t>
                </a:r>
                <a:r>
                  <a:rPr lang="en-GB" dirty="0" smtClean="0"/>
                  <a:t>) constructor terms</a:t>
                </a:r>
              </a:p>
              <a:p>
                <a:pPr lvl="1"/>
                <a:r>
                  <a:rPr lang="en-GB" dirty="0" err="1" smtClean="0"/>
                  <a:t>infinitary</a:t>
                </a:r>
                <a:r>
                  <a:rPr lang="en-GB" dirty="0" smtClean="0"/>
                  <a:t>, as substitutions on </a:t>
                </a:r>
                <a:r>
                  <a:rPr lang="en-GB" dirty="0" err="1" smtClean="0"/>
                  <a:t>infinitary</a:t>
                </a:r>
                <a:r>
                  <a:rPr lang="en-GB" dirty="0" smtClean="0"/>
                  <a:t> constructor terms have a CPO structure (more: Scott-</a:t>
                </a:r>
                <a:r>
                  <a:rPr lang="en-GB" dirty="0" err="1" smtClean="0"/>
                  <a:t>Ershov</a:t>
                </a:r>
                <a:r>
                  <a:rPr lang="en-GB" smtClean="0"/>
                  <a:t> domain)</a:t>
                </a:r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2695" r="-16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606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Motivation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...behind this work was </a:t>
            </a:r>
            <a:r>
              <a:rPr lang="en-GB" dirty="0" smtClean="0">
                <a:solidFill>
                  <a:srgbClr val="FF0000"/>
                </a:solidFill>
              </a:rPr>
              <a:t>not</a:t>
            </a:r>
            <a:r>
              <a:rPr lang="en-GB" dirty="0" smtClean="0"/>
              <a:t> </a:t>
            </a:r>
            <a:r>
              <a:rPr lang="en-GB" dirty="0" err="1" smtClean="0"/>
              <a:t>infinitary</a:t>
            </a:r>
            <a:r>
              <a:rPr lang="en-GB" dirty="0" smtClean="0"/>
              <a:t> rewriting at all</a:t>
            </a:r>
          </a:p>
          <a:p>
            <a:r>
              <a:rPr lang="en-GB" dirty="0" smtClean="0"/>
              <a:t>it was an investigation of a long-standing open problem from the world of finite rewriting</a:t>
            </a:r>
          </a:p>
          <a:p>
            <a:r>
              <a:rPr lang="en-GB" dirty="0" smtClean="0"/>
              <a:t>we were merely using </a:t>
            </a:r>
            <a:r>
              <a:rPr lang="en-GB" dirty="0" err="1" smtClean="0"/>
              <a:t>infinitary</a:t>
            </a:r>
            <a:r>
              <a:rPr lang="en-GB" dirty="0" smtClean="0"/>
              <a:t> rewriting in the construction of a </a:t>
            </a:r>
            <a:r>
              <a:rPr lang="en-GB" dirty="0" smtClean="0">
                <a:solidFill>
                  <a:srgbClr val="0000FF"/>
                </a:solidFill>
              </a:rPr>
              <a:t>model</a:t>
            </a:r>
          </a:p>
          <a:p>
            <a:r>
              <a:rPr lang="en-GB" dirty="0" smtClean="0"/>
              <a:t>...and in this model, the </a:t>
            </a:r>
            <a:r>
              <a:rPr lang="en-GB" dirty="0" smtClean="0">
                <a:solidFill>
                  <a:srgbClr val="7030A0"/>
                </a:solidFill>
              </a:rPr>
              <a:t>standard normal forms</a:t>
            </a:r>
            <a:r>
              <a:rPr lang="en-GB" dirty="0" smtClean="0"/>
              <a:t> of </a:t>
            </a:r>
            <a:r>
              <a:rPr lang="en-GB" dirty="0" err="1" smtClean="0"/>
              <a:t>infinitary</a:t>
            </a:r>
            <a:r>
              <a:rPr lang="en-GB" dirty="0" smtClean="0"/>
              <a:t> rewriting were not all “passive data”</a:t>
            </a:r>
          </a:p>
          <a:p>
            <a:r>
              <a:rPr lang="en-GB" dirty="0" smtClean="0"/>
              <a:t>for now, we will ignore this starting point and start from the basics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7829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Normal Forms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GB" dirty="0" smtClean="0"/>
                  <a:t>a normal form w.r.t. a relation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𝑅</m:t>
                    </m:r>
                  </m:oMath>
                </a14:m>
                <a:r>
                  <a:rPr lang="en-GB" dirty="0" smtClean="0"/>
                  <a:t> is...</a:t>
                </a:r>
              </a:p>
              <a:p>
                <a:pPr marL="0" indent="0">
                  <a:buNone/>
                </a:pPr>
                <a:r>
                  <a:rPr lang="en-GB" dirty="0" smtClean="0"/>
                  <a:t>...a term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𝑡</m:t>
                    </m:r>
                  </m:oMath>
                </a14:m>
                <a:r>
                  <a:rPr lang="en-GB" dirty="0" smtClean="0"/>
                  <a:t> such that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¬∃</m:t>
                    </m:r>
                    <m:r>
                      <a:rPr lang="en-GB" b="0" i="1" smtClean="0">
                        <a:latin typeface="Cambria Math"/>
                      </a:rPr>
                      <m:t>𝑢</m:t>
                    </m:r>
                    <m:r>
                      <a:rPr lang="en-GB" b="0" i="1" smtClean="0">
                        <a:latin typeface="Cambria Math"/>
                      </a:rPr>
                      <m:t>. </m:t>
                    </m:r>
                    <m:r>
                      <a:rPr lang="en-GB" b="0" i="1" smtClean="0">
                        <a:latin typeface="Cambria Math"/>
                      </a:rPr>
                      <m:t>𝑡</m:t>
                    </m:r>
                    <m:r>
                      <a:rPr lang="en-GB" b="0" i="1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𝑅</m:t>
                    </m:r>
                    <m:r>
                      <a:rPr lang="en-GB" b="0" i="1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𝑢</m:t>
                    </m:r>
                  </m:oMath>
                </a14:m>
                <a:endParaRPr lang="en-GB" dirty="0" smtClean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dirty="0" smtClean="0"/>
                  <a:t>But what is </a:t>
                </a:r>
                <a14:m>
                  <m:oMath xmlns:m="http://schemas.openxmlformats.org/officeDocument/2006/math">
                    <m:r>
                      <a:rPr lang="en-GB" i="1" dirty="0" smtClean="0">
                        <a:latin typeface="Cambria Math"/>
                      </a:rPr>
                      <m:t>𝑅</m:t>
                    </m:r>
                  </m:oMath>
                </a14:m>
                <a:r>
                  <a:rPr lang="en-GB" dirty="0" smtClean="0"/>
                  <a:t> when we talk about infinite rewriting?</a:t>
                </a:r>
              </a:p>
              <a:p>
                <a:r>
                  <a:rPr lang="en-GB" dirty="0" smtClean="0"/>
                  <a:t>the single-step rewrite relation, or...</a:t>
                </a:r>
              </a:p>
              <a:p>
                <a:r>
                  <a:rPr lang="en-GB" dirty="0" smtClean="0"/>
                  <a:t>one of the many transfinite relations (but which?), and ...</a:t>
                </a:r>
              </a:p>
              <a:p>
                <a:r>
                  <a:rPr lang="en-GB" dirty="0" smtClean="0"/>
                  <a:t>there is also the thorny issue of reflexivity</a:t>
                </a:r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 t="-1617" r="-1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1623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thorny issue of reflexivity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for finite rewriting, we have that</a:t>
            </a:r>
          </a:p>
          <a:p>
            <a:pPr lvl="1"/>
            <a:r>
              <a:rPr lang="en-GB" dirty="0" smtClean="0"/>
              <a:t>normal forms of R and R</a:t>
            </a:r>
            <a:r>
              <a:rPr lang="en-GB" baseline="30000" dirty="0" smtClean="0"/>
              <a:t>+</a:t>
            </a:r>
            <a:r>
              <a:rPr lang="en-GB" dirty="0" smtClean="0"/>
              <a:t> </a:t>
            </a:r>
            <a:r>
              <a:rPr lang="en-GB" dirty="0" smtClean="0">
                <a:solidFill>
                  <a:srgbClr val="0000FF"/>
                </a:solidFill>
              </a:rPr>
              <a:t>coincide</a:t>
            </a:r>
          </a:p>
          <a:p>
            <a:pPr lvl="1"/>
            <a:r>
              <a:rPr lang="en-GB" dirty="0" smtClean="0"/>
              <a:t>R</a:t>
            </a:r>
            <a:r>
              <a:rPr lang="en-GB" baseline="30000" dirty="0" smtClean="0"/>
              <a:t>*</a:t>
            </a:r>
            <a:r>
              <a:rPr lang="en-GB" dirty="0" smtClean="0"/>
              <a:t> has </a:t>
            </a:r>
            <a:r>
              <a:rPr lang="en-GB" dirty="0" smtClean="0">
                <a:solidFill>
                  <a:srgbClr val="FF0000"/>
                </a:solidFill>
              </a:rPr>
              <a:t>no</a:t>
            </a:r>
            <a:r>
              <a:rPr lang="en-GB" dirty="0" smtClean="0"/>
              <a:t> normal forms (w.r.t. our previous definition)</a:t>
            </a:r>
          </a:p>
          <a:p>
            <a:pPr lvl="1"/>
            <a:r>
              <a:rPr lang="en-GB" dirty="0" smtClean="0"/>
              <a:t>what about a </a:t>
            </a:r>
            <a:r>
              <a:rPr lang="en-GB" dirty="0" smtClean="0">
                <a:solidFill>
                  <a:srgbClr val="009900"/>
                </a:solidFill>
              </a:rPr>
              <a:t>variant</a:t>
            </a:r>
            <a:r>
              <a:rPr lang="en-GB" dirty="0" smtClean="0"/>
              <a:t> notion of </a:t>
            </a:r>
            <a:r>
              <a:rPr lang="en-GB" dirty="0" err="1" smtClean="0"/>
              <a:t>nf</a:t>
            </a:r>
            <a:r>
              <a:rPr lang="en-GB" dirty="0" smtClean="0"/>
              <a:t> that takes R</a:t>
            </a:r>
            <a:r>
              <a:rPr lang="en-GB" baseline="30000" dirty="0" smtClean="0"/>
              <a:t>*</a:t>
            </a:r>
            <a:r>
              <a:rPr lang="en-GB" dirty="0" smtClean="0"/>
              <a:t> as its starting point?</a:t>
            </a:r>
          </a:p>
          <a:p>
            <a:r>
              <a:rPr lang="en-GB" dirty="0" smtClean="0"/>
              <a:t>we may also have 1-step relations that are naturally reflexive, e.g. developments</a:t>
            </a:r>
          </a:p>
          <a:p>
            <a:r>
              <a:rPr lang="en-GB" dirty="0" smtClean="0"/>
              <a:t>what is normal then?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580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Quasi-normal forms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GB" dirty="0" smtClean="0"/>
                  <a:t>quasi-normal-form, variant I:</a:t>
                </a:r>
              </a:p>
              <a:p>
                <a:r>
                  <a:rPr lang="en-GB" dirty="0" smtClean="0"/>
                  <a:t>t is a quasi normal form if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∀</m:t>
                      </m:r>
                      <m:r>
                        <a:rPr lang="en-GB" b="0" i="1" smtClean="0">
                          <a:latin typeface="Cambria Math"/>
                        </a:rPr>
                        <m:t>𝑢</m:t>
                      </m:r>
                      <m:r>
                        <a:rPr lang="en-GB" b="0" i="1" smtClean="0">
                          <a:latin typeface="Cambria Math"/>
                        </a:rPr>
                        <m:t>.</m:t>
                      </m:r>
                      <m:r>
                        <a:rPr lang="en-GB" b="0" i="1" smtClean="0">
                          <a:latin typeface="Cambria Math"/>
                        </a:rPr>
                        <m:t>𝑡</m:t>
                      </m:r>
                      <m:r>
                        <a:rPr lang="en-GB" b="0" i="1" smtClean="0">
                          <a:latin typeface="Cambria Math"/>
                        </a:rPr>
                        <m:t> </m:t>
                      </m:r>
                      <m:r>
                        <a:rPr lang="en-GB" b="0" i="1" smtClean="0">
                          <a:latin typeface="Cambria Math"/>
                        </a:rPr>
                        <m:t>𝑅</m:t>
                      </m:r>
                      <m:r>
                        <a:rPr lang="en-GB" b="0" i="1" smtClean="0">
                          <a:latin typeface="Cambria Math"/>
                        </a:rPr>
                        <m:t> </m:t>
                      </m:r>
                      <m:r>
                        <a:rPr lang="en-GB" b="0" i="1" smtClean="0">
                          <a:latin typeface="Cambria Math"/>
                        </a:rPr>
                        <m:t>𝑢</m:t>
                      </m:r>
                      <m:r>
                        <a:rPr lang="en-GB" b="0" i="1" smtClean="0">
                          <a:latin typeface="Cambria Math"/>
                        </a:rPr>
                        <m:t>⇒</m:t>
                      </m:r>
                      <m:r>
                        <a:rPr lang="en-GB" b="0" i="1" smtClean="0">
                          <a:latin typeface="Cambria Math"/>
                        </a:rPr>
                        <m:t>𝑡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r>
                        <a:rPr lang="en-GB" b="0" i="1" smtClean="0">
                          <a:latin typeface="Cambria Math"/>
                        </a:rPr>
                        <m:t>𝑢</m:t>
                      </m:r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dirty="0" smtClean="0"/>
                  <a:t>variant II:</a:t>
                </a:r>
              </a:p>
              <a:p>
                <a:r>
                  <a:rPr lang="en-GB" dirty="0" smtClean="0"/>
                  <a:t>t is a quasi-normal form if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∀</m:t>
                      </m:r>
                      <m:r>
                        <a:rPr lang="en-GB" b="0" i="1" smtClean="0">
                          <a:latin typeface="Cambria Math"/>
                        </a:rPr>
                        <m:t>𝑢</m:t>
                      </m:r>
                      <m:r>
                        <a:rPr lang="en-GB" b="0" i="1" smtClean="0">
                          <a:latin typeface="Cambria Math"/>
                        </a:rPr>
                        <m:t>. </m:t>
                      </m:r>
                      <m:r>
                        <a:rPr lang="en-GB" b="0" i="1" smtClean="0">
                          <a:latin typeface="Cambria Math"/>
                        </a:rPr>
                        <m:t>𝑡</m:t>
                      </m:r>
                      <m:r>
                        <a:rPr lang="en-GB" b="0" i="1" smtClean="0">
                          <a:latin typeface="Cambria Math"/>
                        </a:rPr>
                        <m:t> </m:t>
                      </m:r>
                      <m:r>
                        <a:rPr lang="en-GB" b="0" i="1" smtClean="0">
                          <a:latin typeface="Cambria Math"/>
                        </a:rPr>
                        <m:t>𝑅</m:t>
                      </m:r>
                      <m:r>
                        <a:rPr lang="en-GB" b="0" i="1" smtClean="0">
                          <a:latin typeface="Cambria Math"/>
                        </a:rPr>
                        <m:t> </m:t>
                      </m:r>
                      <m:r>
                        <a:rPr lang="en-GB" b="0" i="1" smtClean="0">
                          <a:latin typeface="Cambria Math"/>
                        </a:rPr>
                        <m:t>𝑢</m:t>
                      </m:r>
                      <m:r>
                        <a:rPr lang="en-GB" b="0" i="1" smtClean="0">
                          <a:latin typeface="Cambria Math"/>
                        </a:rPr>
                        <m:t>⇒</m:t>
                      </m:r>
                      <m:r>
                        <a:rPr lang="en-GB" b="0" i="1" smtClean="0">
                          <a:latin typeface="Cambria Math"/>
                        </a:rPr>
                        <m:t>𝑢</m:t>
                      </m:r>
                      <m:r>
                        <a:rPr lang="en-GB" b="0" i="1" smtClean="0">
                          <a:latin typeface="Cambria Math"/>
                        </a:rPr>
                        <m:t> </m:t>
                      </m:r>
                      <m:r>
                        <a:rPr lang="en-GB" b="0" i="1" smtClean="0">
                          <a:latin typeface="Cambria Math"/>
                        </a:rPr>
                        <m:t>𝑅</m:t>
                      </m:r>
                      <m:r>
                        <a:rPr lang="en-GB" b="0" i="1" smtClean="0">
                          <a:latin typeface="Cambria Math"/>
                        </a:rPr>
                        <m:t> </m:t>
                      </m:r>
                      <m:r>
                        <a:rPr lang="en-GB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b="0" dirty="0" smtClean="0"/>
              </a:p>
              <a:p>
                <a:pPr marL="0" indent="0">
                  <a:buNone/>
                </a:pPr>
                <a:r>
                  <a:rPr lang="en-GB" dirty="0" smtClean="0"/>
                  <a:t>The latter notion is sometimes used in connection with well-founded quasi-orders</a:t>
                </a:r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 b="-12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5371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Rewriting with infinite terms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GB" dirty="0" smtClean="0"/>
                  <a:t>there is one argument why the single-step rewrite relation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</a:rPr>
                          <m:t>→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𝑅</m:t>
                        </m:r>
                      </m:sub>
                    </m:sSub>
                  </m:oMath>
                </a14:m>
                <a:r>
                  <a:rPr lang="en-GB" dirty="0" smtClean="0"/>
                  <a:t> should be reflexive on infinite terms:</a:t>
                </a:r>
              </a:p>
              <a:p>
                <a:r>
                  <a:rPr lang="en-GB" dirty="0" smtClean="0"/>
                  <a:t>if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𝑎</m:t>
                    </m:r>
                    <m:sSub>
                      <m:sSubPr>
                        <m:ctrlPr>
                          <a:rPr lang="en-GB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</a:rPr>
                          <m:t>→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𝑅</m:t>
                        </m:r>
                      </m:sub>
                    </m:sSub>
                    <m:r>
                      <a:rPr lang="en-GB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GB" b="0" dirty="0" smtClean="0"/>
                  <a:t> then for any </a:t>
                </a:r>
                <a:r>
                  <a:rPr lang="en-GB" dirty="0" smtClean="0"/>
                  <a:t>term t and position p of t: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𝑡</m:t>
                    </m:r>
                    <m:sSub>
                      <m:sSubPr>
                        <m:ctrlPr>
                          <a:rPr lang="en-GB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𝑎</m:t>
                            </m:r>
                          </m:e>
                        </m:d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𝑝</m:t>
                        </m:r>
                      </m:sub>
                    </m:sSub>
                    <m:sSub>
                      <m:sSubPr>
                        <m:ctrlPr>
                          <a:rPr lang="en-GB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</a:rPr>
                          <m:t>→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𝑅</m:t>
                        </m:r>
                      </m:sub>
                    </m:sSub>
                    <m:r>
                      <a:rPr lang="en-GB" b="0" i="1" smtClean="0">
                        <a:latin typeface="Cambria Math"/>
                      </a:rPr>
                      <m:t>𝑡</m:t>
                    </m:r>
                    <m:sSub>
                      <m:sSubPr>
                        <m:ctrlPr>
                          <a:rPr lang="en-GB" b="0" i="1" smtClean="0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GB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/>
                              </a:rPr>
                              <m:t>𝑏</m:t>
                            </m:r>
                          </m:e>
                        </m:d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endParaRPr lang="en-GB" b="0" dirty="0" smtClean="0"/>
              </a:p>
              <a:p>
                <a:r>
                  <a:rPr lang="en-GB" b="0" dirty="0" smtClean="0"/>
                  <a:t>if t is infinite the </a:t>
                </a:r>
                <a:r>
                  <a:rPr lang="en-GB" b="0" dirty="0" err="1" smtClean="0"/>
                  <a:t>redex</a:t>
                </a:r>
                <a:r>
                  <a:rPr lang="en-GB" b="0" dirty="0" smtClean="0"/>
                  <a:t>/</a:t>
                </a:r>
                <a:r>
                  <a:rPr lang="en-GB" b="0" dirty="0" err="1" smtClean="0"/>
                  <a:t>contractum</a:t>
                </a:r>
                <a:r>
                  <a:rPr lang="en-GB" b="0" dirty="0" smtClean="0"/>
                  <a:t> vanish in the limit, for arbitrarily long p</a:t>
                </a:r>
              </a:p>
              <a:p>
                <a:r>
                  <a:rPr lang="en-GB" dirty="0" smtClean="0"/>
                  <a:t>thus if we want the relation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</a:rPr>
                          <m:t>→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𝑅</m:t>
                        </m:r>
                      </m:sub>
                    </m:sSub>
                  </m:oMath>
                </a14:m>
                <a:r>
                  <a:rPr lang="en-GB" b="0" dirty="0" smtClean="0"/>
                  <a:t> to be upper-semi-continuous then we should have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𝑡</m:t>
                    </m:r>
                    <m:sSub>
                      <m:sSubPr>
                        <m:ctrlPr>
                          <a:rPr lang="en-GB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/>
                          </a:rPr>
                          <m:t>→</m:t>
                        </m:r>
                      </m:e>
                      <m:sub>
                        <m:r>
                          <a:rPr lang="en-GB" b="0" i="1" smtClean="0">
                            <a:latin typeface="Cambria Math"/>
                          </a:rPr>
                          <m:t>𝑅</m:t>
                        </m:r>
                      </m:sub>
                    </m:sSub>
                    <m:r>
                      <a:rPr lang="en-GB" b="0" i="1" smtClean="0">
                        <a:latin typeface="Cambria Math"/>
                      </a:rPr>
                      <m:t>𝑡</m:t>
                    </m:r>
                  </m:oMath>
                </a14:m>
                <a:endParaRPr lang="en-GB" b="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830" r="-2519" b="-9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3695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Infinitary</a:t>
            </a:r>
            <a:r>
              <a:rPr lang="en-GB" dirty="0" smtClean="0"/>
              <a:t> Rewriting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that issue aside, </a:t>
            </a:r>
            <a:r>
              <a:rPr lang="en-GB" dirty="0" smtClean="0">
                <a:solidFill>
                  <a:srgbClr val="7030A0"/>
                </a:solidFill>
              </a:rPr>
              <a:t>pretty much all </a:t>
            </a:r>
            <a:r>
              <a:rPr lang="en-GB" dirty="0" smtClean="0"/>
              <a:t>our transfinite rewrite relations are reflexive anyway</a:t>
            </a:r>
          </a:p>
          <a:p>
            <a:r>
              <a:rPr lang="en-GB" dirty="0" smtClean="0"/>
              <a:t>we can fiddle with them a little bit to derive versions that do not automatically exhibit reflexivity:</a:t>
            </a:r>
          </a:p>
          <a:p>
            <a:pPr lvl="1"/>
            <a:r>
              <a:rPr lang="en-GB" dirty="0" smtClean="0"/>
              <a:t>the </a:t>
            </a:r>
            <a:r>
              <a:rPr lang="en-GB" dirty="0" smtClean="0">
                <a:solidFill>
                  <a:srgbClr val="0000FF"/>
                </a:solidFill>
              </a:rPr>
              <a:t>reduction-sequence</a:t>
            </a:r>
            <a:r>
              <a:rPr lang="en-GB" dirty="0" smtClean="0"/>
              <a:t>-based notions (weak reduction, strong reduction, adherence) could request non-empty sequences</a:t>
            </a:r>
          </a:p>
          <a:p>
            <a:pPr lvl="1"/>
            <a:r>
              <a:rPr lang="en-GB" dirty="0" smtClean="0"/>
              <a:t>the notions that use reflexive-transitive </a:t>
            </a:r>
            <a:r>
              <a:rPr lang="en-GB" dirty="0" smtClean="0">
                <a:solidFill>
                  <a:srgbClr val="C00000"/>
                </a:solidFill>
              </a:rPr>
              <a:t>closure </a:t>
            </a:r>
            <a:r>
              <a:rPr lang="en-GB" dirty="0" smtClean="0"/>
              <a:t>within their construction (topological closure, </a:t>
            </a:r>
            <a:r>
              <a:rPr lang="en-GB" dirty="0" err="1" smtClean="0"/>
              <a:t>pointwise</a:t>
            </a:r>
            <a:r>
              <a:rPr lang="en-GB" dirty="0" smtClean="0"/>
              <a:t> closure, </a:t>
            </a:r>
            <a:r>
              <a:rPr lang="en-GB" dirty="0" err="1" smtClean="0"/>
              <a:t>coinductive</a:t>
            </a:r>
            <a:r>
              <a:rPr lang="en-GB" dirty="0" smtClean="0"/>
              <a:t> rewriting) use transitive closure instead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8410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After this modification...</a:t>
            </a:r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GB" dirty="0" smtClean="0"/>
                  <a:t>...the sequence-based reductions, as well </a:t>
                </a:r>
                <a:r>
                  <a:rPr lang="en-GB" dirty="0" err="1" smtClean="0"/>
                  <a:t>pointwise</a:t>
                </a:r>
                <a:r>
                  <a:rPr lang="en-GB" dirty="0" smtClean="0"/>
                  <a:t> closure have the same normal forms as the single-step relation</a:t>
                </a:r>
              </a:p>
              <a:p>
                <a:r>
                  <a:rPr lang="en-GB" dirty="0" smtClean="0"/>
                  <a:t>but this is </a:t>
                </a:r>
                <a:r>
                  <a:rPr lang="en-GB" dirty="0" smtClean="0">
                    <a:solidFill>
                      <a:srgbClr val="FF0000"/>
                    </a:solidFill>
                  </a:rPr>
                  <a:t>not</a:t>
                </a:r>
                <a:r>
                  <a:rPr lang="en-GB" dirty="0" smtClean="0"/>
                  <a:t> true for:</a:t>
                </a:r>
              </a:p>
              <a:p>
                <a:pPr lvl="1"/>
                <a:r>
                  <a:rPr lang="en-GB" dirty="0" smtClean="0"/>
                  <a:t>topological closure</a:t>
                </a:r>
              </a:p>
              <a:p>
                <a:pPr lvl="1"/>
                <a:r>
                  <a:rPr lang="en-GB" dirty="0" smtClean="0"/>
                  <a:t>co-inductive rewriting</a:t>
                </a:r>
              </a:p>
              <a:p>
                <a:pPr lvl="1"/>
                <a:r>
                  <a:rPr lang="en-GB" dirty="0" smtClean="0"/>
                  <a:t>double-</a:t>
                </a:r>
                <a:r>
                  <a:rPr lang="en-GB" dirty="0" err="1" smtClean="0"/>
                  <a:t>pointwise</a:t>
                </a:r>
                <a:r>
                  <a:rPr lang="en-GB" dirty="0" smtClean="0"/>
                  <a:t> closure, i.e. the relation is the smallest relation such that both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→≫</m:t>
                    </m:r>
                  </m:oMath>
                </a14:m>
                <a:r>
                  <a:rPr lang="en-GB" dirty="0" smtClean="0"/>
                  <a:t> and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/>
                        <a:ea typeface="Cambria Math"/>
                      </a:rPr>
                      <m:t>≪←</m:t>
                    </m:r>
                  </m:oMath>
                </a14:m>
                <a:r>
                  <a:rPr lang="en-GB" dirty="0" smtClean="0"/>
                  <a:t> are </a:t>
                </a:r>
                <a:r>
                  <a:rPr lang="en-GB" dirty="0" err="1" smtClean="0"/>
                  <a:t>pointwise</a:t>
                </a:r>
                <a:r>
                  <a:rPr lang="en-GB" dirty="0" smtClean="0"/>
                  <a:t> closed and transitive</a:t>
                </a:r>
              </a:p>
              <a:p>
                <a:r>
                  <a:rPr lang="en-GB" dirty="0" smtClean="0"/>
                  <a:t>these other notions “extend reductions to the left”, as well as to the right</a:t>
                </a:r>
                <a:endParaRPr lang="en-GB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3504" r="-19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614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extend to the left at all?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truly symmetric treatment of semantic equality</a:t>
            </a:r>
          </a:p>
          <a:p>
            <a:r>
              <a:rPr lang="en-GB" dirty="0" smtClean="0"/>
              <a:t>well-suited to model construction (our original motivation), in particular w.r.t. orthogonal rewriting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116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4685</TotalTime>
  <Words>1142</Words>
  <Application>Microsoft Office PowerPoint</Application>
  <PresentationFormat>On-screen Show (4:3)</PresentationFormat>
  <Paragraphs>97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Normal Forms and Infinity</vt:lpstr>
      <vt:lpstr>Motivation</vt:lpstr>
      <vt:lpstr>Normal Forms</vt:lpstr>
      <vt:lpstr>The thorny issue of reflexivity</vt:lpstr>
      <vt:lpstr>Quasi-normal forms</vt:lpstr>
      <vt:lpstr>Rewriting with infinite terms</vt:lpstr>
      <vt:lpstr>Infinitary Rewriting</vt:lpstr>
      <vt:lpstr>After this modification...</vt:lpstr>
      <vt:lpstr>Why extend to the left at all?</vt:lpstr>
      <vt:lpstr>As a side problem...</vt:lpstr>
      <vt:lpstr>Certain things are no longer qNF</vt:lpstr>
      <vt:lpstr>Co-inductive reasoning</vt:lpstr>
      <vt:lpstr>Pseudo-Constructors</vt:lpstr>
      <vt:lpstr>What can we do with them?</vt:lpstr>
      <vt:lpstr>Resulting System</vt:lpstr>
      <vt:lpstr>On a side note</vt:lpstr>
      <vt:lpstr>Future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Normal Forms and Infinity</dc:title>
  <dc:creator>Stefan Kahrs</dc:creator>
  <cp:lastModifiedBy>Stefan Kahrs</cp:lastModifiedBy>
  <cp:revision>18</cp:revision>
  <cp:lastPrinted>2014-07-10T15:40:51Z</cp:lastPrinted>
  <dcterms:created xsi:type="dcterms:W3CDTF">2014-07-07T09:39:42Z</dcterms:created>
  <dcterms:modified xsi:type="dcterms:W3CDTF">2014-07-10T15:45:11Z</dcterms:modified>
</cp:coreProperties>
</file>